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8" r:id="rId7"/>
    <p:sldId id="261" r:id="rId8"/>
    <p:sldId id="262" r:id="rId9"/>
    <p:sldId id="263" r:id="rId10"/>
    <p:sldId id="264" r:id="rId11"/>
    <p:sldId id="265"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D7650AC6-B011-4835-B9BF-6F014F97FD93}" type="datetimeFigureOut">
              <a:rPr lang="cs-CZ" smtClean="0"/>
              <a:t>21.04.2020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92C13C4-5757-4439-ACDE-ABC469493005}" type="slidenum">
              <a:rPr lang="cs-CZ" smtClean="0"/>
              <a:t>‹#›</a:t>
            </a:fld>
            <a:endParaRPr lang="cs-CZ"/>
          </a:p>
        </p:txBody>
      </p:sp>
    </p:spTree>
    <p:extLst>
      <p:ext uri="{BB962C8B-B14F-4D97-AF65-F5344CB8AC3E}">
        <p14:creationId xmlns:p14="http://schemas.microsoft.com/office/powerpoint/2010/main" val="3984722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7650AC6-B011-4835-B9BF-6F014F97FD93}" type="datetimeFigureOut">
              <a:rPr lang="cs-CZ" smtClean="0"/>
              <a:t>21.04.2020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92C13C4-5757-4439-ACDE-ABC469493005}" type="slidenum">
              <a:rPr lang="cs-CZ" smtClean="0"/>
              <a:t>‹#›</a:t>
            </a:fld>
            <a:endParaRPr lang="cs-CZ"/>
          </a:p>
        </p:txBody>
      </p:sp>
    </p:spTree>
    <p:extLst>
      <p:ext uri="{BB962C8B-B14F-4D97-AF65-F5344CB8AC3E}">
        <p14:creationId xmlns:p14="http://schemas.microsoft.com/office/powerpoint/2010/main" val="3848671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7650AC6-B011-4835-B9BF-6F014F97FD93}" type="datetimeFigureOut">
              <a:rPr lang="cs-CZ" smtClean="0"/>
              <a:t>21.04.2020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92C13C4-5757-4439-ACDE-ABC469493005}" type="slidenum">
              <a:rPr lang="cs-CZ" smtClean="0"/>
              <a:t>‹#›</a:t>
            </a:fld>
            <a:endParaRPr lang="cs-CZ"/>
          </a:p>
        </p:txBody>
      </p:sp>
    </p:spTree>
    <p:extLst>
      <p:ext uri="{BB962C8B-B14F-4D97-AF65-F5344CB8AC3E}">
        <p14:creationId xmlns:p14="http://schemas.microsoft.com/office/powerpoint/2010/main" val="4118542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7650AC6-B011-4835-B9BF-6F014F97FD93}" type="datetimeFigureOut">
              <a:rPr lang="cs-CZ" smtClean="0"/>
              <a:t>21.04.2020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92C13C4-5757-4439-ACDE-ABC469493005}" type="slidenum">
              <a:rPr lang="cs-CZ" smtClean="0"/>
              <a:t>‹#›</a:t>
            </a:fld>
            <a:endParaRPr lang="cs-CZ"/>
          </a:p>
        </p:txBody>
      </p:sp>
    </p:spTree>
    <p:extLst>
      <p:ext uri="{BB962C8B-B14F-4D97-AF65-F5344CB8AC3E}">
        <p14:creationId xmlns:p14="http://schemas.microsoft.com/office/powerpoint/2010/main" val="134982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D7650AC6-B011-4835-B9BF-6F014F97FD93}" type="datetimeFigureOut">
              <a:rPr lang="cs-CZ" smtClean="0"/>
              <a:t>21.04.2020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92C13C4-5757-4439-ACDE-ABC469493005}" type="slidenum">
              <a:rPr lang="cs-CZ" smtClean="0"/>
              <a:t>‹#›</a:t>
            </a:fld>
            <a:endParaRPr lang="cs-CZ"/>
          </a:p>
        </p:txBody>
      </p:sp>
    </p:spTree>
    <p:extLst>
      <p:ext uri="{BB962C8B-B14F-4D97-AF65-F5344CB8AC3E}">
        <p14:creationId xmlns:p14="http://schemas.microsoft.com/office/powerpoint/2010/main" val="192335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D7650AC6-B011-4835-B9BF-6F014F97FD93}" type="datetimeFigureOut">
              <a:rPr lang="cs-CZ" smtClean="0"/>
              <a:t>21.04.2020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92C13C4-5757-4439-ACDE-ABC469493005}" type="slidenum">
              <a:rPr lang="cs-CZ" smtClean="0"/>
              <a:t>‹#›</a:t>
            </a:fld>
            <a:endParaRPr lang="cs-CZ"/>
          </a:p>
        </p:txBody>
      </p:sp>
    </p:spTree>
    <p:extLst>
      <p:ext uri="{BB962C8B-B14F-4D97-AF65-F5344CB8AC3E}">
        <p14:creationId xmlns:p14="http://schemas.microsoft.com/office/powerpoint/2010/main" val="2198326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D7650AC6-B011-4835-B9BF-6F014F97FD93}" type="datetimeFigureOut">
              <a:rPr lang="cs-CZ" smtClean="0"/>
              <a:t>21.04.2020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92C13C4-5757-4439-ACDE-ABC469493005}" type="slidenum">
              <a:rPr lang="cs-CZ" smtClean="0"/>
              <a:t>‹#›</a:t>
            </a:fld>
            <a:endParaRPr lang="cs-CZ"/>
          </a:p>
        </p:txBody>
      </p:sp>
    </p:spTree>
    <p:extLst>
      <p:ext uri="{BB962C8B-B14F-4D97-AF65-F5344CB8AC3E}">
        <p14:creationId xmlns:p14="http://schemas.microsoft.com/office/powerpoint/2010/main" val="1540919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D7650AC6-B011-4835-B9BF-6F014F97FD93}" type="datetimeFigureOut">
              <a:rPr lang="cs-CZ" smtClean="0"/>
              <a:t>21.04.2020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92C13C4-5757-4439-ACDE-ABC469493005}" type="slidenum">
              <a:rPr lang="cs-CZ" smtClean="0"/>
              <a:t>‹#›</a:t>
            </a:fld>
            <a:endParaRPr lang="cs-CZ"/>
          </a:p>
        </p:txBody>
      </p:sp>
    </p:spTree>
    <p:extLst>
      <p:ext uri="{BB962C8B-B14F-4D97-AF65-F5344CB8AC3E}">
        <p14:creationId xmlns:p14="http://schemas.microsoft.com/office/powerpoint/2010/main" val="3420685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7650AC6-B011-4835-B9BF-6F014F97FD93}" type="datetimeFigureOut">
              <a:rPr lang="cs-CZ" smtClean="0"/>
              <a:t>21.04.2020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92C13C4-5757-4439-ACDE-ABC469493005}" type="slidenum">
              <a:rPr lang="cs-CZ" smtClean="0"/>
              <a:t>‹#›</a:t>
            </a:fld>
            <a:endParaRPr lang="cs-CZ"/>
          </a:p>
        </p:txBody>
      </p:sp>
    </p:spTree>
    <p:extLst>
      <p:ext uri="{BB962C8B-B14F-4D97-AF65-F5344CB8AC3E}">
        <p14:creationId xmlns:p14="http://schemas.microsoft.com/office/powerpoint/2010/main" val="2737212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D7650AC6-B011-4835-B9BF-6F014F97FD93}" type="datetimeFigureOut">
              <a:rPr lang="cs-CZ" smtClean="0"/>
              <a:t>21.04.2020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92C13C4-5757-4439-ACDE-ABC469493005}" type="slidenum">
              <a:rPr lang="cs-CZ" smtClean="0"/>
              <a:t>‹#›</a:t>
            </a:fld>
            <a:endParaRPr lang="cs-CZ"/>
          </a:p>
        </p:txBody>
      </p:sp>
    </p:spTree>
    <p:extLst>
      <p:ext uri="{BB962C8B-B14F-4D97-AF65-F5344CB8AC3E}">
        <p14:creationId xmlns:p14="http://schemas.microsoft.com/office/powerpoint/2010/main" val="3589083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D7650AC6-B011-4835-B9BF-6F014F97FD93}" type="datetimeFigureOut">
              <a:rPr lang="cs-CZ" smtClean="0"/>
              <a:t>21.04.2020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92C13C4-5757-4439-ACDE-ABC469493005}" type="slidenum">
              <a:rPr lang="cs-CZ" smtClean="0"/>
              <a:t>‹#›</a:t>
            </a:fld>
            <a:endParaRPr lang="cs-CZ"/>
          </a:p>
        </p:txBody>
      </p:sp>
    </p:spTree>
    <p:extLst>
      <p:ext uri="{BB962C8B-B14F-4D97-AF65-F5344CB8AC3E}">
        <p14:creationId xmlns:p14="http://schemas.microsoft.com/office/powerpoint/2010/main" val="644588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50AC6-B011-4835-B9BF-6F014F97FD93}" type="datetimeFigureOut">
              <a:rPr lang="cs-CZ" smtClean="0"/>
              <a:t>21.04.2020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2C13C4-5757-4439-ACDE-ABC469493005}" type="slidenum">
              <a:rPr lang="cs-CZ" smtClean="0"/>
              <a:t>‹#›</a:t>
            </a:fld>
            <a:endParaRPr lang="cs-CZ"/>
          </a:p>
        </p:txBody>
      </p:sp>
    </p:spTree>
    <p:extLst>
      <p:ext uri="{BB962C8B-B14F-4D97-AF65-F5344CB8AC3E}">
        <p14:creationId xmlns:p14="http://schemas.microsoft.com/office/powerpoint/2010/main" val="2302121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latin typeface="Monotype Corsiva" pitchFamily="66" charset="0"/>
              </a:rPr>
              <a:t>Pohledy na požadavky řízení a vedení v organizaci</a:t>
            </a:r>
          </a:p>
        </p:txBody>
      </p:sp>
      <p:sp>
        <p:nvSpPr>
          <p:cNvPr id="3" name="Podnadpis 2"/>
          <p:cNvSpPr>
            <a:spLocks noGrp="1"/>
          </p:cNvSpPr>
          <p:nvPr>
            <p:ph type="subTitle" idx="1"/>
          </p:nvPr>
        </p:nvSpPr>
        <p:spPr>
          <a:xfrm>
            <a:off x="4211960" y="5373216"/>
            <a:ext cx="4456584" cy="1176536"/>
          </a:xfrm>
        </p:spPr>
        <p:txBody>
          <a:bodyPr>
            <a:normAutofit/>
          </a:bodyPr>
          <a:lstStyle/>
          <a:p>
            <a:pPr algn="r"/>
            <a:r>
              <a:rPr lang="cs-CZ" dirty="0">
                <a:solidFill>
                  <a:schemeClr val="tx1"/>
                </a:solidFill>
                <a:latin typeface="Monotype Corsiva" pitchFamily="66" charset="0"/>
              </a:rPr>
              <a:t>Dagmar Svobodová</a:t>
            </a:r>
          </a:p>
        </p:txBody>
      </p:sp>
    </p:spTree>
    <p:extLst>
      <p:ext uri="{BB962C8B-B14F-4D97-AF65-F5344CB8AC3E}">
        <p14:creationId xmlns:p14="http://schemas.microsoft.com/office/powerpoint/2010/main" val="1262439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dirty="0">
                <a:latin typeface="Monotype Corsiva" pitchFamily="66" charset="0"/>
              </a:rPr>
              <a:t>Teorie vedení lidí</a:t>
            </a:r>
          </a:p>
        </p:txBody>
      </p:sp>
      <p:sp>
        <p:nvSpPr>
          <p:cNvPr id="3" name="Zástupný symbol pro obsah 2"/>
          <p:cNvSpPr>
            <a:spLocks noGrp="1"/>
          </p:cNvSpPr>
          <p:nvPr>
            <p:ph idx="1"/>
          </p:nvPr>
        </p:nvSpPr>
        <p:spPr/>
        <p:txBody>
          <a:bodyPr/>
          <a:lstStyle/>
          <a:p>
            <a:pPr>
              <a:buFont typeface="Wingdings" pitchFamily="2" charset="2"/>
              <a:buChar char="q"/>
              <a:defRPr/>
            </a:pPr>
            <a:r>
              <a:rPr lang="cs-CZ" dirty="0">
                <a:latin typeface="Monotype Corsiva" pitchFamily="66" charset="0"/>
              </a:rPr>
              <a:t>teorie X</a:t>
            </a:r>
          </a:p>
          <a:p>
            <a:pPr lvl="1">
              <a:buFont typeface="Wingdings" pitchFamily="2" charset="2"/>
              <a:buChar char="q"/>
              <a:defRPr/>
            </a:pPr>
            <a:r>
              <a:rPr lang="cs-CZ" dirty="0">
                <a:latin typeface="Monotype Corsiva" pitchFamily="66" charset="0"/>
              </a:rPr>
              <a:t>důraz na hmotné odměňování</a:t>
            </a:r>
          </a:p>
          <a:p>
            <a:pPr lvl="1">
              <a:buFont typeface="Wingdings" pitchFamily="2" charset="2"/>
              <a:buChar char="q"/>
              <a:defRPr/>
            </a:pPr>
            <a:r>
              <a:rPr lang="cs-CZ" dirty="0">
                <a:latin typeface="Monotype Corsiva" pitchFamily="66" charset="0"/>
              </a:rPr>
              <a:t>hrozba trestu</a:t>
            </a:r>
          </a:p>
          <a:p>
            <a:pPr lvl="1">
              <a:buFont typeface="Wingdings" pitchFamily="2" charset="2"/>
              <a:buChar char="q"/>
              <a:defRPr/>
            </a:pPr>
            <a:r>
              <a:rPr lang="cs-CZ" dirty="0">
                <a:latin typeface="Monotype Corsiva" pitchFamily="66" charset="0"/>
              </a:rPr>
              <a:t>„cukr a bič“</a:t>
            </a:r>
          </a:p>
          <a:p>
            <a:pPr>
              <a:buFont typeface="Wingdings" pitchFamily="2" charset="2"/>
              <a:buChar char="q"/>
              <a:defRPr/>
            </a:pPr>
            <a:r>
              <a:rPr lang="cs-CZ" dirty="0">
                <a:latin typeface="Monotype Corsiva" pitchFamily="66" charset="0"/>
              </a:rPr>
              <a:t>teorie Y</a:t>
            </a:r>
          </a:p>
          <a:p>
            <a:pPr lvl="1">
              <a:buFont typeface="Wingdings" pitchFamily="2" charset="2"/>
              <a:buChar char="q"/>
              <a:defRPr/>
            </a:pPr>
            <a:r>
              <a:rPr lang="cs-CZ" dirty="0">
                <a:latin typeface="Monotype Corsiva" pitchFamily="66" charset="0"/>
              </a:rPr>
              <a:t>důraz na nepřímou motivaci</a:t>
            </a:r>
          </a:p>
          <a:p>
            <a:pPr lvl="1">
              <a:buFont typeface="Wingdings" pitchFamily="2" charset="2"/>
              <a:buChar char="q"/>
              <a:defRPr/>
            </a:pPr>
            <a:r>
              <a:rPr lang="cs-CZ" dirty="0">
                <a:latin typeface="Monotype Corsiva" pitchFamily="66" charset="0"/>
              </a:rPr>
              <a:t>podpora tvůrčího prostředí a nezávislost pracovníků</a:t>
            </a:r>
          </a:p>
        </p:txBody>
      </p:sp>
    </p:spTree>
    <p:extLst>
      <p:ext uri="{BB962C8B-B14F-4D97-AF65-F5344CB8AC3E}">
        <p14:creationId xmlns:p14="http://schemas.microsoft.com/office/powerpoint/2010/main" val="2253590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5400" dirty="0">
                <a:latin typeface="Monotype Corsiva" pitchFamily="66" charset="0"/>
              </a:rPr>
              <a:t>8 zásad vedení lidí -  Jack </a:t>
            </a:r>
            <a:r>
              <a:rPr lang="cs-CZ" sz="5400" dirty="0" err="1">
                <a:latin typeface="Monotype Corsiva" pitchFamily="66" charset="0"/>
              </a:rPr>
              <a:t>Welch</a:t>
            </a:r>
            <a:r>
              <a:rPr lang="cs-CZ" sz="5400" u="sng" dirty="0">
                <a:latin typeface="Monotype Corsiva" pitchFamily="66" charset="0"/>
              </a:rPr>
              <a:t> </a:t>
            </a:r>
            <a:endParaRPr lang="cs-CZ" sz="5400" dirty="0">
              <a:latin typeface="Monotype Corsiva" pitchFamily="66" charset="0"/>
            </a:endParaRPr>
          </a:p>
        </p:txBody>
      </p:sp>
      <p:sp>
        <p:nvSpPr>
          <p:cNvPr id="3" name="Zástupný symbol pro obsah 2"/>
          <p:cNvSpPr>
            <a:spLocks noGrp="1"/>
          </p:cNvSpPr>
          <p:nvPr>
            <p:ph idx="1"/>
          </p:nvPr>
        </p:nvSpPr>
        <p:spPr/>
        <p:txBody>
          <a:bodyPr>
            <a:normAutofit/>
          </a:bodyPr>
          <a:lstStyle/>
          <a:p>
            <a:r>
              <a:rPr lang="cs-CZ" sz="2800" dirty="0">
                <a:latin typeface="Monotype Corsiva" pitchFamily="66" charset="0"/>
              </a:rPr>
              <a:t>Zdokonalovat kolektiv kolem sebe</a:t>
            </a:r>
          </a:p>
          <a:p>
            <a:r>
              <a:rPr lang="cs-CZ" sz="2800" dirty="0">
                <a:latin typeface="Monotype Corsiva" pitchFamily="66" charset="0"/>
              </a:rPr>
              <a:t>Zajišťovat lidem vizi</a:t>
            </a:r>
          </a:p>
          <a:p>
            <a:r>
              <a:rPr lang="cs-CZ" sz="2800" dirty="0">
                <a:latin typeface="Monotype Corsiva" pitchFamily="66" charset="0"/>
              </a:rPr>
              <a:t>Vyvolávat optimismus</a:t>
            </a:r>
          </a:p>
          <a:p>
            <a:r>
              <a:rPr lang="cs-CZ" sz="2800" dirty="0">
                <a:latin typeface="Monotype Corsiva" pitchFamily="66" charset="0"/>
              </a:rPr>
              <a:t>Získat důvěru otevřeností</a:t>
            </a:r>
          </a:p>
          <a:p>
            <a:r>
              <a:rPr lang="cs-CZ" sz="2800" dirty="0">
                <a:latin typeface="Monotype Corsiva" pitchFamily="66" charset="0"/>
              </a:rPr>
              <a:t>Prosazovat nepopulární opatření</a:t>
            </a:r>
          </a:p>
          <a:p>
            <a:r>
              <a:rPr lang="cs-CZ" sz="2800" dirty="0">
                <a:latin typeface="Monotype Corsiva" pitchFamily="66" charset="0"/>
              </a:rPr>
              <a:t>Zkoumat a pronikat</a:t>
            </a:r>
          </a:p>
          <a:p>
            <a:r>
              <a:rPr lang="cs-CZ" sz="2800" dirty="0">
                <a:latin typeface="Monotype Corsiva" pitchFamily="66" charset="0"/>
              </a:rPr>
              <a:t>Podněcovat riskování</a:t>
            </a:r>
          </a:p>
          <a:p>
            <a:r>
              <a:rPr lang="cs-CZ" sz="2800" dirty="0">
                <a:latin typeface="Monotype Corsiva" pitchFamily="66" charset="0"/>
              </a:rPr>
              <a:t>Oslavovat</a:t>
            </a:r>
          </a:p>
          <a:p>
            <a:endParaRPr lang="cs-CZ" dirty="0"/>
          </a:p>
        </p:txBody>
      </p:sp>
    </p:spTree>
    <p:extLst>
      <p:ext uri="{BB962C8B-B14F-4D97-AF65-F5344CB8AC3E}">
        <p14:creationId xmlns:p14="http://schemas.microsoft.com/office/powerpoint/2010/main" val="1830865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8000" dirty="0">
                <a:latin typeface="Monotype Corsiva" pitchFamily="66" charset="0"/>
              </a:rPr>
              <a:t>Obsah</a:t>
            </a:r>
          </a:p>
        </p:txBody>
      </p:sp>
      <p:sp>
        <p:nvSpPr>
          <p:cNvPr id="3" name="Zástupný symbol pro obsah 2"/>
          <p:cNvSpPr>
            <a:spLocks noGrp="1"/>
          </p:cNvSpPr>
          <p:nvPr>
            <p:ph idx="1"/>
          </p:nvPr>
        </p:nvSpPr>
        <p:spPr>
          <a:xfrm>
            <a:off x="467544" y="2332037"/>
            <a:ext cx="8229600" cy="4525963"/>
          </a:xfrm>
        </p:spPr>
        <p:txBody>
          <a:bodyPr/>
          <a:lstStyle/>
          <a:p>
            <a:pPr>
              <a:buFont typeface="Wingdings" pitchFamily="2" charset="2"/>
              <a:buChar char="q"/>
            </a:pPr>
            <a:r>
              <a:rPr lang="cs-CZ" dirty="0">
                <a:latin typeface="Monotype Corsiva" pitchFamily="66" charset="0"/>
              </a:rPr>
              <a:t> Systémový přístup</a:t>
            </a:r>
          </a:p>
          <a:p>
            <a:pPr>
              <a:buFont typeface="Wingdings" pitchFamily="2" charset="2"/>
              <a:buChar char="q"/>
            </a:pPr>
            <a:r>
              <a:rPr lang="cs-CZ" dirty="0">
                <a:latin typeface="Monotype Corsiva" pitchFamily="66" charset="0"/>
              </a:rPr>
              <a:t>Přístup kontingenční.</a:t>
            </a:r>
          </a:p>
          <a:p>
            <a:pPr>
              <a:buFont typeface="Wingdings" pitchFamily="2" charset="2"/>
              <a:buChar char="q"/>
            </a:pPr>
            <a:r>
              <a:rPr lang="cs-CZ" dirty="0">
                <a:latin typeface="Monotype Corsiva" pitchFamily="66" charset="0"/>
              </a:rPr>
              <a:t> Vývoj teorie vůdcovství.</a:t>
            </a:r>
          </a:p>
          <a:p>
            <a:pPr>
              <a:buFont typeface="Wingdings" pitchFamily="2" charset="2"/>
              <a:buChar char="q"/>
            </a:pPr>
            <a:r>
              <a:rPr lang="cs-CZ" dirty="0">
                <a:latin typeface="Monotype Corsiva" pitchFamily="66" charset="0"/>
              </a:rPr>
              <a:t> Orientace řízených zaměstnanců.</a:t>
            </a:r>
          </a:p>
          <a:p>
            <a:pPr>
              <a:buFont typeface="Wingdings" pitchFamily="2" charset="2"/>
              <a:buChar char="q"/>
            </a:pPr>
            <a:r>
              <a:rPr lang="cs-CZ" dirty="0">
                <a:latin typeface="Monotype Corsiva" pitchFamily="66" charset="0"/>
              </a:rPr>
              <a:t> Vedení lidí v organizaci.</a:t>
            </a:r>
          </a:p>
          <a:p>
            <a:pPr>
              <a:buFont typeface="Wingdings" pitchFamily="2" charset="2"/>
              <a:buChar char="q"/>
            </a:pPr>
            <a:endParaRPr lang="cs-CZ" dirty="0"/>
          </a:p>
        </p:txBody>
      </p:sp>
    </p:spTree>
    <p:extLst>
      <p:ext uri="{BB962C8B-B14F-4D97-AF65-F5344CB8AC3E}">
        <p14:creationId xmlns:p14="http://schemas.microsoft.com/office/powerpoint/2010/main" val="2465552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dirty="0">
                <a:latin typeface="Monotype Corsiva" pitchFamily="66" charset="0"/>
              </a:rPr>
              <a:t>Systémový přístup</a:t>
            </a:r>
          </a:p>
        </p:txBody>
      </p:sp>
      <p:sp>
        <p:nvSpPr>
          <p:cNvPr id="3" name="Zástupný symbol pro obsah 2"/>
          <p:cNvSpPr>
            <a:spLocks noGrp="1"/>
          </p:cNvSpPr>
          <p:nvPr>
            <p:ph idx="1"/>
          </p:nvPr>
        </p:nvSpPr>
        <p:spPr>
          <a:xfrm>
            <a:off x="457200" y="1600200"/>
            <a:ext cx="8229600" cy="5069160"/>
          </a:xfrm>
        </p:spPr>
        <p:txBody>
          <a:bodyPr>
            <a:normAutofit/>
          </a:bodyPr>
          <a:lstStyle/>
          <a:p>
            <a:pPr>
              <a:buFont typeface="Wingdings" pitchFamily="2" charset="2"/>
              <a:buChar char="q"/>
            </a:pPr>
            <a:endParaRPr lang="cs-CZ" sz="2800" dirty="0">
              <a:latin typeface="Monotype Corsiva" pitchFamily="66" charset="0"/>
            </a:endParaRPr>
          </a:p>
          <a:p>
            <a:pPr>
              <a:buFont typeface="Wingdings" pitchFamily="2" charset="2"/>
              <a:buChar char="q"/>
            </a:pPr>
            <a:r>
              <a:rPr lang="cs-CZ" sz="2800" dirty="0">
                <a:latin typeface="Monotype Corsiva" pitchFamily="66" charset="0"/>
              </a:rPr>
              <a:t>Za systémový přístup považujeme způsob myšlení, způsob řešení problémů či způsob jednání, při němž jsou jevy chápány komplexně ve svých vnitřních a vnějších souvislostech</a:t>
            </a:r>
          </a:p>
          <a:p>
            <a:pPr>
              <a:buFont typeface="Wingdings" pitchFamily="2" charset="2"/>
              <a:buChar char="q"/>
            </a:pPr>
            <a:r>
              <a:rPr lang="cs-CZ" sz="2800" dirty="0">
                <a:latin typeface="Monotype Corsiva" pitchFamily="66" charset="0"/>
              </a:rPr>
              <a:t>Samotný termín Systémový přístup se používá již odedávna, Používal se pro řízení armád a vlád po celá tisíciletí</a:t>
            </a:r>
          </a:p>
          <a:p>
            <a:pPr>
              <a:buFont typeface="Wingdings" pitchFamily="2" charset="2"/>
              <a:buChar char="q"/>
            </a:pPr>
            <a:r>
              <a:rPr lang="cs-CZ" sz="2800" dirty="0">
                <a:latin typeface="Monotype Corsiva" pitchFamily="66" charset="0"/>
              </a:rPr>
              <a:t> Sjednocuje analytické, tak i syntetické metody</a:t>
            </a:r>
          </a:p>
          <a:p>
            <a:pPr marL="0" indent="0">
              <a:buNone/>
            </a:pPr>
            <a:endParaRPr lang="cs-CZ" dirty="0">
              <a:latin typeface="Monotype Corsiva" pitchFamily="66" charset="0"/>
            </a:endParaRPr>
          </a:p>
        </p:txBody>
      </p:sp>
    </p:spTree>
    <p:extLst>
      <p:ext uri="{BB962C8B-B14F-4D97-AF65-F5344CB8AC3E}">
        <p14:creationId xmlns:p14="http://schemas.microsoft.com/office/powerpoint/2010/main" val="2295850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dirty="0">
                <a:latin typeface="Monotype Corsiva" pitchFamily="66" charset="0"/>
              </a:rPr>
              <a:t>Přístup kontingenční</a:t>
            </a:r>
          </a:p>
        </p:txBody>
      </p:sp>
      <p:sp>
        <p:nvSpPr>
          <p:cNvPr id="3" name="Zástupný symbol pro obsah 2"/>
          <p:cNvSpPr>
            <a:spLocks noGrp="1"/>
          </p:cNvSpPr>
          <p:nvPr>
            <p:ph idx="1"/>
          </p:nvPr>
        </p:nvSpPr>
        <p:spPr/>
        <p:txBody>
          <a:bodyPr>
            <a:normAutofit/>
          </a:bodyPr>
          <a:lstStyle/>
          <a:p>
            <a:pPr>
              <a:buFont typeface="Wingdings" pitchFamily="2" charset="2"/>
              <a:buChar char="q"/>
            </a:pPr>
            <a:endParaRPr lang="cs-CZ" sz="2800" dirty="0">
              <a:latin typeface="Monotype Corsiva" pitchFamily="66" charset="0"/>
            </a:endParaRPr>
          </a:p>
          <a:p>
            <a:pPr>
              <a:buFont typeface="Wingdings" pitchFamily="2" charset="2"/>
              <a:buChar char="q"/>
            </a:pPr>
            <a:r>
              <a:rPr lang="cs-CZ" sz="2800" dirty="0">
                <a:latin typeface="Monotype Corsiva" pitchFamily="66" charset="0"/>
              </a:rPr>
              <a:t>Rozvíjí se od 60.let </a:t>
            </a:r>
          </a:p>
          <a:p>
            <a:pPr>
              <a:buFont typeface="Wingdings" pitchFamily="2" charset="2"/>
              <a:buChar char="q"/>
            </a:pPr>
            <a:r>
              <a:rPr lang="cs-CZ" sz="2800" dirty="0">
                <a:latin typeface="Monotype Corsiva" pitchFamily="66" charset="0"/>
              </a:rPr>
              <a:t>je založen na předpokladu, že neexistuje univerzální řešení (nejlepší způsob) jak řídit, nebo řešit problémy</a:t>
            </a:r>
          </a:p>
          <a:p>
            <a:pPr>
              <a:buFont typeface="Wingdings" pitchFamily="2" charset="2"/>
              <a:buChar char="q"/>
            </a:pPr>
            <a:r>
              <a:rPr lang="cs-CZ" sz="2800" dirty="0">
                <a:latin typeface="Monotype Corsiva" pitchFamily="66" charset="0"/>
              </a:rPr>
              <a:t>charakteristický  neustálým hledáním vhodných metod řešení a řízení pro různé situace a podmínky. </a:t>
            </a:r>
          </a:p>
          <a:p>
            <a:pPr>
              <a:buFont typeface="Wingdings" pitchFamily="2" charset="2"/>
              <a:buChar char="q"/>
            </a:pPr>
            <a:r>
              <a:rPr lang="cs-CZ" sz="2800" dirty="0">
                <a:latin typeface="Monotype Corsiva" panose="03010101010201010101" pitchFamily="66" charset="0"/>
              </a:rPr>
              <a:t>P. R. </a:t>
            </a:r>
            <a:r>
              <a:rPr lang="cs-CZ" sz="2800" dirty="0" err="1">
                <a:latin typeface="Monotype Corsiva" panose="03010101010201010101" pitchFamily="66" charset="0"/>
              </a:rPr>
              <a:t>Lawrence</a:t>
            </a:r>
            <a:r>
              <a:rPr lang="cs-CZ" sz="2800" dirty="0">
                <a:latin typeface="Monotype Corsiva" panose="03010101010201010101" pitchFamily="66" charset="0"/>
              </a:rPr>
              <a:t> a J. W. </a:t>
            </a:r>
            <a:r>
              <a:rPr lang="cs-CZ" sz="2800" dirty="0" err="1">
                <a:latin typeface="Monotype Corsiva" panose="03010101010201010101" pitchFamily="66" charset="0"/>
              </a:rPr>
              <a:t>Lorsch</a:t>
            </a:r>
            <a:endParaRPr lang="cs-CZ" sz="2800" dirty="0">
              <a:latin typeface="Monotype Corsiva" panose="03010101010201010101" pitchFamily="66" charset="0"/>
            </a:endParaRPr>
          </a:p>
          <a:p>
            <a:pPr>
              <a:buFont typeface="Wingdings" pitchFamily="2" charset="2"/>
              <a:buChar char="q"/>
            </a:pPr>
            <a:r>
              <a:rPr lang="cs-CZ" sz="2800" dirty="0" err="1">
                <a:latin typeface="Monotype Corsiva" panose="03010101010201010101" pitchFamily="66" charset="0"/>
              </a:rPr>
              <a:t>Burns</a:t>
            </a:r>
            <a:r>
              <a:rPr lang="cs-CZ" sz="2800" dirty="0">
                <a:latin typeface="Monotype Corsiva" panose="03010101010201010101" pitchFamily="66" charset="0"/>
              </a:rPr>
              <a:t> a </a:t>
            </a:r>
            <a:r>
              <a:rPr lang="cs-CZ" sz="2800" dirty="0" err="1">
                <a:latin typeface="Monotype Corsiva" panose="03010101010201010101" pitchFamily="66" charset="0"/>
              </a:rPr>
              <a:t>Stalker</a:t>
            </a:r>
            <a:r>
              <a:rPr lang="cs-CZ" sz="2800" dirty="0">
                <a:latin typeface="Monotype Corsiva" panose="03010101010201010101" pitchFamily="66" charset="0"/>
              </a:rPr>
              <a:t> </a:t>
            </a:r>
          </a:p>
        </p:txBody>
      </p:sp>
    </p:spTree>
    <p:extLst>
      <p:ext uri="{BB962C8B-B14F-4D97-AF65-F5344CB8AC3E}">
        <p14:creationId xmlns:p14="http://schemas.microsoft.com/office/powerpoint/2010/main" val="1951899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Monotype Corsiva" pitchFamily="66" charset="0"/>
              </a:rPr>
              <a:t>Vývoj teorie vůdcovství</a:t>
            </a:r>
            <a:endParaRPr lang="cs-CZ" dirty="0"/>
          </a:p>
        </p:txBody>
      </p:sp>
      <p:sp>
        <p:nvSpPr>
          <p:cNvPr id="3" name="Zástupný symbol pro obsah 2"/>
          <p:cNvSpPr>
            <a:spLocks noGrp="1"/>
          </p:cNvSpPr>
          <p:nvPr>
            <p:ph idx="1"/>
          </p:nvPr>
        </p:nvSpPr>
        <p:spPr/>
        <p:txBody>
          <a:bodyPr>
            <a:normAutofit/>
          </a:bodyPr>
          <a:lstStyle/>
          <a:p>
            <a:pPr>
              <a:buFont typeface="Wingdings" pitchFamily="2" charset="2"/>
              <a:buChar char="q"/>
            </a:pPr>
            <a:endParaRPr lang="cs-CZ" sz="2800" dirty="0">
              <a:latin typeface="Monotype Corsiva" pitchFamily="66" charset="0"/>
            </a:endParaRPr>
          </a:p>
          <a:p>
            <a:pPr>
              <a:buFont typeface="Wingdings" pitchFamily="2" charset="2"/>
              <a:buChar char="q"/>
            </a:pPr>
            <a:r>
              <a:rPr lang="cs-CZ" sz="2800" dirty="0">
                <a:latin typeface="Monotype Corsiva" pitchFamily="66" charset="0"/>
              </a:rPr>
              <a:t>„Vůdcovství je vzájemným vztahem mezi dvěma či více členy skupiny, který zpravidla zahrnuje strukturování a restrukturování určité situace a také vnímání a očekávání členů. Vůdcové jsou hybnou silou změn, jsou to jedinci, jejichž jednání má na ostatní podstatně větší vliv než je vliv jednání ostatních lidí na vůdce. Vůdcovství se projevuje, když jeden člen skupiny modifikuje motivaci nebo pravomoci ostatních ve skupině.“ </a:t>
            </a:r>
          </a:p>
        </p:txBody>
      </p:sp>
    </p:spTree>
    <p:extLst>
      <p:ext uri="{BB962C8B-B14F-4D97-AF65-F5344CB8AC3E}">
        <p14:creationId xmlns:p14="http://schemas.microsoft.com/office/powerpoint/2010/main" val="999426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620688"/>
            <a:ext cx="8229600" cy="1143000"/>
          </a:xfrm>
        </p:spPr>
        <p:txBody>
          <a:bodyPr>
            <a:normAutofit fontScale="90000"/>
          </a:bodyPr>
          <a:lstStyle/>
          <a:p>
            <a:pPr lvl="0"/>
            <a:r>
              <a:rPr lang="cs-CZ" dirty="0">
                <a:latin typeface="Monotype Corsiva" panose="03010101010201010101" pitchFamily="66" charset="0"/>
              </a:rPr>
              <a:t>kontingenční model vůdcovství:</a:t>
            </a:r>
            <a:br>
              <a:rPr lang="cs-CZ" dirty="0">
                <a:latin typeface="Monotype Corsiva" panose="03010101010201010101" pitchFamily="66" charset="0"/>
              </a:rPr>
            </a:br>
            <a:endParaRPr lang="cs-CZ" dirty="0"/>
          </a:p>
        </p:txBody>
      </p:sp>
      <p:sp>
        <p:nvSpPr>
          <p:cNvPr id="3" name="Zástupný symbol pro obsah 2"/>
          <p:cNvSpPr>
            <a:spLocks noGrp="1"/>
          </p:cNvSpPr>
          <p:nvPr>
            <p:ph idx="1"/>
          </p:nvPr>
        </p:nvSpPr>
        <p:spPr/>
        <p:txBody>
          <a:bodyPr>
            <a:noAutofit/>
          </a:bodyPr>
          <a:lstStyle/>
          <a:p>
            <a:pPr lvl="0">
              <a:buFont typeface="Wingdings" panose="05000000000000000000" pitchFamily="2" charset="2"/>
              <a:buChar char="q"/>
            </a:pPr>
            <a:r>
              <a:rPr lang="cs-CZ" sz="2400" u="sng" dirty="0">
                <a:latin typeface="Monotype Corsiva" panose="03010101010201010101" pitchFamily="66" charset="0"/>
              </a:rPr>
              <a:t>R. R. Blake a J. S. </a:t>
            </a:r>
            <a:r>
              <a:rPr lang="cs-CZ" sz="2400" u="sng" dirty="0" err="1">
                <a:latin typeface="Monotype Corsiva" panose="03010101010201010101" pitchFamily="66" charset="0"/>
              </a:rPr>
              <a:t>Mouton</a:t>
            </a:r>
            <a:r>
              <a:rPr lang="cs-CZ" sz="2400" dirty="0">
                <a:latin typeface="Monotype Corsiva" panose="03010101010201010101" pitchFamily="66" charset="0"/>
              </a:rPr>
              <a:t> nastiňují tento </a:t>
            </a:r>
            <a:r>
              <a:rPr lang="cs-CZ" sz="2400" u="sng" dirty="0">
                <a:latin typeface="Monotype Corsiva" panose="03010101010201010101" pitchFamily="66" charset="0"/>
              </a:rPr>
              <a:t>kontingenční model vůdcovství</a:t>
            </a:r>
            <a:r>
              <a:rPr lang="cs-CZ" sz="2400" dirty="0">
                <a:latin typeface="Monotype Corsiva" panose="03010101010201010101" pitchFamily="66" charset="0"/>
              </a:rPr>
              <a:t>:</a:t>
            </a:r>
          </a:p>
          <a:p>
            <a:pPr>
              <a:buFont typeface="Wingdings" panose="05000000000000000000" pitchFamily="2" charset="2"/>
              <a:buChar char="q"/>
            </a:pPr>
            <a:r>
              <a:rPr lang="cs-CZ" sz="2400" i="1" dirty="0">
                <a:latin typeface="Monotype Corsiva" panose="03010101010201010101" pitchFamily="66" charset="0"/>
              </a:rPr>
              <a:t>Typ řízení		orientace na úkol	orientace na lidi</a:t>
            </a:r>
            <a:endParaRPr lang="cs-CZ" sz="2400" dirty="0">
              <a:latin typeface="Monotype Corsiva" panose="03010101010201010101" pitchFamily="66" charset="0"/>
            </a:endParaRPr>
          </a:p>
          <a:p>
            <a:pPr>
              <a:buFont typeface="Wingdings" panose="05000000000000000000" pitchFamily="2" charset="2"/>
              <a:buChar char="q"/>
            </a:pPr>
            <a:r>
              <a:rPr lang="cs-CZ" sz="2400" dirty="0">
                <a:latin typeface="Monotype Corsiva" panose="03010101010201010101" pitchFamily="66" charset="0"/>
              </a:rPr>
              <a:t>1. Tým odborníků		vysoká			vysoká</a:t>
            </a:r>
          </a:p>
          <a:p>
            <a:pPr>
              <a:buFont typeface="Wingdings" panose="05000000000000000000" pitchFamily="2" charset="2"/>
              <a:buChar char="q"/>
            </a:pPr>
            <a:r>
              <a:rPr lang="cs-CZ" sz="2400" dirty="0">
                <a:latin typeface="Monotype Corsiva" panose="03010101010201010101" pitchFamily="66" charset="0"/>
              </a:rPr>
              <a:t>2. Klub známých		nízká			vysoká</a:t>
            </a:r>
          </a:p>
          <a:p>
            <a:pPr>
              <a:buFont typeface="Wingdings" panose="05000000000000000000" pitchFamily="2" charset="2"/>
              <a:buChar char="q"/>
            </a:pPr>
            <a:r>
              <a:rPr lang="cs-CZ" sz="2400" dirty="0">
                <a:latin typeface="Monotype Corsiva" panose="03010101010201010101" pitchFamily="66" charset="0"/>
              </a:rPr>
              <a:t>3. Organizační průměr		střední			střední</a:t>
            </a:r>
          </a:p>
          <a:p>
            <a:pPr>
              <a:buFont typeface="Wingdings" panose="05000000000000000000" pitchFamily="2" charset="2"/>
              <a:buChar char="q"/>
            </a:pPr>
            <a:r>
              <a:rPr lang="cs-CZ" sz="2400" dirty="0">
                <a:latin typeface="Monotype Corsiva" panose="03010101010201010101" pitchFamily="66" charset="0"/>
              </a:rPr>
              <a:t>4. Čistě mocenský		vysoká			nízká</a:t>
            </a:r>
          </a:p>
          <a:p>
            <a:pPr>
              <a:buFont typeface="Wingdings" panose="05000000000000000000" pitchFamily="2" charset="2"/>
              <a:buChar char="q"/>
            </a:pPr>
            <a:r>
              <a:rPr lang="cs-CZ" sz="2400" dirty="0">
                <a:latin typeface="Monotype Corsiva" panose="03010101010201010101" pitchFamily="66" charset="0"/>
              </a:rPr>
              <a:t>5. Slabý management		nízká			nízká	</a:t>
            </a:r>
          </a:p>
          <a:p>
            <a:pPr>
              <a:buFont typeface="Wingdings" panose="05000000000000000000" pitchFamily="2" charset="2"/>
              <a:buChar char="q"/>
            </a:pPr>
            <a:endParaRPr lang="cs-CZ" sz="2400" dirty="0">
              <a:latin typeface="Monotype Corsiva" panose="03010101010201010101" pitchFamily="66" charset="0"/>
            </a:endParaRPr>
          </a:p>
        </p:txBody>
      </p:sp>
    </p:spTree>
    <p:extLst>
      <p:ext uri="{BB962C8B-B14F-4D97-AF65-F5344CB8AC3E}">
        <p14:creationId xmlns:p14="http://schemas.microsoft.com/office/powerpoint/2010/main" val="669478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800" dirty="0">
                <a:latin typeface="Monotype Corsiva" pitchFamily="66" charset="0"/>
              </a:rPr>
              <a:t> Orientace řízených zaměstnanců</a:t>
            </a:r>
          </a:p>
        </p:txBody>
      </p:sp>
      <p:sp>
        <p:nvSpPr>
          <p:cNvPr id="3" name="Zástupný symbol pro obsah 2"/>
          <p:cNvSpPr>
            <a:spLocks noGrp="1"/>
          </p:cNvSpPr>
          <p:nvPr>
            <p:ph idx="1"/>
          </p:nvPr>
        </p:nvSpPr>
        <p:spPr>
          <a:xfrm>
            <a:off x="251520" y="1340768"/>
            <a:ext cx="8517632" cy="5112568"/>
          </a:xfrm>
        </p:spPr>
        <p:txBody>
          <a:bodyPr>
            <a:normAutofit/>
          </a:bodyPr>
          <a:lstStyle/>
          <a:p>
            <a:pPr fontAlgn="base">
              <a:buFont typeface="Wingdings" pitchFamily="2" charset="2"/>
              <a:buChar char="q"/>
            </a:pPr>
            <a:r>
              <a:rPr lang="cs-CZ" sz="2800" dirty="0">
                <a:latin typeface="Monotype Corsiva" pitchFamily="66" charset="0"/>
              </a:rPr>
              <a:t>Orientace  pracovníka patří mezi personální činnosti. Jejich smyslem je poskytovat podporu nově přijatému pracovníkovi při jeho zapracovávání se.</a:t>
            </a:r>
          </a:p>
          <a:p>
            <a:pPr lvl="0">
              <a:buFont typeface="Wingdings" pitchFamily="2" charset="2"/>
              <a:buChar char="q"/>
            </a:pPr>
            <a:r>
              <a:rPr lang="cs-CZ" sz="2800" u="sng" dirty="0">
                <a:latin typeface="Monotype Corsiva" pitchFamily="66" charset="0"/>
              </a:rPr>
              <a:t>D. T. </a:t>
            </a:r>
            <a:r>
              <a:rPr lang="cs-CZ" sz="2800" u="sng" dirty="0" err="1">
                <a:latin typeface="Monotype Corsiva" pitchFamily="66" charset="0"/>
              </a:rPr>
              <a:t>Hall</a:t>
            </a:r>
            <a:r>
              <a:rPr lang="cs-CZ" sz="2800" dirty="0">
                <a:latin typeface="Monotype Corsiva" pitchFamily="66" charset="0"/>
              </a:rPr>
              <a:t> uvádí jednotlivé fáze profesní kariéry do relace se vztahem pracovníka k organizaci </a:t>
            </a:r>
          </a:p>
          <a:p>
            <a:pPr lvl="0"/>
            <a:r>
              <a:rPr lang="cs-CZ" sz="2800" u="sng" dirty="0">
                <a:latin typeface="Monotype Corsiva" pitchFamily="66" charset="0"/>
              </a:rPr>
              <a:t>Učedník</a:t>
            </a:r>
          </a:p>
          <a:p>
            <a:pPr lvl="0"/>
            <a:r>
              <a:rPr lang="cs-CZ" sz="2800" u="sng" dirty="0">
                <a:latin typeface="Monotype Corsiva" pitchFamily="66" charset="0"/>
              </a:rPr>
              <a:t>Kolega</a:t>
            </a:r>
            <a:endParaRPr lang="cs-CZ" sz="2800" dirty="0">
              <a:latin typeface="Monotype Corsiva" pitchFamily="66" charset="0"/>
            </a:endParaRPr>
          </a:p>
          <a:p>
            <a:pPr lvl="0"/>
            <a:r>
              <a:rPr lang="cs-CZ" sz="2800" u="sng" dirty="0">
                <a:latin typeface="Monotype Corsiva" pitchFamily="66" charset="0"/>
              </a:rPr>
              <a:t>Mentor</a:t>
            </a:r>
            <a:endParaRPr lang="cs-CZ" sz="2800" dirty="0">
              <a:latin typeface="Monotype Corsiva" pitchFamily="66" charset="0"/>
            </a:endParaRPr>
          </a:p>
          <a:p>
            <a:pPr lvl="0"/>
            <a:r>
              <a:rPr lang="cs-CZ" sz="2800" u="sng" dirty="0">
                <a:latin typeface="Monotype Corsiva" pitchFamily="66" charset="0"/>
              </a:rPr>
              <a:t>Sponzor</a:t>
            </a:r>
          </a:p>
        </p:txBody>
      </p:sp>
    </p:spTree>
    <p:extLst>
      <p:ext uri="{BB962C8B-B14F-4D97-AF65-F5344CB8AC3E}">
        <p14:creationId xmlns:p14="http://schemas.microsoft.com/office/powerpoint/2010/main" val="2437596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fontScale="92500" lnSpcReduction="10000"/>
          </a:bodyPr>
          <a:lstStyle/>
          <a:p>
            <a:pPr>
              <a:buFont typeface="Wingdings" pitchFamily="2" charset="2"/>
              <a:buChar char="q"/>
            </a:pPr>
            <a:endParaRPr lang="cs-CZ" sz="3300" dirty="0">
              <a:latin typeface="Monotype Corsiva" pitchFamily="66" charset="0"/>
            </a:endParaRPr>
          </a:p>
          <a:p>
            <a:pPr>
              <a:buFont typeface="Wingdings" pitchFamily="2" charset="2"/>
              <a:buChar char="q"/>
            </a:pPr>
            <a:r>
              <a:rPr lang="cs-CZ" sz="3000" dirty="0">
                <a:latin typeface="Monotype Corsiva" pitchFamily="66" charset="0"/>
              </a:rPr>
              <a:t>E. </a:t>
            </a:r>
            <a:r>
              <a:rPr lang="cs-CZ" sz="3000" dirty="0" err="1">
                <a:latin typeface="Monotype Corsiva" pitchFamily="66" charset="0"/>
              </a:rPr>
              <a:t>Schein</a:t>
            </a:r>
            <a:r>
              <a:rPr lang="cs-CZ" sz="3000" dirty="0">
                <a:latin typeface="Monotype Corsiva" pitchFamily="66" charset="0"/>
              </a:rPr>
              <a:t> ve své typologii rozlišuje 8 typů profesních kariér a v relaci k nim 8 typů vztahů k práci, k preferované odměně, kariéře a formám uznání:</a:t>
            </a:r>
          </a:p>
          <a:p>
            <a:pPr lvl="0"/>
            <a:r>
              <a:rPr lang="cs-CZ" sz="3000" dirty="0">
                <a:latin typeface="Monotype Corsiva" pitchFamily="66" charset="0"/>
              </a:rPr>
              <a:t>Typ preferující bezpečí</a:t>
            </a:r>
          </a:p>
          <a:p>
            <a:pPr lvl="0"/>
            <a:r>
              <a:rPr lang="cs-CZ" sz="3000" dirty="0">
                <a:latin typeface="Monotype Corsiva" pitchFamily="66" charset="0"/>
              </a:rPr>
              <a:t>Typ preferující autonomii</a:t>
            </a:r>
          </a:p>
          <a:p>
            <a:pPr lvl="0"/>
            <a:r>
              <a:rPr lang="cs-CZ" sz="3000" dirty="0">
                <a:latin typeface="Monotype Corsiva" pitchFamily="66" charset="0"/>
              </a:rPr>
              <a:t>Typ preferující technickou </a:t>
            </a:r>
          </a:p>
          <a:p>
            <a:pPr lvl="0"/>
            <a:r>
              <a:rPr lang="cs-CZ" sz="3000" dirty="0">
                <a:latin typeface="Monotype Corsiva" pitchFamily="66" charset="0"/>
              </a:rPr>
              <a:t>Typ orientovaný manažersky</a:t>
            </a:r>
          </a:p>
          <a:p>
            <a:pPr lvl="0"/>
            <a:r>
              <a:rPr lang="cs-CZ" sz="3000" dirty="0">
                <a:latin typeface="Monotype Corsiva" pitchFamily="66" charset="0"/>
              </a:rPr>
              <a:t>Typ podnikatelský</a:t>
            </a:r>
          </a:p>
          <a:p>
            <a:pPr lvl="0"/>
            <a:r>
              <a:rPr lang="cs-CZ" sz="3000" dirty="0">
                <a:latin typeface="Monotype Corsiva" pitchFamily="66" charset="0"/>
              </a:rPr>
              <a:t>Typ orientovaný na službu</a:t>
            </a:r>
          </a:p>
          <a:p>
            <a:pPr lvl="0"/>
            <a:r>
              <a:rPr lang="cs-CZ" sz="3000" dirty="0">
                <a:latin typeface="Monotype Corsiva" pitchFamily="66" charset="0"/>
              </a:rPr>
              <a:t>Typ soupeřivý </a:t>
            </a:r>
          </a:p>
          <a:p>
            <a:pPr lvl="0"/>
            <a:r>
              <a:rPr lang="cs-CZ" sz="3000" dirty="0">
                <a:latin typeface="Monotype Corsiva" pitchFamily="66" charset="0"/>
              </a:rPr>
              <a:t>Typ orientovaný na životní styl</a:t>
            </a:r>
          </a:p>
          <a:p>
            <a:endParaRPr lang="cs-CZ" dirty="0"/>
          </a:p>
        </p:txBody>
      </p:sp>
    </p:spTree>
    <p:extLst>
      <p:ext uri="{BB962C8B-B14F-4D97-AF65-F5344CB8AC3E}">
        <p14:creationId xmlns:p14="http://schemas.microsoft.com/office/powerpoint/2010/main" val="615554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dirty="0">
                <a:latin typeface="Monotype Corsiva" pitchFamily="66" charset="0"/>
              </a:rPr>
              <a:t>Vedení lidí v organizaci</a:t>
            </a:r>
          </a:p>
        </p:txBody>
      </p:sp>
      <p:sp>
        <p:nvSpPr>
          <p:cNvPr id="3" name="Zástupný symbol pro obsah 2"/>
          <p:cNvSpPr>
            <a:spLocks noGrp="1"/>
          </p:cNvSpPr>
          <p:nvPr>
            <p:ph idx="1"/>
          </p:nvPr>
        </p:nvSpPr>
        <p:spPr/>
        <p:txBody>
          <a:bodyPr/>
          <a:lstStyle/>
          <a:p>
            <a:pPr>
              <a:buFont typeface="Wingdings" pitchFamily="2" charset="2"/>
              <a:buChar char="q"/>
              <a:defRPr/>
            </a:pPr>
            <a:r>
              <a:rPr lang="cs-CZ" sz="2800" dirty="0">
                <a:latin typeface="Monotype Corsiva" pitchFamily="66" charset="0"/>
              </a:rPr>
              <a:t>jedna ze základních </a:t>
            </a:r>
            <a:r>
              <a:rPr lang="cs-CZ" sz="2800" dirty="0" err="1">
                <a:latin typeface="Monotype Corsiva" pitchFamily="66" charset="0"/>
              </a:rPr>
              <a:t>managerských</a:t>
            </a:r>
            <a:r>
              <a:rPr lang="cs-CZ" sz="2800" dirty="0">
                <a:latin typeface="Monotype Corsiva" pitchFamily="66" charset="0"/>
              </a:rPr>
              <a:t> činností</a:t>
            </a:r>
          </a:p>
          <a:p>
            <a:pPr>
              <a:buFont typeface="Wingdings" pitchFamily="2" charset="2"/>
              <a:buChar char="q"/>
              <a:defRPr/>
            </a:pPr>
            <a:r>
              <a:rPr lang="cs-CZ" sz="2800" dirty="0">
                <a:latin typeface="Monotype Corsiva" pitchFamily="66" charset="0"/>
              </a:rPr>
              <a:t>schopnost řídit, stimulovat a motivovat zaměstnance firmy</a:t>
            </a:r>
          </a:p>
          <a:p>
            <a:pPr>
              <a:buFont typeface="Wingdings" pitchFamily="2" charset="2"/>
              <a:buChar char="q"/>
              <a:defRPr/>
            </a:pPr>
            <a:r>
              <a:rPr lang="cs-CZ" sz="2800" dirty="0">
                <a:latin typeface="Monotype Corsiva" pitchFamily="66" charset="0"/>
              </a:rPr>
              <a:t>aktivní přístup zaměstnanců k práci</a:t>
            </a:r>
          </a:p>
          <a:p>
            <a:pPr>
              <a:buFont typeface="Wingdings" pitchFamily="2" charset="2"/>
              <a:buChar char="q"/>
              <a:defRPr/>
            </a:pPr>
            <a:r>
              <a:rPr lang="cs-CZ" sz="2800" dirty="0">
                <a:latin typeface="Monotype Corsiva" pitchFamily="66" charset="0"/>
              </a:rPr>
              <a:t>naplnění cílů firmy</a:t>
            </a:r>
          </a:p>
          <a:p>
            <a:pPr>
              <a:buFont typeface="Wingdings" pitchFamily="2" charset="2"/>
              <a:buChar char="q"/>
            </a:pPr>
            <a:endParaRPr lang="cs-CZ" dirty="0"/>
          </a:p>
        </p:txBody>
      </p:sp>
    </p:spTree>
    <p:extLst>
      <p:ext uri="{BB962C8B-B14F-4D97-AF65-F5344CB8AC3E}">
        <p14:creationId xmlns:p14="http://schemas.microsoft.com/office/powerpoint/2010/main" val="3881951912"/>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498</Words>
  <Application>Microsoft Office PowerPoint</Application>
  <PresentationFormat>Předvádění na obrazovce (4:3)</PresentationFormat>
  <Paragraphs>70</Paragraphs>
  <Slides>11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11</vt:i4>
      </vt:variant>
    </vt:vector>
  </HeadingPairs>
  <TitlesOfParts>
    <vt:vector size="16" baseType="lpstr">
      <vt:lpstr>Arial</vt:lpstr>
      <vt:lpstr>Calibri</vt:lpstr>
      <vt:lpstr>Monotype Corsiva</vt:lpstr>
      <vt:lpstr>Wingdings</vt:lpstr>
      <vt:lpstr>Motiv systému Office</vt:lpstr>
      <vt:lpstr>Pohledy na požadavky řízení a vedení v organizaci</vt:lpstr>
      <vt:lpstr>Obsah</vt:lpstr>
      <vt:lpstr>Systémový přístup</vt:lpstr>
      <vt:lpstr>Přístup kontingenční</vt:lpstr>
      <vt:lpstr>Vývoj teorie vůdcovství</vt:lpstr>
      <vt:lpstr>kontingenční model vůdcovství: </vt:lpstr>
      <vt:lpstr> Orientace řízených zaměstnanců</vt:lpstr>
      <vt:lpstr>Prezentace aplikace PowerPoint</vt:lpstr>
      <vt:lpstr>Vedení lidí v organizaci</vt:lpstr>
      <vt:lpstr>Teorie vedení lidí</vt:lpstr>
      <vt:lpstr>8 zásad vedení lidí -  Jack Welch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Pohledy na požadavky řízení a vedení v organizaci</dc:title>
  <dc:creator>Šarlota Pekárková</dc:creator>
  <cp:lastModifiedBy>svo0002</cp:lastModifiedBy>
  <cp:revision>10</cp:revision>
  <dcterms:created xsi:type="dcterms:W3CDTF">2015-03-30T11:32:07Z</dcterms:created>
  <dcterms:modified xsi:type="dcterms:W3CDTF">2020-04-21T05:44:34Z</dcterms:modified>
</cp:coreProperties>
</file>