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759" r:id="rId3"/>
  </p:sldMasterIdLst>
  <p:sldIdLst>
    <p:sldId id="256" r:id="rId4"/>
    <p:sldId id="257" r:id="rId5"/>
    <p:sldId id="258" r:id="rId6"/>
    <p:sldId id="260" r:id="rId7"/>
    <p:sldId id="263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7" r:id="rId22"/>
    <p:sldId id="285" r:id="rId23"/>
    <p:sldId id="286" r:id="rId24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5" name="Obrázek 34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Obrázek 35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54560"/>
            <a:ext cx="822960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61000"/>
            <a:ext cx="8229600" cy="524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54560"/>
            <a:ext cx="822960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2" name="Obrázek 71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3" name="Obrázek 72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5456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6937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2569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2792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6100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82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82296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967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9149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066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0522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8029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2347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06197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9860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1779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76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5201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400">
                <a:solidFill>
                  <a:srgbClr val="FFFFFF"/>
                </a:solidFill>
                <a:latin typeface="Times New Roman"/>
              </a:rPr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z="1400">
                <a:solidFill>
                  <a:srgbClr val="FFFFFF"/>
                </a:solidFill>
                <a:latin typeface="Times New Roman"/>
              </a:rPr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1B75D7F-BF43-4730-A64B-33CD17FE6D20}" type="slidenum">
              <a:rPr lang="cs-CZ" sz="1400" smtClean="0">
                <a:solidFill>
                  <a:srgbClr val="FFFFFF"/>
                </a:solidFill>
                <a:latin typeface="Times New Roman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68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61000"/>
            <a:ext cx="8229600" cy="524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7321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61000"/>
            <a:ext cx="8229600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5456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732120"/>
            <a:ext cx="822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/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9040" cy="685764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469520" y="261000"/>
            <a:ext cx="7347600" cy="11322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Obrázek 36"/>
          <p:cNvPicPr/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9040" cy="685764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69520" y="261000"/>
            <a:ext cx="7347600" cy="11322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69520" y="1654560"/>
            <a:ext cx="734760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7981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/index.php?title=Linda_Smircich&amp;action=edit&amp;redlink=1" TargetMode="External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/index.php?title=Edgar_Schein&amp;action=edit&amp;redlink=1" TargetMode="Externa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685800" y="1734480"/>
            <a:ext cx="7771680" cy="224460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191919"/>
                </a:solidFill>
                <a:latin typeface="Arial"/>
                <a:ea typeface="Arial"/>
              </a:rPr>
              <a:t>ORGANIZAČNÍ KULTURA</a:t>
            </a:r>
            <a:endParaRPr/>
          </a:p>
        </p:txBody>
      </p:sp>
      <p:sp>
        <p:nvSpPr>
          <p:cNvPr id="115" name="CustomShape 2"/>
          <p:cNvSpPr/>
          <p:nvPr/>
        </p:nvSpPr>
        <p:spPr>
          <a:xfrm>
            <a:off x="685800" y="4124520"/>
            <a:ext cx="7771680" cy="91008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ctr"/>
          <a:lstStyle/>
          <a:p>
            <a:pPr algn="ctr">
              <a:lnSpc>
                <a:spcPct val="100000"/>
              </a:lnSpc>
            </a:pPr>
            <a:r>
              <a:rPr lang="cs-CZ" sz="3000" b="1">
                <a:solidFill>
                  <a:srgbClr val="1C1C1C"/>
                </a:solidFill>
                <a:latin typeface="Purisa"/>
                <a:ea typeface="Arial"/>
              </a:rPr>
              <a:t>Sociologie organizace</a:t>
            </a:r>
            <a:endParaRPr/>
          </a:p>
        </p:txBody>
      </p:sp>
      <p:pic>
        <p:nvPicPr>
          <p:cNvPr id="116" name="Shap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252880" y="171360"/>
            <a:ext cx="4637880" cy="1856520"/>
          </a:xfrm>
          <a:prstGeom prst="rect">
            <a:avLst/>
          </a:prstGeom>
          <a:ln>
            <a:noFill/>
          </a:ln>
        </p:spPr>
      </p:pic>
      <p:sp>
        <p:nvSpPr>
          <p:cNvPr id="117" name="CustomShape 3"/>
          <p:cNvSpPr/>
          <p:nvPr/>
        </p:nvSpPr>
        <p:spPr>
          <a:xfrm>
            <a:off x="1757520" y="5320080"/>
            <a:ext cx="5200560" cy="139248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endParaRPr lang="cs-CZ" dirty="0"/>
          </a:p>
          <a:p>
            <a:pPr algn="ctr">
              <a:lnSpc>
                <a:spcPct val="100000"/>
              </a:lnSpc>
            </a:pPr>
            <a:r>
              <a:rPr lang="cs-CZ" dirty="0"/>
              <a:t>Dagmar Svobodová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Silná organizační kultura</a:t>
            </a:r>
            <a:endParaRPr/>
          </a:p>
        </p:txBody>
      </p:sp>
      <p:sp>
        <p:nvSpPr>
          <p:cNvPr id="154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Je součástí každodenního jednání spolupracovníků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Pregnantnost – jasně, přehledně, srozumitelně všem pracovníkům sděluje, co je žádoucí, co se po nich požaduje a co ne</a:t>
            </a:r>
            <a:endParaRPr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Rozšířenost – seznámit s </a:t>
            </a:r>
            <a:r>
              <a:rPr lang="cs-CZ" sz="2400" dirty="0" err="1">
                <a:solidFill>
                  <a:srgbClr val="191919"/>
                </a:solidFill>
                <a:ea typeface="Arial"/>
              </a:rPr>
              <a:t>org</a:t>
            </a:r>
            <a:r>
              <a:rPr lang="cs-CZ" sz="2400" dirty="0">
                <a:solidFill>
                  <a:srgbClr val="191919"/>
                </a:solidFill>
                <a:ea typeface="Arial"/>
              </a:rPr>
              <a:t>. kulturou všechny pracovníky a všude připomínat její</a:t>
            </a:r>
            <a:r>
              <a:rPr lang="cs-CZ" dirty="0"/>
              <a:t> </a:t>
            </a:r>
            <a:r>
              <a:rPr lang="cs-CZ" sz="2400" dirty="0">
                <a:solidFill>
                  <a:schemeClr val="bg1"/>
                </a:solidFill>
              </a:rPr>
              <a:t>existenci</a:t>
            </a:r>
          </a:p>
          <a:p>
            <a:pPr lvl="0"/>
            <a:r>
              <a:rPr lang="cs-CZ" sz="2400" dirty="0">
                <a:solidFill>
                  <a:schemeClr val="bg1"/>
                </a:solidFill>
              </a:rPr>
              <a:t>    zakotvenost – míra identifikace a internalizace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r>
              <a:rPr lang="cs-CZ" sz="4800" b="1" dirty="0">
                <a:solidFill>
                  <a:srgbClr val="000000"/>
                </a:solidFill>
                <a:latin typeface="Arial"/>
                <a:ea typeface="Arial"/>
              </a:rPr>
              <a:t>Silná organizační kultura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4800" b="1" dirty="0">
                <a:solidFill>
                  <a:srgbClr val="00B050"/>
                </a:solidFill>
                <a:latin typeface="Arial"/>
                <a:ea typeface="Arial"/>
              </a:rPr>
              <a:t>klady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stabilita soc. systému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motivace a týmový duch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rychlé rozhodování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přímá a jednoznačná komunikace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identifikace s podnikem a loajalita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snižuje nároky na kontrolu spolupracovníků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přehlednost a snadná pochopitelnost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r>
              <a:rPr lang="cs-CZ" sz="4800" b="1" dirty="0">
                <a:solidFill>
                  <a:srgbClr val="000000"/>
                </a:solidFill>
                <a:latin typeface="Arial"/>
                <a:ea typeface="Arial"/>
              </a:rPr>
              <a:t>Silná organizační kultura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4800" b="1" dirty="0">
                <a:solidFill>
                  <a:srgbClr val="FF0000"/>
                </a:solidFill>
                <a:latin typeface="Arial"/>
                <a:ea typeface="Arial"/>
              </a:rPr>
              <a:t>zápory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tendence k uzavřenosti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fixace na tradiční vzory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nedostatek flexibility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snaha vyhnout se kritice a konfliktům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vynucuje si konformitu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ea typeface="Arial"/>
              </a:rPr>
              <a:t>horší zapojení nových spolupracovníků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Organizační kultura je ovlivňována</a:t>
            </a:r>
            <a:endParaRPr/>
          </a:p>
        </p:txBody>
      </p:sp>
      <p:sp>
        <p:nvSpPr>
          <p:cNvPr id="160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ekonomický a sociální systém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rychlost zpětné vazby trhu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geografické podmínky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ekologie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legislativa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úroveň vědy a výzkumu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 dirty="0">
                <a:solidFill>
                  <a:srgbClr val="000000"/>
                </a:solidFill>
                <a:latin typeface="Arial"/>
                <a:ea typeface="Arial"/>
              </a:rPr>
              <a:t>Typologie organizační kultury</a:t>
            </a:r>
            <a:endParaRPr dirty="0"/>
          </a:p>
        </p:txBody>
      </p:sp>
      <p:sp>
        <p:nvSpPr>
          <p:cNvPr id="162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rgbClr val="191919"/>
                </a:solidFill>
                <a:latin typeface="Arial"/>
                <a:ea typeface="Arial"/>
              </a:rPr>
              <a:t>Kultura ostrých hochů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– vše nebo nic, hodnocení podle posledního výkonu, chyby se nepromíjejí, rychlý vzestup ale i rychlý pád, emoce jsou minimalizovány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rgbClr val="191919"/>
                </a:solidFill>
                <a:latin typeface="Arial"/>
                <a:ea typeface="Arial"/>
              </a:rPr>
              <a:t>Kultura přátelských experimentů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– důraz kladen na týmovou práci, nápady se cení, důraz na vzájemnou komunikaci, důvěru a otevřenost mezi spolupracovníky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rgbClr val="191919"/>
                </a:solidFill>
                <a:latin typeface="Arial"/>
                <a:ea typeface="Arial"/>
              </a:rPr>
              <a:t>Kultura jízdy na jistotu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– bezchybnost, přesně daný postup, předvídat rizika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rgbClr val="191919"/>
                </a:solidFill>
                <a:latin typeface="Arial"/>
                <a:ea typeface="Arial"/>
              </a:rPr>
              <a:t>Kultura mašliček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– vzniká v prostředí s malou konkurencí, důraz kladen na přesnost, forma (formální náležitosti) má přednost před obsahem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Typologie podle Deala a Kennedyho</a:t>
            </a:r>
            <a:endParaRPr/>
          </a:p>
        </p:txBody>
      </p:sp>
      <p:sp>
        <p:nvSpPr>
          <p:cNvPr id="164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rgbClr val="191919"/>
                </a:solidFill>
                <a:latin typeface="Arial"/>
                <a:ea typeface="Arial"/>
              </a:rPr>
              <a:t>Kultura všechno nebo nic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– V této podnikové kultuře je pozitivně hodnocen temperament mladistvé jednání; komunikace je nekonvenční, časté je používání cizích slov; úspěch určuje vše (autoritu, moc, příjmy, popularitu) a úspěchy se velmi  slaví, naopak o neúspěších jsou rychle zapomínány; kariéra roste velmi rychle, ale také dochází k rychlým pádům; rovnoprávnost mužů a žen – stejně tvrdé požadavky; doba zaměstnání obvykle netrvá příliš dlouho; přenášení osobních starostí a emocí do podniku je nepřípustné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Typologie podle Deala a Kennedyho</a:t>
            </a:r>
            <a:endParaRPr/>
          </a:p>
        </p:txBody>
      </p:sp>
      <p:sp>
        <p:nvSpPr>
          <p:cNvPr id="166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rgbClr val="191919"/>
                </a:solidFill>
                <a:latin typeface="Arial"/>
                <a:ea typeface="Arial"/>
              </a:rPr>
              <a:t>Kultura chléb a hry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– vysoce ceněno přátelství a sympatické chování, snaha využít nabízené možnosti, důležitost spolupráce, týmu, úspěchu, nejdůležitější jsou oslavy, vyznamenávání a ceny, koluje řada příhod – o nemožných zákaznících, podnikový žargon – zkratky, slova ze sportu (</a:t>
            </a:r>
            <a:r>
              <a:rPr lang="cs-CZ" sz="2400" dirty="0" err="1">
                <a:solidFill>
                  <a:srgbClr val="191919"/>
                </a:solidFill>
                <a:latin typeface="Arial"/>
                <a:ea typeface="Arial"/>
              </a:rPr>
              <a:t>zm,ipo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…), neformální prostředí, možnost projevovat emoce i navenek, vertikální hierarchie není příliš důležitá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Typologie podle Deala a Kennedyho</a:t>
            </a:r>
            <a:endParaRPr/>
          </a:p>
        </p:txBody>
      </p:sp>
      <p:sp>
        <p:nvSpPr>
          <p:cNvPr id="168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rgbClr val="191919"/>
                </a:solidFill>
                <a:latin typeface="Arial"/>
                <a:ea typeface="Arial"/>
              </a:rPr>
              <a:t>Analyticko-projektová kultura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– snaha vyhnout se chybným rozhodnutím je na prvním místě, maximální koncentrace, vědeckotechnická racionalizace, hlavním rituálem je zasedání – zasedací pořádek přesný, za nespolehlivé jsou považovány intuice, zkušenost, tradice, náhoda, vše se musí důkladně prozkoumat, rychlost = povrchnost a je nevítaná, do tří let od nástupu do zaměstnání je každý považován za nováčka, pomalá kariéra – postup si zajišťují starší a staří spolupracovníci, korektní oblečení a slovník, bez emocí, samozřejmě se nemluví o soukromí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 dirty="0">
                <a:solidFill>
                  <a:srgbClr val="000000"/>
                </a:solidFill>
                <a:latin typeface="Arial"/>
                <a:ea typeface="Arial"/>
              </a:rPr>
              <a:t>Typologie podle </a:t>
            </a:r>
            <a:r>
              <a:rPr lang="cs-CZ" sz="4800" b="1" dirty="0" err="1">
                <a:solidFill>
                  <a:srgbClr val="000000"/>
                </a:solidFill>
                <a:latin typeface="Arial"/>
                <a:ea typeface="Arial"/>
              </a:rPr>
              <a:t>Deala</a:t>
            </a:r>
            <a:r>
              <a:rPr lang="cs-CZ" sz="4800" b="1" dirty="0">
                <a:solidFill>
                  <a:srgbClr val="000000"/>
                </a:solidFill>
                <a:latin typeface="Arial"/>
                <a:ea typeface="Arial"/>
              </a:rPr>
              <a:t> a Kennedyho</a:t>
            </a:r>
            <a:endParaRPr dirty="0"/>
          </a:p>
        </p:txBody>
      </p:sp>
      <p:sp>
        <p:nvSpPr>
          <p:cNvPr id="170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rgbClr val="191919"/>
                </a:solidFill>
                <a:latin typeface="Arial"/>
                <a:ea typeface="Arial"/>
              </a:rPr>
              <a:t>Procesní kultura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– cíl v této kultuře hraje podřadnou roli, hlavní je proces; chyby se vše je registrováno; důležitost mocenské hierarchie, oblečení, výše příjmu; oblíbeným tématem hovoru je povýšení – každý ví, co by mu mohlo přinést, nejde jen o </a:t>
            </a:r>
            <a:r>
              <a:rPr lang="cs-CZ" sz="2400" dirty="0" err="1">
                <a:solidFill>
                  <a:srgbClr val="191919"/>
                </a:solidFill>
                <a:latin typeface="Arial"/>
                <a:ea typeface="Arial"/>
              </a:rPr>
              <a:t>peníze,důležitější</a:t>
            </a:r>
            <a:r>
              <a:rPr lang="cs-CZ" sz="2400" dirty="0">
                <a:solidFill>
                  <a:srgbClr val="191919"/>
                </a:solidFill>
                <a:latin typeface="Arial"/>
                <a:ea typeface="Arial"/>
              </a:rPr>
              <a:t> je získání vlastního telefonu, služebního auta, lampičky na stole, nového koberce v kanceláři apod.; tradiční oslavou je výročí 25-ti let práce v podniku; emoce se neprojevují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33401"/>
            <a:ext cx="6154713" cy="2108200"/>
          </a:xfrm>
        </p:spPr>
        <p:txBody>
          <a:bodyPr>
            <a:normAutofit fontScale="90000"/>
          </a:bodyPr>
          <a:lstStyle/>
          <a:p>
            <a:r>
              <a:rPr lang="cs-CZ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organizační kultury podle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Scheina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(1992) tvoří: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035300"/>
            <a:ext cx="4954250" cy="272203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pozorovatelné artefakty materiální a nemateriální povahy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hodnoty a normy, strategie, cíle, filozofie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základní předpoklady (neuvědomované názory, myšlenky a pocity usměrňující chování).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86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25520" y="-12204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Obsah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cs-CZ" sz="3000" dirty="0">
                <a:solidFill>
                  <a:srgbClr val="000000"/>
                </a:solidFill>
                <a:latin typeface="Arial"/>
                <a:ea typeface="Arial"/>
              </a:rPr>
              <a:t>Úvod</a:t>
            </a:r>
            <a:endParaRPr dirty="0"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cs-CZ" sz="3000" dirty="0">
                <a:solidFill>
                  <a:srgbClr val="000000"/>
                </a:solidFill>
                <a:latin typeface="Arial"/>
                <a:ea typeface="Arial"/>
              </a:rPr>
              <a:t>Vymezení pojmů organizační kultura</a:t>
            </a:r>
            <a:endParaRPr dirty="0"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cs-CZ" sz="3000" dirty="0">
                <a:solidFill>
                  <a:srgbClr val="000000"/>
                </a:solidFill>
                <a:latin typeface="Arial"/>
                <a:ea typeface="Arial"/>
              </a:rPr>
              <a:t>Definice organizační kultury</a:t>
            </a:r>
            <a:endParaRPr dirty="0"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cs-CZ" sz="3000" dirty="0">
                <a:solidFill>
                  <a:srgbClr val="000000"/>
                </a:solidFill>
                <a:latin typeface="Arial"/>
                <a:ea typeface="Arial"/>
              </a:rPr>
              <a:t>Funkce organizační struktury</a:t>
            </a:r>
            <a:endParaRPr dirty="0"/>
          </a:p>
          <a:p>
            <a:pPr>
              <a:lnSpc>
                <a:spcPct val="100000"/>
              </a:lnSpc>
              <a:buFont typeface="StarSymbol"/>
              <a:buAutoNum type="arabicPeriod"/>
            </a:pPr>
            <a:r>
              <a:rPr lang="cs-CZ" sz="3000" dirty="0">
                <a:solidFill>
                  <a:srgbClr val="000000"/>
                </a:solidFill>
                <a:latin typeface="Arial"/>
                <a:ea typeface="Arial"/>
              </a:rPr>
              <a:t>Třídy jevů organizační kultury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2844800"/>
            <a:ext cx="4954250" cy="35560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vrstvy organizační kultury od nejvíce pozorovatelných k méně pozorovatelným: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artefakty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vzorce chování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normy chování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hodnoty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</a:rPr>
              <a:t>základní předpoklady (většinou neuvědomované a proto navenek neprezentované postoje a vztahy).</a:t>
            </a:r>
          </a:p>
          <a:p>
            <a:endParaRPr lang="cs-CZ" sz="1800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2730499"/>
          </a:xfrm>
        </p:spPr>
        <p:txBody>
          <a:bodyPr>
            <a:normAutofit fontScale="90000"/>
          </a:bodyPr>
          <a:lstStyle/>
          <a:p>
            <a:r>
              <a:rPr lang="cs-CZ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organizační kultury podle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Rousseauové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(1990)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obsahuje</a:t>
            </a:r>
            <a:r>
              <a:rPr lang="cs-CZ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979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27000"/>
            <a:ext cx="6154713" cy="3716868"/>
          </a:xfrm>
        </p:spPr>
        <p:txBody>
          <a:bodyPr>
            <a:normAutofit fontScale="90000"/>
          </a:bodyPr>
          <a:lstStyle/>
          <a:p>
            <a:r>
              <a:rPr lang="cs-CZ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organizační kultury podle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Bromanna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M.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Powingera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(1992) má tyto části: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556000"/>
            <a:ext cx="4954250" cy="27813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cs typeface="Arial" panose="020B0604020202020204" pitchFamily="34" charset="0"/>
              </a:rPr>
              <a:t>Architektura, propagační materiály, vybavení pracoviště, technologie, produkty (služby),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cs typeface="Arial" panose="020B0604020202020204" pitchFamily="34" charset="0"/>
              </a:rPr>
              <a:t>Komunikace: jazyk, </a:t>
            </a:r>
            <a:r>
              <a:rPr lang="cs-CZ" sz="1800">
                <a:solidFill>
                  <a:schemeClr val="bg1"/>
                </a:solidFill>
                <a:cs typeface="Arial" panose="020B0604020202020204" pitchFamily="34" charset="0"/>
              </a:rPr>
              <a:t>logo;hrdinové, </a:t>
            </a:r>
            <a:r>
              <a:rPr lang="cs-CZ" sz="1800" dirty="0">
                <a:solidFill>
                  <a:schemeClr val="bg1"/>
                </a:solidFill>
                <a:cs typeface="Arial" panose="020B0604020202020204" pitchFamily="34" charset="0"/>
              </a:rPr>
              <a:t>historky, mýty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cs typeface="Arial" panose="020B0604020202020204" pitchFamily="34" charset="0"/>
              </a:rPr>
              <a:t>Projevy chování manažerů a pracovníků: pravidla, chování a hodnoty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7970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274680"/>
            <a:ext cx="8228880" cy="9953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rgbClr val="000000"/>
                </a:solidFill>
                <a:latin typeface="Arial"/>
                <a:ea typeface="Arial"/>
              </a:rPr>
              <a:t>Úvod </a:t>
            </a:r>
            <a:endParaRPr dirty="0"/>
          </a:p>
        </p:txBody>
      </p:sp>
      <p:sp>
        <p:nvSpPr>
          <p:cNvPr id="121" name="CustomShape 2"/>
          <p:cNvSpPr/>
          <p:nvPr/>
        </p:nvSpPr>
        <p:spPr>
          <a:xfrm>
            <a:off x="457200" y="1270000"/>
            <a:ext cx="8228880" cy="52967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chemeClr val="bg1"/>
                </a:solidFill>
              </a:rPr>
              <a:t>Organizace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i="1" dirty="0">
                <a:solidFill>
                  <a:schemeClr val="bg1"/>
                </a:solidFill>
              </a:rPr>
              <a:t>je soubor nebo systém složený z jednotlivců, kteří se společně se snaží dosáhnout předem určených cílů a hodnot, a který je charakterizován hierarchickou strukturou, dělbou práce a kulturou.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chemeClr val="bg1"/>
                </a:solidFill>
              </a:rPr>
              <a:t>Kultura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(původně obdělávání půdy) je vnášení lidského ducha a umu do věcí a lidí Je to souhrn materiálních a duchovních hodnot vytvářených</a:t>
            </a:r>
          </a:p>
          <a:p>
            <a:r>
              <a:rPr lang="cs-CZ" dirty="0">
                <a:solidFill>
                  <a:schemeClr val="bg1"/>
                </a:solidFill>
              </a:rPr>
              <a:t>lidstvem během celé jeho historie.</a:t>
            </a:r>
          </a:p>
          <a:p>
            <a:r>
              <a:rPr lang="cs-CZ" dirty="0">
                <a:solidFill>
                  <a:schemeClr val="bg1"/>
                </a:solidFill>
              </a:rPr>
              <a:t>Patří sem i společně sdílený systém významů, postojů a vzorců chování, který se projevuje v chování a prožívání jednotlivých členů konkrétních skupin a který tyto skupiny odlišuje od jiných skupin.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chemeClr val="bg1"/>
                </a:solidFill>
              </a:rPr>
              <a:t>Organizační (firemní, podniková) kultura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i="1" dirty="0">
                <a:solidFill>
                  <a:schemeClr val="bg1"/>
                </a:solidFill>
              </a:rPr>
              <a:t>je soubor základních pracovních podmínek, cílů, hodnot, norem, postojů, symbolů a artefaktů, součást modelu řízení firmy a podmínka jejího úspěchu a spokojenosti i efektivní výkonnosti pracovníků. Je to vlastně ,,</a:t>
            </a:r>
            <a:r>
              <a:rPr lang="cs-CZ" i="1" dirty="0" err="1">
                <a:solidFill>
                  <a:schemeClr val="bg1"/>
                </a:solidFill>
              </a:rPr>
              <a:t>mikrokultura</a:t>
            </a:r>
            <a:r>
              <a:rPr lang="cs-CZ" i="1" dirty="0">
                <a:solidFill>
                  <a:schemeClr val="bg1"/>
                </a:solidFill>
              </a:rPr>
              <a:t>", která odráží vnitřní prostředí organizace.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Tento systém sdílených hodnot, norem, významů a představ je vyjadřovaný většinou symbolickou formou jako jsou rituály, historky a mýty.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Vymezení pojmu</a:t>
            </a:r>
            <a:r>
              <a:rPr lang="cs-CZ" sz="4800" b="1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organizační kultura</a:t>
            </a:r>
            <a:endParaRPr/>
          </a:p>
        </p:txBody>
      </p:sp>
      <p:sp>
        <p:nvSpPr>
          <p:cNvPr id="125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1"/>
                </a:solidFill>
              </a:rPr>
              <a:t>Pojem organizační kultura není jednotně definován. Někteří autoři tak přikročili k rozdělení přístupů k náhledu na pojem organizační kultury. </a:t>
            </a:r>
            <a:r>
              <a:rPr lang="cs-CZ" b="1" i="1" dirty="0">
                <a:solidFill>
                  <a:schemeClr val="bg1"/>
                </a:solidFill>
                <a:hlinkClick r:id="rId2" tooltip="Linda Smircich (stránka neexistuje)"/>
              </a:rPr>
              <a:t>Linda </a:t>
            </a:r>
            <a:r>
              <a:rPr lang="cs-CZ" b="1" i="1" dirty="0" err="1">
                <a:solidFill>
                  <a:schemeClr val="bg1"/>
                </a:solidFill>
                <a:hlinkClick r:id="rId2" tooltip="Linda Smircich (stránka neexistuje)"/>
              </a:rPr>
              <a:t>Smircich</a:t>
            </a:r>
            <a:r>
              <a:rPr lang="cs-CZ" b="1" i="1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v roce 1983 ve svém článku identifikovala dva hlavní přístupy k vymezování organizační kultury.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1"/>
                </a:solidFill>
              </a:rPr>
              <a:t>Jedná se o 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b="1" dirty="0" err="1">
                <a:solidFill>
                  <a:schemeClr val="bg1"/>
                </a:solidFill>
              </a:rPr>
              <a:t>Interpretativní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přístup nahlíží na organizační kulturu jako něco, čím organizace je.</a:t>
            </a:r>
            <a:r>
              <a:rPr lang="cs-CZ" dirty="0"/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1"/>
                </a:solidFill>
              </a:rPr>
              <a:t>Objektivistický přístup </a:t>
            </a:r>
            <a:r>
              <a:rPr lang="cs-CZ" dirty="0">
                <a:solidFill>
                  <a:schemeClr val="bg1"/>
                </a:solidFill>
              </a:rPr>
              <a:t>naproti tomu považuje organizační kulturu za součást organizace, tedy za něco, co organizace má. 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Vymezení pojmu</a:t>
            </a:r>
            <a:r>
              <a:rPr lang="cs-CZ" sz="4800" b="1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organizační kultura</a:t>
            </a:r>
            <a:endParaRPr/>
          </a:p>
        </p:txBody>
      </p:sp>
      <p:sp>
        <p:nvSpPr>
          <p:cNvPr id="133" name="CustomShape 2"/>
          <p:cNvSpPr/>
          <p:nvPr/>
        </p:nvSpPr>
        <p:spPr>
          <a:xfrm>
            <a:off x="457200" y="1701800"/>
            <a:ext cx="8228880" cy="48649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00"/>
                </a:solidFill>
                <a:ea typeface="Arial"/>
              </a:rPr>
              <a:t>Alternativu k těmto uvedeným přístupům nabízí </a:t>
            </a:r>
            <a:r>
              <a:rPr lang="cs-CZ" dirty="0" err="1">
                <a:solidFill>
                  <a:srgbClr val="000000"/>
                </a:solidFill>
                <a:ea typeface="Arial"/>
              </a:rPr>
              <a:t>Schultz</a:t>
            </a:r>
            <a:r>
              <a:rPr lang="cs-CZ" dirty="0">
                <a:solidFill>
                  <a:srgbClr val="000000"/>
                </a:solidFill>
                <a:ea typeface="Arial"/>
              </a:rPr>
              <a:t>, který  definuje tři přístupy: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1"/>
                </a:solidFill>
              </a:rPr>
              <a:t>Racionalistický</a:t>
            </a:r>
            <a:r>
              <a:rPr lang="cs-CZ" dirty="0">
                <a:solidFill>
                  <a:schemeClr val="bg1"/>
                </a:solidFill>
              </a:rPr>
              <a:t> přístup považuje organizační kulturu za nástroj k efektivnímu dosažení cílů organizace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1"/>
                </a:solidFill>
              </a:rPr>
              <a:t>Funkcionalistický</a:t>
            </a:r>
            <a:r>
              <a:rPr lang="cs-CZ" dirty="0">
                <a:solidFill>
                  <a:schemeClr val="bg1"/>
                </a:solidFill>
              </a:rPr>
              <a:t> přístup se částečně překrývá s </a:t>
            </a:r>
            <a:r>
              <a:rPr lang="cs-CZ" b="1" dirty="0">
                <a:solidFill>
                  <a:schemeClr val="bg1"/>
                </a:solidFill>
              </a:rPr>
              <a:t>Objektivistickým</a:t>
            </a:r>
            <a:r>
              <a:rPr lang="cs-CZ" dirty="0">
                <a:solidFill>
                  <a:schemeClr val="bg1"/>
                </a:solidFill>
              </a:rPr>
              <a:t> přístupem uvedeným výše, tedy bere organizační kulturu také jako součást organizace. Tento přístup staví zejména na práci </a:t>
            </a:r>
            <a:r>
              <a:rPr lang="cs-CZ" b="1" i="1" dirty="0">
                <a:solidFill>
                  <a:schemeClr val="bg1"/>
                </a:solidFill>
                <a:hlinkClick r:id="rId2" tooltip="Edgar Schein (stránka neexistuje)"/>
              </a:rPr>
              <a:t>Edgara H. </a:t>
            </a:r>
            <a:r>
              <a:rPr lang="cs-CZ" b="1" i="1" dirty="0" err="1">
                <a:solidFill>
                  <a:schemeClr val="bg1"/>
                </a:solidFill>
                <a:hlinkClick r:id="rId2" tooltip="Edgar Schein (stránka neexistuje)"/>
              </a:rPr>
              <a:t>Scheina</a:t>
            </a:r>
            <a:r>
              <a:rPr lang="cs-CZ" dirty="0">
                <a:solidFill>
                  <a:schemeClr val="bg1"/>
                </a:solidFill>
              </a:rPr>
              <a:t>. Třetí, symbolistický přístup se zabývá tím, jaký má organizace význam pro své členy. Převládajícím přístupem u tuzemských textů k výkladu kultury je přístup objektivistický (funkcionalistický)</a:t>
            </a:r>
            <a:endParaRPr lang="cs-CZ" dirty="0">
              <a:solidFill>
                <a:schemeClr val="bg1"/>
              </a:solidFill>
              <a:ea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Definice organizační kultury</a:t>
            </a:r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00"/>
                </a:solidFill>
                <a:ea typeface="Arial"/>
              </a:rPr>
              <a:t>G.W. </a:t>
            </a:r>
            <a:r>
              <a:rPr lang="cs-CZ" b="1" i="1" dirty="0" err="1">
                <a:solidFill>
                  <a:srgbClr val="000000"/>
                </a:solidFill>
                <a:ea typeface="Arial"/>
              </a:rPr>
              <a:t>Dyer</a:t>
            </a:r>
            <a:r>
              <a:rPr lang="cs-CZ" b="1" i="1" dirty="0">
                <a:solidFill>
                  <a:srgbClr val="000000"/>
                </a:solidFill>
                <a:ea typeface="Arial"/>
              </a:rPr>
              <a:t>: </a:t>
            </a:r>
            <a:r>
              <a:rPr lang="cs-CZ" dirty="0">
                <a:solidFill>
                  <a:srgbClr val="000000"/>
                </a:solidFill>
                <a:ea typeface="Arial"/>
              </a:rPr>
              <a:t>Podnikovou kulturu tvoří zejména artefakty, perspektivy, hodnoty a domněnky, které jsou sdíleny členy organizace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00"/>
                </a:solidFill>
                <a:ea typeface="Arial"/>
              </a:rPr>
              <a:t>E.H. </a:t>
            </a:r>
            <a:r>
              <a:rPr lang="cs-CZ" b="1" i="1" dirty="0" err="1">
                <a:solidFill>
                  <a:srgbClr val="000000"/>
                </a:solidFill>
                <a:ea typeface="Arial"/>
              </a:rPr>
              <a:t>Scheim</a:t>
            </a:r>
            <a:r>
              <a:rPr lang="cs-CZ" b="1" i="1" dirty="0">
                <a:solidFill>
                  <a:srgbClr val="000000"/>
                </a:solidFill>
                <a:ea typeface="Arial"/>
              </a:rPr>
              <a:t>: </a:t>
            </a:r>
            <a:r>
              <a:rPr lang="cs-CZ" dirty="0">
                <a:solidFill>
                  <a:srgbClr val="000000"/>
                </a:solidFill>
                <a:ea typeface="Arial"/>
              </a:rPr>
              <a:t>Podniková kultura je vzorec základních a rozhodujících představ, které určitá skupina nalezla či vytvořila, odkryla a rozvinula, v rámci nichž se naučila zvládat problémy vnější adaptace a vnitřní integrace a které se osvědčily, že jsou chápány jako všeobecně platné. Noví členové organizace je mají pokud možno zvládat, ztotožnit se s nimi a jednat podle nich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Definice organizační kultury</a:t>
            </a:r>
            <a:endParaRPr/>
          </a:p>
        </p:txBody>
      </p:sp>
      <p:sp>
        <p:nvSpPr>
          <p:cNvPr id="146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191919"/>
                </a:solidFill>
                <a:ea typeface="Arial"/>
              </a:rPr>
              <a:t>W. </a:t>
            </a:r>
            <a:r>
              <a:rPr lang="cs-CZ" b="1" i="1" dirty="0" err="1">
                <a:solidFill>
                  <a:srgbClr val="191919"/>
                </a:solidFill>
                <a:ea typeface="Arial"/>
              </a:rPr>
              <a:t>Pattigren</a:t>
            </a:r>
            <a:r>
              <a:rPr lang="cs-CZ" b="1" i="1" dirty="0">
                <a:solidFill>
                  <a:srgbClr val="191919"/>
                </a:solidFill>
                <a:ea typeface="Arial"/>
              </a:rPr>
              <a:t>: </a:t>
            </a:r>
            <a:r>
              <a:rPr lang="cs-CZ" dirty="0">
                <a:solidFill>
                  <a:srgbClr val="191919"/>
                </a:solidFill>
                <a:ea typeface="Arial"/>
              </a:rPr>
              <a:t>Splnění úkolů, povinnost a pořádek je možné v podniku prostřednictvím mixu vlastních přesvědčení, podnikové ideologie, rituálů a mýtů, které spojíme pod etiketu podnikové kultury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Funkce organizační kultury</a:t>
            </a:r>
            <a:endParaRPr/>
          </a:p>
        </p:txBody>
      </p:sp>
      <p:sp>
        <p:nvSpPr>
          <p:cNvPr id="148" name="CustomShape 2"/>
          <p:cNvSpPr/>
          <p:nvPr/>
        </p:nvSpPr>
        <p:spPr>
          <a:xfrm>
            <a:off x="711200" y="19853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1"/>
                </a:solidFill>
              </a:rPr>
              <a:t>posilovat </a:t>
            </a:r>
            <a:r>
              <a:rPr lang="cs-CZ" sz="2000" i="1" dirty="0">
                <a:solidFill>
                  <a:schemeClr val="bg1"/>
                </a:solidFill>
              </a:rPr>
              <a:t>soudržnost</a:t>
            </a:r>
            <a:r>
              <a:rPr lang="cs-CZ" sz="2000" dirty="0">
                <a:solidFill>
                  <a:schemeClr val="bg1"/>
                </a:solidFill>
              </a:rPr>
              <a:t> lidí tvořící organizaci při práci a komunikaci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1"/>
                </a:solidFill>
              </a:rPr>
              <a:t>posilovat externí i interní </a:t>
            </a:r>
            <a:r>
              <a:rPr lang="cs-CZ" sz="2000" i="1" dirty="0">
                <a:solidFill>
                  <a:schemeClr val="bg1"/>
                </a:solidFill>
              </a:rPr>
              <a:t>adaptaci a spokojenost</a:t>
            </a:r>
            <a:r>
              <a:rPr lang="cs-CZ" sz="2000" dirty="0">
                <a:solidFill>
                  <a:schemeClr val="bg1"/>
                </a:solidFill>
              </a:rPr>
              <a:t> zaměstnanců na pracovišti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1"/>
                </a:solidFill>
              </a:rPr>
              <a:t>dosahování skupinových i individuálních </a:t>
            </a:r>
            <a:r>
              <a:rPr lang="cs-CZ" sz="2000" i="1" dirty="0">
                <a:solidFill>
                  <a:schemeClr val="bg1"/>
                </a:solidFill>
              </a:rPr>
              <a:t>cílů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i="1" dirty="0">
                <a:solidFill>
                  <a:schemeClr val="bg1"/>
                </a:solidFill>
              </a:rPr>
              <a:t>      integrace</a:t>
            </a:r>
            <a:r>
              <a:rPr lang="cs-CZ" sz="2000" dirty="0">
                <a:solidFill>
                  <a:schemeClr val="bg1"/>
                </a:solidFill>
              </a:rPr>
              <a:t> jednotlivců i skupin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1"/>
                </a:solidFill>
              </a:rPr>
              <a:t>udržet organizační strukturu při životě, její adekvátní či optimální </a:t>
            </a:r>
            <a:r>
              <a:rPr lang="cs-CZ" sz="2000" i="1" dirty="0">
                <a:solidFill>
                  <a:schemeClr val="bg1"/>
                </a:solidFill>
              </a:rPr>
              <a:t>fungování.</a:t>
            </a:r>
            <a:endParaRPr lang="cs-CZ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457200" y="274680"/>
            <a:ext cx="8228880" cy="152136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 anchor="b"/>
          <a:lstStyle/>
          <a:p>
            <a:pPr>
              <a:lnSpc>
                <a:spcPct val="100000"/>
              </a:lnSpc>
            </a:pPr>
            <a:r>
              <a:rPr lang="cs-CZ" sz="4800" b="1">
                <a:solidFill>
                  <a:srgbClr val="000000"/>
                </a:solidFill>
                <a:latin typeface="Arial"/>
                <a:ea typeface="Arial"/>
              </a:rPr>
              <a:t>Třídy jevů organizační kultury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457200" y="1947240"/>
            <a:ext cx="8228880" cy="4619520"/>
          </a:xfrm>
          <a:prstGeom prst="rect">
            <a:avLst/>
          </a:prstGeom>
          <a:noFill/>
          <a:ln>
            <a:noFill/>
          </a:ln>
        </p:spPr>
        <p:txBody>
          <a:bodyPr lIns="90000" tIns="91440" rIns="90000" bIns="9144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191919"/>
                </a:solidFill>
                <a:ea typeface="Arial"/>
              </a:rPr>
              <a:t>Ideje</a:t>
            </a:r>
            <a:r>
              <a:rPr lang="cs-CZ" sz="2400" dirty="0">
                <a:solidFill>
                  <a:srgbClr val="191919"/>
                </a:solidFill>
                <a:ea typeface="Arial"/>
              </a:rPr>
              <a:t> – kognitivní systémy, principy a hodnoty, které jsou interiorizovány nebo </a:t>
            </a:r>
            <a:r>
              <a:rPr lang="cs-CZ" sz="2400" dirty="0" err="1">
                <a:solidFill>
                  <a:srgbClr val="191919"/>
                </a:solidFill>
                <a:ea typeface="Arial"/>
              </a:rPr>
              <a:t>exteriorizovány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191919"/>
                </a:solidFill>
                <a:ea typeface="Arial"/>
              </a:rPr>
              <a:t>kulturní vzorce </a:t>
            </a:r>
            <a:r>
              <a:rPr lang="cs-CZ" sz="2400" dirty="0">
                <a:solidFill>
                  <a:srgbClr val="191919"/>
                </a:solidFill>
                <a:ea typeface="Arial"/>
              </a:rPr>
              <a:t>– mýty, mravy, rituály, obyčeje, pravidla, tabu, symboly (= znaky s obsahovým významem snadným k pochopení, mohou mít ideální i materiální povahu), které jsou sdíleny spolupracovníky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191919"/>
                </a:solidFill>
                <a:ea typeface="Arial"/>
              </a:rPr>
              <a:t>symbolické artefakty </a:t>
            </a:r>
            <a:r>
              <a:rPr lang="cs-CZ" sz="2400" dirty="0">
                <a:solidFill>
                  <a:srgbClr val="191919"/>
                </a:solidFill>
                <a:ea typeface="Arial"/>
              </a:rPr>
              <a:t>– materiální povaha: architektura, logo, barvy, vybavení interiérů, propagační předměty, které jsou předávány v čase a prostoru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1316</Words>
  <Application>Microsoft Office PowerPoint</Application>
  <PresentationFormat>Předvádění na obrazovce (4:3)</PresentationFormat>
  <Paragraphs>100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21</vt:i4>
      </vt:variant>
    </vt:vector>
  </HeadingPairs>
  <TitlesOfParts>
    <vt:vector size="32" baseType="lpstr">
      <vt:lpstr>Arial</vt:lpstr>
      <vt:lpstr>Century Gothic</vt:lpstr>
      <vt:lpstr>DejaVu Sans</vt:lpstr>
      <vt:lpstr>Purisa</vt:lpstr>
      <vt:lpstr>StarSymbol</vt:lpstr>
      <vt:lpstr>Times New Roman</vt:lpstr>
      <vt:lpstr>Wingdings</vt:lpstr>
      <vt:lpstr>Wingdings 3</vt:lpstr>
      <vt:lpstr>Office Theme</vt:lpstr>
      <vt:lpstr>Office Theme</vt:lpstr>
      <vt:lpstr>Řez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Model organizační kultury podle E. Scheina (1992) tvoří:</vt:lpstr>
      <vt:lpstr>Model organizační kultury podle Rousseauové (1990) obsahuje: </vt:lpstr>
      <vt:lpstr>Model organizační kultury podle P. Bromanna a M. Powingera (1992) má tyto části: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Svatoš</dc:creator>
  <cp:lastModifiedBy>svo0002</cp:lastModifiedBy>
  <cp:revision>13</cp:revision>
  <dcterms:modified xsi:type="dcterms:W3CDTF">2020-04-21T05:45:21Z</dcterms:modified>
</cp:coreProperties>
</file>