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6" r:id="rId3"/>
    <p:sldId id="267" r:id="rId4"/>
    <p:sldId id="258" r:id="rId5"/>
    <p:sldId id="275" r:id="rId6"/>
    <p:sldId id="263" r:id="rId7"/>
    <p:sldId id="282" r:id="rId8"/>
    <p:sldId id="260" r:id="rId9"/>
    <p:sldId id="261" r:id="rId10"/>
    <p:sldId id="276" r:id="rId11"/>
    <p:sldId id="277" r:id="rId12"/>
    <p:sldId id="278" r:id="rId13"/>
    <p:sldId id="279" r:id="rId14"/>
    <p:sldId id="280"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12.03.2019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80114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7E4EE77-E316-4978-93D6-980A73B8F2EC}" type="datetime1">
              <a:rPr lang="cs-CZ" smtClean="0"/>
              <a:pPr/>
              <a:t>12.03.2019</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DA63107-CDAC-47BF-B19C-E47D76459AA0}" type="datetime1">
              <a:rPr lang="cs-CZ" smtClean="0"/>
              <a:pPr/>
              <a:t>12.03.2019</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6AB6B7-118C-46A1-A258-F937FF71AEE4}" type="datetime1">
              <a:rPr lang="cs-CZ" smtClean="0"/>
              <a:pPr/>
              <a:t>12.03.2019</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025D6DF-714A-46CF-9FDC-19C46DB319A2}" type="datetime1">
              <a:rPr lang="cs-CZ" smtClean="0"/>
              <a:pPr/>
              <a:t>12.03.2019</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6161C32-F4AF-4252-8F10-E29549FC9BB1}" type="datetime1">
              <a:rPr lang="cs-CZ" smtClean="0"/>
              <a:pPr/>
              <a:t>12.03.2019</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4EF974-084B-4AF0-9527-3A1A09F17A29}" type="datetime1">
              <a:rPr lang="cs-CZ" smtClean="0"/>
              <a:pPr/>
              <a:t>12.03.2019</a:t>
            </a:fld>
            <a:endParaRPr lang="cs-CZ" dirty="0"/>
          </a:p>
        </p:txBody>
      </p:sp>
      <p:sp>
        <p:nvSpPr>
          <p:cNvPr id="6" name="Zástupný symbol pro zápatí 5"/>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C1C9DF7-2EA5-4449-9FA0-6D9F72D9059D}" type="datetime1">
              <a:rPr lang="cs-CZ" smtClean="0"/>
              <a:pPr/>
              <a:t>12.03.2019</a:t>
            </a:fld>
            <a:endParaRPr lang="cs-CZ" dirty="0"/>
          </a:p>
        </p:txBody>
      </p:sp>
      <p:sp>
        <p:nvSpPr>
          <p:cNvPr id="8" name="Zástupný symbol pro zápatí 7"/>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0ED9E4B-6B1C-495C-A562-AED66388504A}" type="datetime1">
              <a:rPr lang="cs-CZ" smtClean="0"/>
              <a:pPr/>
              <a:t>12.03.2019</a:t>
            </a:fld>
            <a:endParaRPr lang="cs-CZ" dirty="0"/>
          </a:p>
        </p:txBody>
      </p:sp>
      <p:sp>
        <p:nvSpPr>
          <p:cNvPr id="4" name="Zástupný symbol pro zápatí 3"/>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EA9A504-F5E1-40CB-88A9-4B3D4C008D0D}" type="datetime1">
              <a:rPr lang="cs-CZ" smtClean="0"/>
              <a:pPr/>
              <a:t>12.03.2019</a:t>
            </a:fld>
            <a:endParaRPr lang="cs-CZ" dirty="0"/>
          </a:p>
        </p:txBody>
      </p:sp>
      <p:sp>
        <p:nvSpPr>
          <p:cNvPr id="3" name="Zástupný symbol pro zápatí 2"/>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19B9AB5-EFD2-44B6-A544-A0D552ABEDD6}" type="datetime1">
              <a:rPr lang="cs-CZ" smtClean="0"/>
              <a:pPr/>
              <a:t>12.03.2019</a:t>
            </a:fld>
            <a:endParaRPr lang="cs-CZ" dirty="0"/>
          </a:p>
        </p:txBody>
      </p:sp>
      <p:sp>
        <p:nvSpPr>
          <p:cNvPr id="6" name="Zástupný symbol pro zápatí 5"/>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479176-7446-4D0F-9A59-56B3D98F1AD5}" type="datetime1">
              <a:rPr lang="cs-CZ" smtClean="0"/>
              <a:pPr/>
              <a:t>12.03.2019</a:t>
            </a:fld>
            <a:endParaRPr lang="cs-CZ" dirty="0"/>
          </a:p>
        </p:txBody>
      </p:sp>
      <p:sp>
        <p:nvSpPr>
          <p:cNvPr id="6" name="Zástupný symbol pro zápatí 5"/>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71ED6-73B4-40F5-BF71-BC0AB36948D4}" type="datetime1">
              <a:rPr lang="cs-CZ" smtClean="0"/>
              <a:pPr/>
              <a:t>12.03.2019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VEŘEJNÁ SPRÁVA A SPRÁVNÍ PRÁVO</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467544" y="548680"/>
            <a:ext cx="8280920" cy="3570208"/>
          </a:xfrm>
          <a:prstGeom prst="rect">
            <a:avLst/>
          </a:prstGeom>
          <a:noFill/>
        </p:spPr>
        <p:txBody>
          <a:bodyPr wrap="square" rtlCol="0">
            <a:spAutoFit/>
          </a:bodyPr>
          <a:lstStyle/>
          <a:p>
            <a:r>
              <a:rPr lang="cs-CZ" sz="2400" b="1" dirty="0"/>
              <a:t>Vztah státní správy a samosprávy</a:t>
            </a:r>
          </a:p>
          <a:p>
            <a:endParaRPr lang="cs-CZ" sz="2400" b="1" dirty="0"/>
          </a:p>
          <a:p>
            <a:pPr marL="285750" indent="-285750" algn="just">
              <a:buFont typeface="Wingdings" panose="05000000000000000000" pitchFamily="2" charset="2"/>
              <a:buChar char="q"/>
            </a:pPr>
            <a:r>
              <a:rPr lang="cs-CZ" dirty="0" smtClean="0"/>
              <a:t>samosprávu definuje stát v </a:t>
            </a:r>
            <a:r>
              <a:rPr lang="cs-CZ" b="1" dirty="0" smtClean="0"/>
              <a:t>zákonech</a:t>
            </a:r>
            <a:r>
              <a:rPr lang="cs-CZ" dirty="0" smtClean="0"/>
              <a:t>, může vyslovit vůli, že samospráva nebude existovat (ústavním zákonem lze zrušit vyšší územně samosprávné celky)</a:t>
            </a:r>
            <a:endParaRPr lang="cs-CZ" dirty="0"/>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r>
              <a:rPr lang="cs-CZ" dirty="0" smtClean="0"/>
              <a:t>samospráva podléhá </a:t>
            </a:r>
            <a:r>
              <a:rPr lang="cs-CZ" b="1" dirty="0" smtClean="0"/>
              <a:t>státnímu dohledu </a:t>
            </a:r>
            <a:r>
              <a:rPr lang="cs-CZ" dirty="0" smtClean="0"/>
              <a:t>(obecně závazná vyhláška obce – přezkum Ministerstvem vnitra – Ústavním soudem)</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dirty="0" smtClean="0"/>
              <a:t>je na státu </a:t>
            </a:r>
            <a:r>
              <a:rPr lang="cs-CZ" b="1" dirty="0" smtClean="0"/>
              <a:t>finančně závislá </a:t>
            </a:r>
            <a:r>
              <a:rPr lang="cs-CZ" dirty="0" smtClean="0"/>
              <a:t>(</a:t>
            </a:r>
            <a:r>
              <a:rPr lang="cs-CZ" dirty="0"/>
              <a:t>z</a:t>
            </a:r>
            <a:r>
              <a:rPr lang="cs-CZ" dirty="0" smtClean="0"/>
              <a:t>ákon </a:t>
            </a:r>
            <a:r>
              <a:rPr lang="cs-CZ" dirty="0"/>
              <a:t>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4" name="TextovéPole 3"/>
          <p:cNvSpPr txBox="1"/>
          <p:nvPr/>
        </p:nvSpPr>
        <p:spPr>
          <a:xfrm>
            <a:off x="395536" y="692696"/>
            <a:ext cx="8208912" cy="5124480"/>
          </a:xfrm>
          <a:prstGeom prst="rect">
            <a:avLst/>
          </a:prstGeom>
          <a:noFill/>
        </p:spPr>
        <p:txBody>
          <a:bodyPr wrap="square" rtlCol="0">
            <a:spAutoFit/>
          </a:bodyPr>
          <a:lstStyle/>
          <a:p>
            <a:r>
              <a:rPr lang="cs-CZ" sz="2400" b="1" dirty="0" smtClean="0"/>
              <a:t>Státní správa</a:t>
            </a:r>
          </a:p>
          <a:p>
            <a:endParaRPr lang="cs-CZ" b="1" dirty="0"/>
          </a:p>
          <a:p>
            <a:pPr algn="just">
              <a:spcAft>
                <a:spcPts val="600"/>
              </a:spcAft>
            </a:pPr>
            <a:r>
              <a:rPr lang="cs-CZ" dirty="0"/>
              <a:t>Státní správa je odvozena od podstaty a poslání státu, který jejím prostřednictvím realizuje svou výkonnou moc</a:t>
            </a:r>
            <a:r>
              <a:rPr lang="cs-CZ" dirty="0" smtClean="0"/>
              <a:t>. </a:t>
            </a:r>
          </a:p>
          <a:p>
            <a:pPr algn="just"/>
            <a:r>
              <a:rPr lang="cs-CZ" dirty="0" smtClean="0"/>
              <a:t>Subjektem </a:t>
            </a:r>
            <a:r>
              <a:rPr lang="cs-CZ" dirty="0"/>
              <a:t>vykonávajícím státní správu je v prvé řadě stát, to však nebrání tomu, aby v některých případech stát přenesl svou působnost na jiné subjekty veřejné správy (např. kraje a obce vykonávající státní správu v přenesené působnosti). </a:t>
            </a:r>
            <a:endParaRPr lang="cs-CZ" dirty="0" smtClean="0"/>
          </a:p>
          <a:p>
            <a:pPr algn="just">
              <a:spcAft>
                <a:spcPts val="600"/>
              </a:spcAft>
            </a:pPr>
            <a:r>
              <a:rPr lang="cs-CZ" dirty="0" smtClean="0"/>
              <a:t>Státní </a:t>
            </a:r>
            <a:r>
              <a:rPr lang="cs-CZ" dirty="0"/>
              <a:t>správa slouží státu k aplikaci práva a v širším smyslu také k realizaci státní politiky</a:t>
            </a:r>
            <a:r>
              <a:rPr lang="cs-CZ" dirty="0" smtClean="0"/>
              <a:t>.</a:t>
            </a:r>
          </a:p>
          <a:p>
            <a:pPr algn="just">
              <a:spcAft>
                <a:spcPts val="600"/>
              </a:spcAft>
            </a:pPr>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r>
              <a:rPr lang="cs-CZ" dirty="0" smtClean="0"/>
              <a:t>.</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a:t>
            </a:r>
            <a:r>
              <a:rPr lang="cs-CZ" dirty="0" smtClean="0"/>
              <a:t> </a:t>
            </a:r>
            <a:endParaRPr lang="cs-CZ"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smtClean="0"/>
              <a:t>Státní správa</a:t>
            </a:r>
          </a:p>
          <a:p>
            <a:endParaRPr lang="cs-CZ" sz="2400" b="1" dirty="0"/>
          </a:p>
          <a:p>
            <a:pPr algn="just"/>
            <a:r>
              <a:rPr lang="cs-CZ" b="1" dirty="0" smtClean="0"/>
              <a:t>ústřední</a:t>
            </a:r>
            <a:r>
              <a:rPr lang="cs-CZ" dirty="0"/>
              <a:t>, </a:t>
            </a:r>
            <a:r>
              <a:rPr lang="cs-CZ" dirty="0" smtClean="0"/>
              <a:t>vykonávaná</a:t>
            </a:r>
            <a:r>
              <a:rPr lang="cs-CZ" b="1" dirty="0" smtClean="0"/>
              <a:t> </a:t>
            </a:r>
            <a:r>
              <a:rPr lang="cs-CZ" dirty="0"/>
              <a:t>státními orgány s celostátní působností jakými jsou ministerstva a jiné ústřední orgány státní správy </a:t>
            </a:r>
            <a:r>
              <a:rPr lang="cs-CZ" dirty="0" smtClean="0"/>
              <a:t>(zákon č. 2/1969 Sb., kompetenční zákon)</a:t>
            </a:r>
            <a:endParaRPr lang="cs-CZ" dirty="0"/>
          </a:p>
          <a:p>
            <a:pPr algn="just"/>
            <a:endParaRPr lang="cs-CZ" b="1" dirty="0" smtClean="0"/>
          </a:p>
          <a:p>
            <a:pPr algn="just"/>
            <a:r>
              <a:rPr lang="cs-CZ" b="1" dirty="0" smtClean="0"/>
              <a:t>územní</a:t>
            </a:r>
            <a:r>
              <a:rPr lang="cs-CZ" i="1" dirty="0" smtClean="0"/>
              <a:t> </a:t>
            </a:r>
            <a:r>
              <a:rPr lang="cs-CZ" dirty="0" smtClean="0"/>
              <a:t>vykonávaná</a:t>
            </a:r>
            <a:r>
              <a:rPr lang="cs-CZ" b="1" dirty="0" smtClean="0"/>
              <a:t> </a:t>
            </a:r>
            <a:r>
              <a:rPr lang="cs-CZ" dirty="0"/>
              <a:t>státními orgány s omezenou místní působností, mezi které patří například úřady práce, finanční úřady, úřady obcí a krajů vykonávající státní správu v přenesené působnosti apod</a:t>
            </a:r>
            <a:r>
              <a:rPr lang="cs-CZ" dirty="0" smtClean="0"/>
              <a:t>.</a:t>
            </a:r>
          </a:p>
          <a:p>
            <a:pPr algn="just"/>
            <a:r>
              <a:rPr lang="cs-CZ" dirty="0" smtClean="0"/>
              <a:t> </a:t>
            </a:r>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a:t>
            </a:r>
            <a:r>
              <a:rPr lang="cs-CZ" dirty="0" smtClean="0"/>
              <a:t>lze uvést okresní </a:t>
            </a:r>
            <a:r>
              <a:rPr lang="cs-CZ" dirty="0"/>
              <a:t>policejní správu, okresní správu sociálního </a:t>
            </a:r>
            <a:r>
              <a:rPr lang="cs-CZ" dirty="0" smtClean="0"/>
              <a:t>zabezpečení apod.</a:t>
            </a:r>
          </a:p>
          <a:p>
            <a:pPr algn="just"/>
            <a:endParaRPr lang="cs-CZ" dirty="0" smtClean="0"/>
          </a:p>
          <a:p>
            <a:pPr algn="just"/>
            <a:r>
              <a:rPr lang="cs-CZ" dirty="0"/>
              <a:t>Dalším stupněm je </a:t>
            </a:r>
            <a:r>
              <a:rPr lang="cs-CZ" b="1" dirty="0"/>
              <a:t>krajská státní správa</a:t>
            </a:r>
            <a:r>
              <a:rPr lang="cs-CZ" dirty="0"/>
              <a:t> vykonávající správu na pověřeném území. </a:t>
            </a:r>
            <a:r>
              <a:rPr lang="cs-CZ" dirty="0" smtClean="0"/>
              <a:t>Území krajské </a:t>
            </a:r>
            <a:r>
              <a:rPr lang="cs-CZ" dirty="0"/>
              <a:t>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251520" y="692696"/>
            <a:ext cx="8640960" cy="6555641"/>
          </a:xfrm>
          <a:prstGeom prst="rect">
            <a:avLst/>
          </a:prstGeom>
          <a:noFill/>
        </p:spPr>
        <p:txBody>
          <a:bodyPr wrap="square" rtlCol="0">
            <a:spAutoFit/>
          </a:bodyPr>
          <a:lstStyle/>
          <a:p>
            <a:r>
              <a:rPr lang="cs-CZ" sz="2400" b="1" dirty="0" smtClean="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r>
              <a:rPr lang="cs-CZ" dirty="0" smtClean="0"/>
              <a:t>.</a:t>
            </a:r>
          </a:p>
          <a:p>
            <a:pPr algn="just"/>
            <a:endParaRPr lang="cs-CZ"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r>
              <a:rPr lang="cs-CZ" dirty="0" smtClean="0"/>
              <a:t>.).</a:t>
            </a:r>
          </a:p>
          <a:p>
            <a:pPr algn="just"/>
            <a:endParaRPr lang="cs-CZ" b="1" dirty="0"/>
          </a:p>
          <a:p>
            <a:pPr algn="just"/>
            <a:r>
              <a:rPr lang="cs-CZ" b="1" dirty="0" smtClean="0"/>
              <a:t>Věcná </a:t>
            </a:r>
            <a:r>
              <a:rPr lang="cs-CZ" dirty="0" smtClean="0"/>
              <a:t>za cílem splnění konkrétního úkolu (sdružení obcí)</a:t>
            </a:r>
            <a:endParaRPr lang="cs-CZ" b="1" dirty="0"/>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smtClean="0"/>
              <a:t>Samospráva</a:t>
            </a:r>
          </a:p>
          <a:p>
            <a:pPr algn="just"/>
            <a:endParaRPr lang="cs-CZ" b="1" dirty="0"/>
          </a:p>
          <a:p>
            <a:pPr algn="just"/>
            <a:r>
              <a:rPr lang="cs-CZ" b="1" dirty="0" smtClean="0"/>
              <a:t>Veřejnoprávní korporace </a:t>
            </a:r>
            <a:r>
              <a:rPr lang="cs-CZ" dirty="0" smtClean="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smtClean="0"/>
          </a:p>
          <a:p>
            <a:pPr algn="just"/>
            <a:endParaRPr lang="cs-CZ" b="1" dirty="0"/>
          </a:p>
          <a:p>
            <a:pPr algn="just"/>
            <a:r>
              <a:rPr lang="cs-CZ" b="1" dirty="0" smtClean="0"/>
              <a:t>Územní </a:t>
            </a:r>
            <a:r>
              <a:rPr lang="cs-CZ" b="1" dirty="0"/>
              <a:t>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r>
              <a:rPr lang="cs-CZ" dirty="0" smtClean="0"/>
              <a:t>.</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323528" y="692696"/>
            <a:ext cx="8424936" cy="6032421"/>
          </a:xfrm>
          <a:prstGeom prst="rect">
            <a:avLst/>
          </a:prstGeom>
          <a:noFill/>
        </p:spPr>
        <p:txBody>
          <a:bodyPr wrap="square" rtlCol="0">
            <a:spAutoFit/>
          </a:bodyPr>
          <a:lstStyle/>
          <a:p>
            <a:pPr>
              <a:buNone/>
            </a:pPr>
            <a:r>
              <a:rPr lang="cs-CZ" sz="2400" b="1" dirty="0"/>
              <a:t>Právo </a:t>
            </a:r>
            <a:endParaRPr lang="cs-CZ" sz="2400" b="1" dirty="0" smtClean="0"/>
          </a:p>
          <a:p>
            <a:pPr>
              <a:buNone/>
            </a:pPr>
            <a:endParaRPr lang="cs-CZ" sz="2400" dirty="0"/>
          </a:p>
          <a:p>
            <a:pPr marL="342900" indent="-342900" algn="just">
              <a:buFont typeface="Arial" panose="020B0604020202020204" pitchFamily="34" charset="0"/>
              <a:buChar char="•"/>
            </a:pPr>
            <a:r>
              <a:rPr lang="cs-CZ" sz="3200" dirty="0"/>
              <a:t>soubor norem, které jsou vynutitelné státní mocí, a to na rozdíl od jiných norem: např. </a:t>
            </a:r>
            <a:r>
              <a:rPr lang="cs-CZ" sz="3200" dirty="0" smtClean="0"/>
              <a:t>etických</a:t>
            </a:r>
          </a:p>
          <a:p>
            <a:pPr algn="just"/>
            <a:endParaRPr lang="cs-CZ" dirty="0"/>
          </a:p>
          <a:p>
            <a:pPr algn="just"/>
            <a:r>
              <a:rPr lang="cs-CZ" dirty="0" smtClean="0"/>
              <a:t>Občan A. kouří cigaretu v prostoru restaurace = porušuje zákon, lze mu uložit pokutu a tuto následně vynutit.</a:t>
            </a:r>
          </a:p>
          <a:p>
            <a:pPr algn="just"/>
            <a:endParaRPr lang="cs-CZ" dirty="0"/>
          </a:p>
          <a:p>
            <a:pPr algn="just"/>
            <a:r>
              <a:rPr lang="cs-CZ" dirty="0" smtClean="0"/>
              <a:t>Občan B. kouří cigaretu v bytě nekuřáků = porušuje toliko etické pravidlo.</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3200" dirty="0"/>
              <a:t>bývá označováno jako minimum morálky (to, na čem se společnost shodne</a:t>
            </a:r>
            <a:r>
              <a:rPr lang="cs-CZ" sz="3200" dirty="0" smtClean="0"/>
              <a:t>)</a:t>
            </a:r>
          </a:p>
          <a:p>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4" name="TextovéPole 3"/>
          <p:cNvSpPr txBox="1"/>
          <p:nvPr/>
        </p:nvSpPr>
        <p:spPr>
          <a:xfrm>
            <a:off x="467544" y="620688"/>
            <a:ext cx="8208912" cy="6894195"/>
          </a:xfrm>
          <a:prstGeom prst="rect">
            <a:avLst/>
          </a:prstGeom>
          <a:noFill/>
        </p:spPr>
        <p:txBody>
          <a:bodyPr wrap="square" rtlCol="0">
            <a:spAutoFit/>
          </a:bodyPr>
          <a:lstStyle/>
          <a:p>
            <a:r>
              <a:rPr lang="cs-CZ" sz="2400" b="1" dirty="0" smtClean="0"/>
              <a:t>Právo veřejné x právo soukromé (právní dualismus)</a:t>
            </a:r>
          </a:p>
          <a:p>
            <a:endParaRPr lang="cs-CZ" sz="2400" b="1" dirty="0"/>
          </a:p>
          <a:p>
            <a:pPr marL="342900" indent="-342900" algn="just">
              <a:buFont typeface="Arial" panose="020B0604020202020204" pitchFamily="34" charset="0"/>
              <a:buChar char="•"/>
            </a:pPr>
            <a:r>
              <a:rPr lang="cs-CZ" sz="2000" b="1" dirty="0" smtClean="0"/>
              <a:t>právo soukromé </a:t>
            </a:r>
            <a:r>
              <a:rPr lang="cs-CZ" sz="2000" dirty="0" smtClean="0"/>
              <a:t>= upravuje práva a povinnosti osob, tato si určují dohodou a jsou v rovném postavení </a:t>
            </a:r>
            <a:r>
              <a:rPr lang="cs-CZ" sz="2000" i="1" dirty="0" smtClean="0"/>
              <a:t>(§ 21 OZ stát se považuje za právnickou osobu)</a:t>
            </a:r>
          </a:p>
          <a:p>
            <a:pPr algn="just"/>
            <a:r>
              <a:rPr lang="cs-CZ" sz="2000" i="1" dirty="0" smtClean="0"/>
              <a:t>občanské</a:t>
            </a:r>
            <a:r>
              <a:rPr lang="cs-CZ" sz="2000" i="1" dirty="0"/>
              <a:t>, obchodní, rodinné, </a:t>
            </a:r>
            <a:r>
              <a:rPr lang="cs-CZ" sz="2000" i="1" dirty="0" smtClean="0"/>
              <a:t>pracovní</a:t>
            </a:r>
          </a:p>
          <a:p>
            <a:pPr algn="just"/>
            <a:endParaRPr lang="cs-CZ" sz="2000" i="1" dirty="0" smtClean="0"/>
          </a:p>
          <a:p>
            <a:pPr algn="just"/>
            <a:r>
              <a:rPr lang="cs-CZ" sz="2000" dirty="0" smtClean="0"/>
              <a:t>Případné autoritativní řešení sporu je výhradně v dispozici těchto osob (zda podá žalobu k soudu)</a:t>
            </a:r>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a:t>
            </a:r>
            <a:r>
              <a:rPr lang="cs-CZ" sz="2000" dirty="0" smtClean="0"/>
              <a:t>přistupuje subjekt, který je ostatním nadřízen a je s to autoritativně rozhodnout o právech a povinnostech osob</a:t>
            </a:r>
            <a:endParaRPr lang="cs-CZ" sz="2000" dirty="0"/>
          </a:p>
          <a:p>
            <a:pPr algn="just"/>
            <a:r>
              <a:rPr lang="cs-CZ" sz="2000" i="1" dirty="0" smtClean="0"/>
              <a:t>ústavní, správní, trestní</a:t>
            </a:r>
          </a:p>
          <a:p>
            <a:pPr algn="just"/>
            <a:endParaRPr lang="cs-CZ" sz="2000" i="1" dirty="0" smtClean="0"/>
          </a:p>
          <a:p>
            <a:pPr algn="just"/>
            <a:r>
              <a:rPr lang="cs-CZ" sz="2000" dirty="0" smtClean="0"/>
              <a:t>Správní řízení být vedeno musí, až už o návrhu nebo z úřední činnosti (chce-li stavebník stavební povolení, musí iniciovat správní řízení, dopustí-li se osoba přestupku, správní orgán zahájí řízení z moci úřední).</a:t>
            </a:r>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611560" y="836712"/>
            <a:ext cx="7920880" cy="5632311"/>
          </a:xfrm>
          <a:prstGeom prst="rect">
            <a:avLst/>
          </a:prstGeom>
          <a:noFill/>
        </p:spPr>
        <p:txBody>
          <a:bodyPr wrap="square" rtlCol="0">
            <a:spAutoFit/>
          </a:bodyPr>
          <a:lstStyle/>
          <a:p>
            <a:pPr>
              <a:buNone/>
            </a:pPr>
            <a:r>
              <a:rPr lang="cs-CZ" b="1" dirty="0" smtClean="0"/>
              <a:t>Rozlišení práva soukromého od práva veřejného</a:t>
            </a:r>
          </a:p>
          <a:p>
            <a:pPr>
              <a:buNone/>
            </a:pPr>
            <a:r>
              <a:rPr lang="cs-CZ" dirty="0" smtClean="0"/>
              <a:t>= hranice však není absolutní</a:t>
            </a:r>
          </a:p>
          <a:p>
            <a:pPr>
              <a:buNone/>
            </a:pPr>
            <a:endParaRPr lang="cs-CZ" dirty="0"/>
          </a:p>
          <a:p>
            <a:pPr>
              <a:buNone/>
            </a:pPr>
            <a:r>
              <a:rPr lang="cs-CZ" b="1" dirty="0" smtClean="0"/>
              <a:t>Zájmová </a:t>
            </a:r>
            <a:r>
              <a:rPr lang="cs-CZ" b="1" dirty="0"/>
              <a:t>teorie</a:t>
            </a:r>
          </a:p>
          <a:p>
            <a:pPr marL="285750" indent="-285750">
              <a:buFont typeface="Arial" panose="020B0604020202020204" pitchFamily="34" charset="0"/>
              <a:buChar char="•"/>
            </a:pPr>
            <a:r>
              <a:rPr lang="cs-CZ" dirty="0"/>
              <a:t>právo veřejné („obecné blaho“) </a:t>
            </a:r>
            <a:r>
              <a:rPr lang="cs-CZ" dirty="0" smtClean="0"/>
              <a:t>soubor norem, jež slouží za účelem ochrany zájmů ve společnosti</a:t>
            </a:r>
            <a:endParaRPr lang="cs-CZ" dirty="0"/>
          </a:p>
          <a:p>
            <a:pPr marL="285750" indent="-285750">
              <a:buFont typeface="Arial" panose="020B0604020202020204" pitchFamily="34" charset="0"/>
              <a:buChar char="•"/>
            </a:pPr>
            <a:r>
              <a:rPr lang="cs-CZ" dirty="0"/>
              <a:t>právo soukromé = zájem jednotlivce</a:t>
            </a:r>
          </a:p>
          <a:p>
            <a:pPr>
              <a:buNone/>
            </a:pPr>
            <a:endParaRPr lang="cs-CZ" dirty="0" smtClean="0"/>
          </a:p>
          <a:p>
            <a:pPr>
              <a:buNone/>
            </a:pPr>
            <a:r>
              <a:rPr lang="cs-CZ" dirty="0" smtClean="0"/>
              <a:t>př</a:t>
            </a:r>
            <a:r>
              <a:rPr lang="cs-CZ" dirty="0"/>
              <a:t>. </a:t>
            </a:r>
            <a:endParaRPr lang="cs-CZ" dirty="0" smtClean="0"/>
          </a:p>
          <a:p>
            <a:pPr>
              <a:buNone/>
            </a:pPr>
            <a:r>
              <a:rPr lang="cs-CZ" i="1" dirty="0"/>
              <a:t>v</a:t>
            </a:r>
            <a:r>
              <a:rPr lang="cs-CZ" i="1" dirty="0" smtClean="0"/>
              <a:t>yvlastnění domu </a:t>
            </a:r>
            <a:r>
              <a:rPr lang="cs-CZ" dirty="0" smtClean="0"/>
              <a:t>(je ve veřejném zájmu = tzn. nucený přechod vlastnického práva na stát); musí být ve veřejném zájmu a za náhradu</a:t>
            </a:r>
          </a:p>
          <a:p>
            <a:pPr>
              <a:buNone/>
            </a:pPr>
            <a:r>
              <a:rPr lang="cs-CZ" i="1" dirty="0" smtClean="0"/>
              <a:t>prodej domu </a:t>
            </a:r>
            <a:r>
              <a:rPr lang="cs-CZ" dirty="0" smtClean="0"/>
              <a:t>= dohoda mezi prodávajícím a kupujícím, soukromý zájem na prodeji</a:t>
            </a:r>
          </a:p>
          <a:p>
            <a:pPr>
              <a:buNone/>
            </a:pPr>
            <a:endParaRPr lang="cs-CZ" dirty="0"/>
          </a:p>
          <a:p>
            <a:pPr>
              <a:buNone/>
            </a:pPr>
            <a:r>
              <a:rPr lang="cs-CZ" i="1" dirty="0"/>
              <a:t>s</a:t>
            </a:r>
            <a:r>
              <a:rPr lang="cs-CZ" i="1" dirty="0" smtClean="0"/>
              <a:t>tavební řízení </a:t>
            </a:r>
            <a:r>
              <a:rPr lang="cs-CZ" dirty="0" smtClean="0"/>
              <a:t>= regulováno veřejným právem, ale chrání rovněž soukromé zájmy (účastníky řízení jsou i vlastníci sousedních pozemků)</a:t>
            </a: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5" name="Obdélník 4"/>
          <p:cNvSpPr/>
          <p:nvPr/>
        </p:nvSpPr>
        <p:spPr>
          <a:xfrm>
            <a:off x="611560" y="620689"/>
            <a:ext cx="8208912" cy="6001643"/>
          </a:xfrm>
          <a:prstGeom prst="rect">
            <a:avLst/>
          </a:prstGeom>
        </p:spPr>
        <p:txBody>
          <a:bodyPr wrap="square">
            <a:spAutoFit/>
          </a:bodyPr>
          <a:lstStyle/>
          <a:p>
            <a:pPr>
              <a:buNone/>
            </a:pPr>
            <a:r>
              <a:rPr lang="cs-CZ" sz="2400" b="1" dirty="0"/>
              <a:t>Teorie mocenská</a:t>
            </a:r>
          </a:p>
          <a:p>
            <a:pPr algn="just">
              <a:buNone/>
            </a:pPr>
            <a:r>
              <a:rPr lang="cs-CZ" sz="2400" dirty="0"/>
              <a:t>= týká se účastníků právního poměru</a:t>
            </a:r>
          </a:p>
          <a:p>
            <a:pPr algn="just">
              <a:buNone/>
            </a:pPr>
            <a:r>
              <a:rPr lang="cs-CZ" sz="2400" dirty="0"/>
              <a:t>soukromé právo  = účastníci nejsou ve vztahu nadřízenosti a </a:t>
            </a:r>
            <a:r>
              <a:rPr lang="cs-CZ" sz="2400" dirty="0" smtClean="0"/>
              <a:t>podřízenosti (smluvní strany v rámci závazků)</a:t>
            </a:r>
          </a:p>
          <a:p>
            <a:pPr algn="just">
              <a:buNone/>
            </a:pPr>
            <a:endParaRPr lang="cs-CZ" sz="2400" dirty="0"/>
          </a:p>
          <a:p>
            <a:pPr algn="just">
              <a:buNone/>
            </a:pPr>
            <a:r>
              <a:rPr lang="cs-CZ" sz="2400" dirty="0"/>
              <a:t>veřejné právo = jeden subjekt je nadřízen </a:t>
            </a:r>
            <a:r>
              <a:rPr lang="cs-CZ" sz="24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buNone/>
            </a:pPr>
            <a:endParaRPr lang="cs-CZ" sz="2400" dirty="0" smtClean="0"/>
          </a:p>
          <a:p>
            <a:pPr algn="just">
              <a:buNone/>
            </a:pPr>
            <a:r>
              <a:rPr lang="cs-CZ" sz="2400" b="1" dirty="0" smtClean="0"/>
              <a:t>veřejnoprávní smlouvy </a:t>
            </a:r>
            <a:r>
              <a:rPr lang="cs-CZ" sz="2400" dirty="0" smtClean="0"/>
              <a:t>(situace, kdy správní orgán namísto vydání autoritativního rozhodnutí vystupuje jako „smluvní partner“ a uzavře s účastníkem veřejnoprávní smlouvu - § 161 správního řádu)</a:t>
            </a:r>
          </a:p>
          <a:p>
            <a:pPr>
              <a:buNone/>
            </a:pPr>
            <a:endParaRPr lang="cs-CZ" sz="2400" dirty="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611560" y="548680"/>
            <a:ext cx="8064896" cy="4154984"/>
          </a:xfrm>
          <a:prstGeom prst="rect">
            <a:avLst/>
          </a:prstGeom>
        </p:spPr>
        <p:txBody>
          <a:bodyPr wrap="square">
            <a:spAutoFit/>
          </a:bodyPr>
          <a:lstStyle/>
          <a:p>
            <a:pPr>
              <a:buNone/>
            </a:pPr>
            <a:r>
              <a:rPr lang="cs-CZ" sz="2400" b="1" dirty="0"/>
              <a:t>Teorie zvláštního </a:t>
            </a:r>
            <a:r>
              <a:rPr lang="cs-CZ" sz="2400" b="1" dirty="0" smtClean="0"/>
              <a:t>práva</a:t>
            </a:r>
          </a:p>
          <a:p>
            <a:pPr>
              <a:buNone/>
            </a:pPr>
            <a:endParaRPr lang="cs-CZ" sz="2400" dirty="0"/>
          </a:p>
          <a:p>
            <a:pPr algn="just"/>
            <a:r>
              <a:rPr lang="cs-CZ" sz="2400" b="1" dirty="0"/>
              <a:t>obecné právo </a:t>
            </a:r>
            <a:r>
              <a:rPr lang="cs-CZ" sz="2400" dirty="0"/>
              <a:t>je právo soukromé, které upravuje práva a povinnosti všech právních subjektů včetně nositelů veřejné </a:t>
            </a:r>
            <a:r>
              <a:rPr lang="cs-CZ" sz="2400" dirty="0" smtClean="0"/>
              <a:t>moci</a:t>
            </a:r>
            <a:endParaRPr lang="cs-CZ" sz="2400" dirty="0"/>
          </a:p>
          <a:p>
            <a:pPr algn="just"/>
            <a:endParaRPr lang="cs-CZ" sz="2400" dirty="0"/>
          </a:p>
          <a:p>
            <a:pPr algn="just"/>
            <a:r>
              <a:rPr lang="cs-CZ" sz="2400" b="1" dirty="0"/>
              <a:t>zvláštním právem </a:t>
            </a:r>
            <a:r>
              <a:rPr lang="cs-CZ" sz="2400" dirty="0"/>
              <a:t>je právo veřejné, které je přiznáno pouze nositelům veřejné moci při výkonu jejich vrchnostenských </a:t>
            </a:r>
            <a:r>
              <a:rPr lang="cs-CZ" sz="2400" dirty="0" smtClean="0"/>
              <a:t>pravomocí</a:t>
            </a:r>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23528" y="548680"/>
            <a:ext cx="8496944" cy="4431983"/>
          </a:xfrm>
          <a:prstGeom prst="rect">
            <a:avLst/>
          </a:prstGeom>
          <a:noFill/>
        </p:spPr>
        <p:txBody>
          <a:bodyPr wrap="square" rtlCol="0">
            <a:spAutoFit/>
          </a:bodyPr>
          <a:lstStyle/>
          <a:p>
            <a:r>
              <a:rPr lang="cs-CZ" sz="2400" b="1" dirty="0" smtClean="0"/>
              <a:t>Správní právo</a:t>
            </a:r>
          </a:p>
          <a:p>
            <a:endParaRPr lang="cs-CZ" sz="1000" b="1" dirty="0"/>
          </a:p>
          <a:p>
            <a:r>
              <a:rPr lang="cs-CZ" dirty="0" smtClean="0"/>
              <a:t>= ta část právního řádu, která upravuje veřejnou správu,</a:t>
            </a:r>
          </a:p>
          <a:p>
            <a:endParaRPr lang="cs-CZ" sz="1000" dirty="0"/>
          </a:p>
          <a:p>
            <a:pPr algn="just"/>
            <a:r>
              <a:rPr lang="cs-CZ" dirty="0" smtClean="0"/>
              <a:t>= soubor právních norem vztahujících se na veřejnou správu, pokud jde o její organizaci a činnost, včetně vztahů vznikajících při jejím výkonu mezi nositeli veřejné správy na jedné straně a fyzickými a právnickými osobami na straně druhé,</a:t>
            </a:r>
          </a:p>
          <a:p>
            <a:endParaRPr lang="cs-CZ" sz="1000" dirty="0"/>
          </a:p>
          <a:p>
            <a:r>
              <a:rPr lang="cs-CZ" dirty="0" smtClean="0"/>
              <a:t>= soubor veřejnoprávních norem, které upravují organizaci a činnost veřejné správy,</a:t>
            </a:r>
          </a:p>
          <a:p>
            <a:endParaRPr lang="cs-CZ" sz="1000" dirty="0"/>
          </a:p>
          <a:p>
            <a:pPr algn="just"/>
            <a:endParaRPr lang="cs-CZ" sz="1000" dirty="0"/>
          </a:p>
          <a:p>
            <a:r>
              <a:rPr lang="cs-CZ" dirty="0"/>
              <a:t>Pro správní právo jako právo veřejné je charakteristické, že:</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6" name="Obdélník 5"/>
          <p:cNvSpPr/>
          <p:nvPr/>
        </p:nvSpPr>
        <p:spPr>
          <a:xfrm>
            <a:off x="467544" y="764704"/>
            <a:ext cx="8136904" cy="6740307"/>
          </a:xfrm>
          <a:prstGeom prst="rect">
            <a:avLst/>
          </a:prstGeom>
        </p:spPr>
        <p:txBody>
          <a:bodyPr wrap="square">
            <a:spAutoFit/>
          </a:bodyPr>
          <a:lstStyle/>
          <a:p>
            <a:r>
              <a:rPr lang="cs-CZ" b="1" dirty="0" smtClean="0"/>
              <a:t>Obecně </a:t>
            </a:r>
            <a:r>
              <a:rPr lang="cs-CZ" b="1" dirty="0"/>
              <a:t>k pojmu „veřejná správa</a:t>
            </a:r>
            <a:r>
              <a:rPr lang="cs-CZ" b="1" dirty="0" smtClean="0"/>
              <a:t>“</a:t>
            </a:r>
          </a:p>
          <a:p>
            <a:endParaRPr lang="cs-CZ" dirty="0"/>
          </a:p>
          <a:p>
            <a:r>
              <a:rPr lang="cs-CZ" dirty="0"/>
              <a:t>neexistuje zákonná definice pojmu veřejná </a:t>
            </a:r>
            <a:r>
              <a:rPr lang="cs-CZ" dirty="0" smtClean="0"/>
              <a:t>správa</a:t>
            </a:r>
          </a:p>
          <a:p>
            <a:endParaRPr lang="cs-CZ" dirty="0"/>
          </a:p>
          <a:p>
            <a:r>
              <a:rPr lang="cs-CZ" dirty="0"/>
              <a:t>v</a:t>
            </a:r>
            <a:r>
              <a:rPr lang="cs-CZ" dirty="0" smtClean="0"/>
              <a:t>e vztahu dělby moci ve státě (zákonodárná, výkonná, soudní) jde o činnost, která není ani zákonodárstvím, ani soudnictvím</a:t>
            </a:r>
          </a:p>
          <a:p>
            <a:endParaRPr lang="cs-CZ" dirty="0"/>
          </a:p>
          <a:p>
            <a:pPr algn="just"/>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a:t>
            </a:r>
            <a:r>
              <a:rPr lang="cs-CZ" b="1" dirty="0" smtClean="0"/>
              <a:t>státu</a:t>
            </a:r>
          </a:p>
          <a:p>
            <a:pPr algn="just"/>
            <a:endParaRPr lang="cs-CZ" b="1" dirty="0"/>
          </a:p>
          <a:p>
            <a:pPr algn="just"/>
            <a:r>
              <a:rPr lang="cs-CZ" b="1" dirty="0"/>
              <a:t>Veřejný zájem </a:t>
            </a:r>
            <a:r>
              <a:rPr lang="cs-CZ" dirty="0"/>
              <a:t>= pojem neoddělitelně spojený s veřejnou správou, jedná se také o neurčitý pojem, tj. právním řádem běžně používaný nicméně nedefinovaný, jehož obsah je dovozován výkladově a zejména </a:t>
            </a:r>
            <a:r>
              <a:rPr lang="cs-CZ" dirty="0" smtClean="0"/>
              <a:t>judikaturou</a:t>
            </a:r>
            <a:endParaRPr lang="cs-CZ" dirty="0"/>
          </a:p>
          <a:p>
            <a:pPr algn="just"/>
            <a:endParaRPr lang="cs-CZ" dirty="0"/>
          </a:p>
          <a:p>
            <a:pPr algn="just"/>
            <a:r>
              <a:rPr lang="cs-CZ" b="1" dirty="0"/>
              <a:t>Veřejným zájmem </a:t>
            </a:r>
            <a:r>
              <a:rPr lang="cs-CZ" dirty="0"/>
              <a:t>jsou takové zájmy, které můžeme označit za obecné resp. obecně prospěšné, jejichž nositeli jsou blíže neurčené okruhy osob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5" name="Obdélník 4"/>
          <p:cNvSpPr/>
          <p:nvPr/>
        </p:nvSpPr>
        <p:spPr>
          <a:xfrm>
            <a:off x="539552" y="-33486"/>
            <a:ext cx="7848872" cy="5447645"/>
          </a:xfrm>
          <a:prstGeom prst="rect">
            <a:avLst/>
          </a:prstGeom>
        </p:spPr>
        <p:txBody>
          <a:bodyPr wrap="square">
            <a:spAutoFit/>
          </a:bodyPr>
          <a:lstStyle/>
          <a:p>
            <a:endParaRPr lang="cs-CZ" sz="2400" b="1" dirty="0"/>
          </a:p>
          <a:p>
            <a:endParaRPr lang="cs-CZ" dirty="0" smtClean="0"/>
          </a:p>
          <a:p>
            <a:r>
              <a:rPr lang="cs-CZ" dirty="0" smtClean="0"/>
              <a:t>Veřejná správa v sobě zahrnuje</a:t>
            </a:r>
          </a:p>
          <a:p>
            <a:endParaRPr lang="cs-CZ" dirty="0"/>
          </a:p>
          <a:p>
            <a:pPr marL="285750" indent="-285750" algn="just">
              <a:buFontTx/>
              <a:buChar char="-"/>
            </a:pPr>
            <a:r>
              <a:rPr lang="cs-CZ" b="1" dirty="0"/>
              <a:t>státní správu</a:t>
            </a:r>
            <a:r>
              <a:rPr lang="cs-CZ" dirty="0"/>
              <a:t> – jejímž prostřednictvím sám stát přímo realizuje výkonnou moc, a to především realizací (aplikací, prováděním) zákonů</a:t>
            </a:r>
          </a:p>
          <a:p>
            <a:pPr marL="285750" indent="-285750" algn="just">
              <a:buFontTx/>
              <a:buChar char="-"/>
            </a:pPr>
            <a:r>
              <a:rPr lang="cs-CZ" b="1" dirty="0"/>
              <a:t>samosprávu</a:t>
            </a:r>
            <a:r>
              <a:rPr lang="cs-CZ" dirty="0"/>
              <a:t> – která představuje veřejnou správu vykonávanou jinými veřejnoprávními subjekty než státem, pokud ji těmto subjektům stát zákonem svěří</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atd</a:t>
            </a:r>
            <a:r>
              <a:rPr lang="cs-CZ" dirty="0" smtClean="0"/>
              <a:t>.</a:t>
            </a:r>
          </a:p>
          <a:p>
            <a:pPr algn="just"/>
            <a:endParaRPr lang="cs-CZ" dirty="0"/>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TotalTime>
  <Words>1269</Words>
  <Application>Microsoft Office PowerPoint</Application>
  <PresentationFormat>Předvádění na obrazovce (4:3)</PresentationFormat>
  <Paragraphs>175</Paragraphs>
  <Slides>14</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Wingdings</vt:lpstr>
      <vt:lpstr>Motiv sady Office</vt:lpstr>
      <vt:lpstr>VEŘEJNÁ SPRÁVA A SPRÁVNÍ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nev0001</cp:lastModifiedBy>
  <cp:revision>110</cp:revision>
  <dcterms:created xsi:type="dcterms:W3CDTF">2015-09-08T17:35:18Z</dcterms:created>
  <dcterms:modified xsi:type="dcterms:W3CDTF">2019-03-12T14:27:49Z</dcterms:modified>
</cp:coreProperties>
</file>