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2E2A3-CF0B-4247-97CD-CC33D8D4F4CA}" type="datetimeFigureOut">
              <a:rPr lang="cs-CZ" smtClean="0"/>
              <a:pPr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Opravné prostředky ve správním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Márton, </a:t>
            </a:r>
            <a:r>
              <a:rPr lang="cs-CZ" b="1" dirty="0" err="1" smtClean="0">
                <a:solidFill>
                  <a:schemeClr val="tx1"/>
                </a:solidFill>
              </a:rPr>
              <a:t>Ph.D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Postoupení věci odvolacímu orgánu ve lhůtě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30 dnů ode dne doručení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10 dnů ode dne doručení, je-li nepřípustné (není přípustné proti rozhodnutí, podáno osobou neoprávněnou) nebo opožděné (podáno po lhůtě k odvolání)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cs-CZ" dirty="0" smtClean="0"/>
              <a:t>Odvolací orgán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řezkoumá napadené rozhodnutí</a:t>
            </a:r>
          </a:p>
          <a:p>
            <a:pPr algn="just"/>
            <a:r>
              <a:rPr lang="cs-CZ" dirty="0"/>
              <a:t>d</a:t>
            </a:r>
            <a:r>
              <a:rPr lang="cs-CZ" dirty="0" smtClean="0"/>
              <a:t>okazování je v </a:t>
            </a:r>
            <a:r>
              <a:rPr lang="cs-CZ" dirty="0" smtClean="0"/>
              <a:t>odvolacím řízení v řízení </a:t>
            </a:r>
            <a:r>
              <a:rPr lang="cs-CZ" b="1" dirty="0" smtClean="0"/>
              <a:t>o žádosti </a:t>
            </a:r>
            <a:r>
              <a:rPr lang="cs-CZ" dirty="0" smtClean="0"/>
              <a:t>ovládáno zásadou </a:t>
            </a:r>
            <a:r>
              <a:rPr lang="cs-CZ" b="1" dirty="0" smtClean="0"/>
              <a:t>koncentrace</a:t>
            </a:r>
            <a:r>
              <a:rPr lang="cs-CZ" dirty="0" smtClean="0"/>
              <a:t> (pouze důkazy, které nemohl uplatnit - § 82 odst. 4 s.</a:t>
            </a:r>
            <a:r>
              <a:rPr lang="cs-CZ" dirty="0" err="1" smtClean="0"/>
              <a:t>ř</a:t>
            </a:r>
            <a:r>
              <a:rPr lang="cs-CZ" dirty="0" smtClean="0"/>
              <a:t>.), v řízení z </a:t>
            </a:r>
            <a:r>
              <a:rPr lang="cs-CZ" b="1" dirty="0" smtClean="0"/>
              <a:t>úřední činnosti </a:t>
            </a:r>
            <a:r>
              <a:rPr lang="cs-CZ" dirty="0" smtClean="0"/>
              <a:t>(typicky přestupky) se zásada </a:t>
            </a:r>
            <a:r>
              <a:rPr lang="cs-CZ" b="1" dirty="0" smtClean="0"/>
              <a:t>koncentrace neuplatňuje </a:t>
            </a:r>
            <a:r>
              <a:rPr lang="cs-CZ" i="1" dirty="0" smtClean="0"/>
              <a:t>(§ 97/1 ZP obviněný může v odvolání nebo v průběhu odvolacího řízení uvádět nové skutečnosti nebo důkazy).</a:t>
            </a:r>
            <a:endParaRPr lang="cs-CZ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b="1" dirty="0" smtClean="0"/>
              <a:t>Rozhodnutí odvolacího orgánu </a:t>
            </a:r>
            <a:r>
              <a:rPr lang="cs-CZ" dirty="0" smtClean="0"/>
              <a:t>– předmětem řízení je přezkum rozhodnutí správního orgánu I. stupně, tedy:</a:t>
            </a:r>
          </a:p>
          <a:p>
            <a:pPr algn="just">
              <a:buNone/>
            </a:pPr>
            <a:r>
              <a:rPr lang="cs-CZ" b="1" u="sng" dirty="0" smtClean="0"/>
              <a:t>je-li rozhodnutí správního orgánu I. stupně nesprávné nebo v rozporu s právními předpisy </a:t>
            </a:r>
          </a:p>
          <a:p>
            <a:pPr algn="just"/>
            <a:r>
              <a:rPr lang="cs-CZ" dirty="0" smtClean="0"/>
              <a:t>zruší a řízení zastaví (§ 90 odst. 1 písm. a)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zruší a věc vrátí správnímu orgánu I. stupně k novému projednání (§ 90 odst. 1 písm. b)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</a:t>
            </a:r>
            <a:r>
              <a:rPr lang="cs-CZ" dirty="0" smtClean="0"/>
              <a:t>ozhodnutí nebo jeho část změní (§ 90 odst. 1 písm. c)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n</a:t>
            </a:r>
            <a:r>
              <a:rPr lang="cs-CZ" dirty="0" smtClean="0"/>
              <a:t>elze změnit v neprospěch odvolatele zákaz „</a:t>
            </a:r>
            <a:r>
              <a:rPr lang="cs-CZ" dirty="0" err="1" smtClean="0"/>
              <a:t>reformationis</a:t>
            </a:r>
            <a:r>
              <a:rPr lang="cs-CZ" dirty="0" smtClean="0"/>
              <a:t> in </a:t>
            </a:r>
            <a:r>
              <a:rPr lang="cs-CZ" dirty="0" err="1" smtClean="0"/>
              <a:t>peius</a:t>
            </a:r>
            <a:r>
              <a:rPr lang="cs-CZ" dirty="0" smtClean="0"/>
              <a:t>“</a:t>
            </a:r>
          </a:p>
          <a:p>
            <a:r>
              <a:rPr lang="cs-CZ" dirty="0"/>
              <a:t>n</a:t>
            </a:r>
            <a:r>
              <a:rPr lang="cs-CZ" dirty="0" smtClean="0"/>
              <a:t>astala-li skutečnost odůvodňující zastavení řízení = zruší a zastaví (§ 90 odst. 4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>
              <a:buNone/>
            </a:pPr>
            <a:r>
              <a:rPr lang="cs-CZ" b="1" u="sng" dirty="0" smtClean="0"/>
              <a:t>Je-li rozhodnutí správního orgánu I. stupně věcně správné a v souladu s předpisy </a:t>
            </a:r>
          </a:p>
          <a:p>
            <a:r>
              <a:rPr lang="cs-CZ" dirty="0"/>
              <a:t>o</a:t>
            </a:r>
            <a:r>
              <a:rPr lang="cs-CZ" dirty="0" smtClean="0"/>
              <a:t>dvolání zamítne a napadené rozhodnutí potvrdí (§ 90 odst. 5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>
              <a:buNone/>
            </a:pPr>
            <a:r>
              <a:rPr lang="cs-CZ" b="1" u="sng" dirty="0" smtClean="0"/>
              <a:t>j</a:t>
            </a:r>
            <a:r>
              <a:rPr lang="cs-CZ" b="1" u="sng" dirty="0" smtClean="0"/>
              <a:t>e-li </a:t>
            </a:r>
            <a:r>
              <a:rPr lang="cs-CZ" b="1" u="sng" dirty="0" smtClean="0"/>
              <a:t>odvolání opožděné nebo nepřípustné</a:t>
            </a:r>
          </a:p>
          <a:p>
            <a:r>
              <a:rPr lang="cs-CZ" dirty="0"/>
              <a:t>o</a:t>
            </a:r>
            <a:r>
              <a:rPr lang="cs-CZ" dirty="0" smtClean="0"/>
              <a:t>dvolání odmítne (§ 92 odst. 1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§ 152 s.</a:t>
            </a:r>
            <a:r>
              <a:rPr lang="cs-CZ" dirty="0" err="1" smtClean="0"/>
              <a:t>ř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rincipy jako odvolání = proti rozhodnutí vydanému ústředním správním orgánem, ministrem nebo jeho vedoucím v I. stupni (není nadřízený orgán)</a:t>
            </a:r>
          </a:p>
          <a:p>
            <a:pPr algn="just"/>
            <a:r>
              <a:rPr lang="cs-CZ" dirty="0"/>
              <a:t>r</a:t>
            </a:r>
            <a:r>
              <a:rPr lang="cs-CZ" dirty="0" smtClean="0"/>
              <a:t>ozhoduje ministr nebo vedoucí ústředního správního úřadu, ale návrh rozhodnutí předkládá rozkladová komise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§ 150 s.</a:t>
            </a:r>
            <a:r>
              <a:rPr lang="cs-CZ" dirty="0" err="1" smtClean="0"/>
              <a:t>ř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Opravný prostředek proti příkazu</a:t>
            </a:r>
          </a:p>
          <a:p>
            <a:r>
              <a:rPr lang="cs-CZ" dirty="0"/>
              <a:t>l</a:t>
            </a:r>
            <a:r>
              <a:rPr lang="cs-CZ" dirty="0" smtClean="0"/>
              <a:t>hůta k podání odporu činí 8 dnů ode dne oznámení příkazu, podává se ke správnímu orgánu, který příkaz vydal</a:t>
            </a:r>
          </a:p>
          <a:p>
            <a:r>
              <a:rPr lang="cs-CZ" dirty="0"/>
              <a:t>p</a:t>
            </a:r>
            <a:r>
              <a:rPr lang="cs-CZ" dirty="0" smtClean="0"/>
              <a:t>říkaz se ruší a plní účinky oznámení o zahájení řízení (není </a:t>
            </a:r>
            <a:r>
              <a:rPr lang="cs-CZ" dirty="0" err="1" smtClean="0"/>
              <a:t>suspenzivní</a:t>
            </a:r>
            <a:r>
              <a:rPr lang="cs-CZ" dirty="0" smtClean="0"/>
              <a:t> ani devolutivní účinek = přestává existovat a jedná dále správní orgán I. stupně)</a:t>
            </a:r>
          </a:p>
          <a:p>
            <a:r>
              <a:rPr lang="cs-CZ" dirty="0"/>
              <a:t>n</a:t>
            </a:r>
            <a:r>
              <a:rPr lang="cs-CZ" dirty="0" smtClean="0"/>
              <a:t>ení možné </a:t>
            </a:r>
            <a:r>
              <a:rPr lang="cs-CZ" dirty="0" err="1" smtClean="0"/>
              <a:t>zpětvzetí</a:t>
            </a:r>
            <a:r>
              <a:rPr lang="cs-CZ" dirty="0" smtClean="0"/>
              <a:t> odporu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Námitky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§ 117 s.</a:t>
            </a:r>
            <a:r>
              <a:rPr lang="cs-CZ" dirty="0" err="1" smtClean="0"/>
              <a:t>ř</a:t>
            </a:r>
            <a:r>
              <a:rPr lang="cs-CZ" dirty="0" smtClean="0"/>
              <a:t>. opravný prostředek proti rozhodnutím v oblasti exekucí</a:t>
            </a:r>
          </a:p>
          <a:p>
            <a:r>
              <a:rPr lang="cs-CZ" dirty="0"/>
              <a:t>r</a:t>
            </a:r>
            <a:r>
              <a:rPr lang="cs-CZ" dirty="0" smtClean="0"/>
              <a:t>ozhoduje exekuční orgán (není devolutivní účinek)</a:t>
            </a:r>
          </a:p>
          <a:p>
            <a:r>
              <a:rPr lang="cs-CZ" dirty="0" smtClean="0"/>
              <a:t> proti úkonům a usnesením exekučního správního orgánu, proti nimž se nelze odvolat</a:t>
            </a:r>
          </a:p>
          <a:p>
            <a:r>
              <a:rPr lang="cs-CZ" dirty="0" smtClean="0"/>
              <a:t>odkladný účinek taxativně stanoven v § 117 odst.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Opravné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200" dirty="0"/>
              <a:t>s</a:t>
            </a:r>
            <a:r>
              <a:rPr lang="cs-CZ" sz="1200" dirty="0" smtClean="0"/>
              <a:t>louží k nápravě vad rozhodnutí správního orgánu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 smtClean="0"/>
              <a:t>Druhy opravných prostředků podle správního řádu:</a:t>
            </a:r>
          </a:p>
          <a:p>
            <a:pPr>
              <a:buNone/>
            </a:pPr>
            <a:endParaRPr lang="cs-CZ" sz="1200" dirty="0"/>
          </a:p>
          <a:p>
            <a:r>
              <a:rPr lang="cs-CZ" sz="1200" dirty="0" smtClean="0"/>
              <a:t>Odvolání</a:t>
            </a:r>
          </a:p>
          <a:p>
            <a:r>
              <a:rPr lang="cs-CZ" sz="1200" dirty="0" smtClean="0"/>
              <a:t>Rozklad </a:t>
            </a:r>
          </a:p>
          <a:p>
            <a:r>
              <a:rPr lang="cs-CZ" sz="1200" dirty="0" smtClean="0"/>
              <a:t>Odpor</a:t>
            </a:r>
          </a:p>
          <a:p>
            <a:r>
              <a:rPr lang="cs-CZ" sz="1200" dirty="0" smtClean="0"/>
              <a:t>Námitky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 smtClean="0"/>
              <a:t>= v tomto případě jde o tzv. opravné prostředky </a:t>
            </a:r>
            <a:r>
              <a:rPr lang="cs-CZ" sz="1200" b="1" dirty="0" smtClean="0"/>
              <a:t>řádné</a:t>
            </a:r>
            <a:r>
              <a:rPr lang="cs-CZ" sz="1200" dirty="0" smtClean="0"/>
              <a:t>, jejich podáním nenastává právní moc napadeného rozhodnutí</a:t>
            </a:r>
          </a:p>
          <a:p>
            <a:pPr>
              <a:buNone/>
            </a:pPr>
            <a:endParaRPr lang="cs-CZ" sz="1200" dirty="0"/>
          </a:p>
          <a:p>
            <a:r>
              <a:rPr lang="cs-CZ" sz="1200" dirty="0" err="1"/>
              <a:t>p</a:t>
            </a:r>
            <a:r>
              <a:rPr lang="cs-CZ" sz="1200" dirty="0" err="1" smtClean="0"/>
              <a:t>řezkumné</a:t>
            </a:r>
            <a:r>
              <a:rPr lang="cs-CZ" sz="1200" dirty="0" smtClean="0"/>
              <a:t> řízení</a:t>
            </a:r>
          </a:p>
          <a:p>
            <a:r>
              <a:rPr lang="cs-CZ" sz="1200" dirty="0"/>
              <a:t>o</a:t>
            </a:r>
            <a:r>
              <a:rPr lang="cs-CZ" sz="1200" dirty="0" smtClean="0"/>
              <a:t>bnova řízení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 smtClean="0"/>
              <a:t>=v tomto případě jde o tzv. </a:t>
            </a:r>
            <a:r>
              <a:rPr lang="cs-CZ" sz="1200" b="1" dirty="0" smtClean="0"/>
              <a:t>mimořádné </a:t>
            </a:r>
            <a:r>
              <a:rPr lang="cs-CZ" sz="1200" dirty="0" smtClean="0"/>
              <a:t>opravné prostředky, jde o zásah do již pravomocného rozhodnutí</a:t>
            </a:r>
          </a:p>
          <a:p>
            <a:pPr>
              <a:buNone/>
            </a:pPr>
            <a:endParaRPr lang="cs-CZ" sz="1200" dirty="0" smtClean="0"/>
          </a:p>
          <a:p>
            <a:pPr>
              <a:buNone/>
            </a:pPr>
            <a:endParaRPr lang="cs-CZ" sz="1200" b="1" dirty="0"/>
          </a:p>
          <a:p>
            <a:pPr>
              <a:buNone/>
            </a:pPr>
            <a:endParaRPr lang="cs-CZ" sz="12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Osoby oprávněné podat odvolání („</a:t>
            </a:r>
            <a:r>
              <a:rPr lang="cs-CZ" b="1" dirty="0" smtClean="0"/>
              <a:t>kdo“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účastník</a:t>
            </a:r>
            <a:r>
              <a:rPr lang="cs-CZ" dirty="0" smtClean="0"/>
              <a:t>, nestanoví-li zákon </a:t>
            </a:r>
            <a:r>
              <a:rPr lang="cs-CZ" dirty="0" smtClean="0"/>
              <a:t>jinak, což může být v případě:</a:t>
            </a:r>
            <a:endParaRPr lang="cs-CZ" dirty="0" smtClean="0"/>
          </a:p>
          <a:p>
            <a:pPr algn="just"/>
            <a:r>
              <a:rPr lang="cs-CZ" i="1" dirty="0"/>
              <a:t>v</a:t>
            </a:r>
            <a:r>
              <a:rPr lang="cs-CZ" i="1" dirty="0" smtClean="0"/>
              <a:t>yloučení odvolání </a:t>
            </a:r>
            <a:r>
              <a:rPr lang="cs-CZ" dirty="0" smtClean="0"/>
              <a:t>(§ 76/5 s.</a:t>
            </a:r>
            <a:r>
              <a:rPr lang="cs-CZ" dirty="0" err="1" smtClean="0"/>
              <a:t>ř</a:t>
            </a:r>
            <a:r>
              <a:rPr lang="cs-CZ" dirty="0" smtClean="0"/>
              <a:t>.) – proti usnesení, které se poznamená do spisu a proti usnesení, o němž to stanoví zákon se nelze odvolat</a:t>
            </a:r>
          </a:p>
          <a:p>
            <a:pPr algn="just"/>
            <a:r>
              <a:rPr lang="cs-CZ" i="1" dirty="0" smtClean="0"/>
              <a:t>omezení rozsahu odvolání </a:t>
            </a:r>
            <a:r>
              <a:rPr lang="cs-CZ" dirty="0" smtClean="0"/>
              <a:t>(§ 96/1/b PZ) - poškozený pouze proti výroku o nároku na náhradu škody nebo nároku na vydání bezdůvodného obohacení a výroku o nákladech spojených s uplatněním nároku na náhradu škody nebo nároku na vydání bezdůvodného obohacení, nebo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dirty="0" smtClean="0"/>
              <a:t>dále účastník nemůže podat odvolání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zdal-li se </a:t>
            </a:r>
            <a:r>
              <a:rPr lang="cs-CZ" dirty="0" smtClean="0"/>
              <a:t>jej</a:t>
            </a:r>
            <a:endParaRPr lang="cs-CZ" dirty="0" smtClean="0"/>
          </a:p>
          <a:p>
            <a:pPr algn="just"/>
            <a:r>
              <a:rPr lang="cs-CZ" dirty="0" smtClean="0"/>
              <a:t>vzal-li podané odvolání </a:t>
            </a:r>
            <a:r>
              <a:rPr lang="cs-CZ" dirty="0" smtClean="0"/>
              <a:t>zpět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Odvoláním lze napadnout  </a:t>
            </a:r>
            <a:r>
              <a:rPr lang="cs-CZ" b="1" dirty="0" smtClean="0"/>
              <a:t>(„co</a:t>
            </a:r>
            <a:r>
              <a:rPr lang="cs-CZ" b="1" dirty="0" smtClean="0"/>
              <a:t>“) </a:t>
            </a:r>
            <a:r>
              <a:rPr lang="cs-CZ" dirty="0" smtClean="0"/>
              <a:t>rozhodnutí správního orgánu I. stupně, a to</a:t>
            </a:r>
            <a:endParaRPr lang="cs-CZ" b="1" dirty="0" smtClean="0"/>
          </a:p>
          <a:p>
            <a:pPr algn="just"/>
            <a:r>
              <a:rPr lang="cs-CZ" dirty="0"/>
              <a:t>v</a:t>
            </a:r>
            <a:r>
              <a:rPr lang="cs-CZ" dirty="0" smtClean="0"/>
              <a:t>ýrokovou část (celek)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ýrok (část)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edlejší ustanovení</a:t>
            </a:r>
          </a:p>
          <a:p>
            <a:pPr algn="just"/>
            <a:r>
              <a:rPr lang="cs-CZ" b="1" u="sng" dirty="0" smtClean="0"/>
              <a:t>jen proti odůvodnění </a:t>
            </a:r>
            <a:r>
              <a:rPr lang="cs-CZ" b="1" u="sng" dirty="0" smtClean="0"/>
              <a:t>odvolání podat nelze</a:t>
            </a:r>
            <a:endParaRPr lang="cs-CZ" b="1" u="sng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Náležitosti odvolání </a:t>
            </a:r>
          </a:p>
          <a:p>
            <a:pPr algn="just">
              <a:buFont typeface="Wingdings" pitchFamily="2" charset="2"/>
              <a:buChar char="q"/>
            </a:pPr>
            <a:r>
              <a:rPr lang="cs-CZ" dirty="0" smtClean="0"/>
              <a:t>o</a:t>
            </a:r>
            <a:r>
              <a:rPr lang="cs-CZ" dirty="0" smtClean="0"/>
              <a:t>becné </a:t>
            </a:r>
            <a:r>
              <a:rPr lang="cs-CZ" dirty="0" smtClean="0"/>
              <a:t>náležitosti podání (§ 37/2 s.</a:t>
            </a:r>
            <a:r>
              <a:rPr lang="cs-CZ" dirty="0" err="1" smtClean="0"/>
              <a:t>ř</a:t>
            </a:r>
            <a:r>
              <a:rPr lang="cs-CZ" dirty="0" smtClean="0"/>
              <a:t>.) a </a:t>
            </a:r>
            <a:endParaRPr lang="cs-CZ" dirty="0"/>
          </a:p>
          <a:p>
            <a:pPr algn="just">
              <a:buFont typeface="Wingdings" pitchFamily="2" charset="2"/>
              <a:buChar char="q"/>
            </a:pPr>
            <a:r>
              <a:rPr lang="cs-CZ" dirty="0"/>
              <a:t>z</a:t>
            </a:r>
            <a:r>
              <a:rPr lang="cs-CZ" dirty="0" smtClean="0"/>
              <a:t>vláštní náležitosti </a:t>
            </a:r>
            <a:r>
              <a:rPr lang="cs-CZ" dirty="0" smtClean="0"/>
              <a:t>odvolání (§ 82/2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  <a:endParaRPr lang="cs-CZ" dirty="0" smtClean="0"/>
          </a:p>
          <a:p>
            <a:pPr algn="just"/>
            <a:r>
              <a:rPr lang="cs-CZ" dirty="0"/>
              <a:t>p</a:t>
            </a:r>
            <a:r>
              <a:rPr lang="cs-CZ" dirty="0" smtClean="0"/>
              <a:t>roti kterému rozhodnutí směřuje</a:t>
            </a:r>
          </a:p>
          <a:p>
            <a:pPr algn="just"/>
            <a:r>
              <a:rPr lang="cs-CZ" dirty="0" smtClean="0"/>
              <a:t>proč je rozhodnutí vadné </a:t>
            </a:r>
            <a:r>
              <a:rPr lang="cs-CZ" i="1" dirty="0" smtClean="0"/>
              <a:t>(v čem je spatřován rozpor s právními předpisy, nesprávnost rozhodnutí nebo řízení, jež mu předcházelo)</a:t>
            </a:r>
          </a:p>
          <a:p>
            <a:pPr algn="just"/>
            <a:r>
              <a:rPr lang="cs-CZ" dirty="0" smtClean="0"/>
              <a:t>rozsah, ve kterém je rozhodnutí napadeno </a:t>
            </a:r>
            <a:r>
              <a:rPr lang="cs-CZ" i="1" dirty="0" smtClean="0"/>
              <a:t>(</a:t>
            </a:r>
            <a:r>
              <a:rPr lang="cs-CZ" b="1" i="1" dirty="0" smtClean="0"/>
              <a:t>není-li uveden, pak platí, že se domáhá zrušení celého rozhodnutí)</a:t>
            </a:r>
          </a:p>
          <a:p>
            <a:pPr algn="just"/>
            <a:endParaRPr lang="cs-CZ" i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b="1" dirty="0" smtClean="0"/>
              <a:t>Lhůta k podání odvolání („kdy“)</a:t>
            </a:r>
          </a:p>
          <a:p>
            <a:pPr algn="just"/>
            <a:r>
              <a:rPr lang="cs-CZ" dirty="0" smtClean="0"/>
              <a:t>do 15 dnů ode dne oznámení rozhodnutí, pokud zákon nestanoví jinak</a:t>
            </a:r>
          </a:p>
          <a:p>
            <a:pPr algn="just"/>
            <a:r>
              <a:rPr lang="cs-CZ" dirty="0" smtClean="0"/>
              <a:t>po vydání rozhodnutí (je-li před, nepřihlíží se k němu)</a:t>
            </a:r>
          </a:p>
          <a:p>
            <a:pPr algn="just"/>
            <a:r>
              <a:rPr lang="cs-CZ" dirty="0" smtClean="0"/>
              <a:t>před oznámením (platí, že bylo podáno 1. den odvolací lhůty)</a:t>
            </a:r>
          </a:p>
          <a:p>
            <a:pPr algn="just"/>
            <a:r>
              <a:rPr lang="cs-CZ" dirty="0" smtClean="0"/>
              <a:t>do 90 dnů v případě neúplného, nesprávného nebo chybějícího poučení nebo do 15 dnů ode dne oznámení opravného usnesení týkajícího se poučení</a:t>
            </a:r>
          </a:p>
          <a:p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Účinky odvolání</a:t>
            </a:r>
          </a:p>
          <a:p>
            <a:pPr>
              <a:buNone/>
            </a:pPr>
            <a:r>
              <a:rPr lang="cs-CZ" b="1" dirty="0" err="1" smtClean="0"/>
              <a:t>Suspenzivní</a:t>
            </a:r>
            <a:r>
              <a:rPr lang="cs-CZ" b="1" dirty="0" smtClean="0"/>
              <a:t> (odkladný) </a:t>
            </a:r>
            <a:r>
              <a:rPr lang="cs-CZ" dirty="0" smtClean="0"/>
              <a:t>= odklad právní moci i vykonatelnosti, nejde-li o rozhodnutí předběžně vykonatelná, lze i vyloučit cestou výroku rozhodnutí</a:t>
            </a:r>
          </a:p>
          <a:p>
            <a:pPr>
              <a:buNone/>
            </a:pPr>
            <a:r>
              <a:rPr lang="cs-CZ" b="1" dirty="0" smtClean="0"/>
              <a:t>Devolutivní</a:t>
            </a:r>
            <a:r>
              <a:rPr lang="cs-CZ" dirty="0" smtClean="0"/>
              <a:t> = postoupení odvolání ze správního orgánu I. stupně na odvolací (nadřízený orgán)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dirty="0" smtClean="0"/>
              <a:t>Kam se podává a kdo rozhoduje?</a:t>
            </a:r>
          </a:p>
          <a:p>
            <a:pPr algn="just"/>
            <a:r>
              <a:rPr lang="cs-CZ" dirty="0" smtClean="0"/>
              <a:t>Ke správnímu orgánu, který napadené rozhodnutí vydal (správní orgán I. stupně)</a:t>
            </a:r>
          </a:p>
          <a:p>
            <a:pPr algn="just"/>
            <a:r>
              <a:rPr lang="cs-CZ" dirty="0" smtClean="0"/>
              <a:t>Rozhoduje nadřízený (správní orgán II. stupně, odvolací) orgán</a:t>
            </a:r>
          </a:p>
          <a:p>
            <a:pPr algn="just">
              <a:buNone/>
            </a:pPr>
            <a:r>
              <a:rPr lang="cs-CZ" dirty="0" smtClean="0"/>
              <a:t>Činnost správního orgánu I. stupně po podání odvolání spočívá v </a:t>
            </a:r>
          </a:p>
          <a:p>
            <a:pPr algn="just"/>
            <a:r>
              <a:rPr lang="cs-CZ" dirty="0" smtClean="0"/>
              <a:t>přípravě pro rozhodnutí odvolacího orgánu (doplní řízení, umožní se účastníkům vyjádřit)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možnosti </a:t>
            </a:r>
            <a:r>
              <a:rPr lang="cs-CZ" dirty="0" smtClean="0"/>
              <a:t>nápravy vadného rozhodnutí zrušením nebo změnou původního rozhodnutí správním orgánem I. stupně cestou tzv. </a:t>
            </a:r>
            <a:r>
              <a:rPr lang="cs-CZ" b="1" dirty="0" smtClean="0"/>
              <a:t>„</a:t>
            </a:r>
            <a:r>
              <a:rPr lang="cs-CZ" b="1" dirty="0" err="1" smtClean="0"/>
              <a:t>autoremedury</a:t>
            </a:r>
            <a:r>
              <a:rPr lang="cs-CZ" b="1" dirty="0" smtClean="0"/>
              <a:t>“</a:t>
            </a:r>
            <a:r>
              <a:rPr lang="cs-CZ" dirty="0" smtClean="0"/>
              <a:t> za podmínek § 87 s.</a:t>
            </a:r>
            <a:r>
              <a:rPr lang="cs-CZ" dirty="0" err="1" smtClean="0"/>
              <a:t>ř</a:t>
            </a:r>
            <a:r>
              <a:rPr lang="cs-CZ" dirty="0" smtClean="0"/>
              <a:t>.</a:t>
            </a:r>
            <a:r>
              <a:rPr lang="cs-CZ" b="1" dirty="0" smtClean="0"/>
              <a:t> </a:t>
            </a:r>
            <a:endParaRPr lang="cs-CZ" dirty="0" smtClean="0"/>
          </a:p>
          <a:p>
            <a:pPr marL="571500" indent="-571500" algn="just">
              <a:buFont typeface="+mj-lt"/>
              <a:buAutoNum type="romanUcPeriod"/>
            </a:pPr>
            <a:r>
              <a:rPr lang="cs-CZ" dirty="0" smtClean="0"/>
              <a:t>plně vyhoví odvolání a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cs-CZ" dirty="0" smtClean="0"/>
              <a:t>nemůže být způsobena újma jiným účastníkům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890</Words>
  <Application>Microsoft Office PowerPoint</Application>
  <PresentationFormat>Předvádění na obrazovce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Opravné prostředky ve správním řízení</vt:lpstr>
      <vt:lpstr>Opravné prostředky</vt:lpstr>
      <vt:lpstr>Odvolání</vt:lpstr>
      <vt:lpstr>Odvolání</vt:lpstr>
      <vt:lpstr>Odvolání </vt:lpstr>
      <vt:lpstr>Odvolání </vt:lpstr>
      <vt:lpstr>Odvolání</vt:lpstr>
      <vt:lpstr>Odvolání </vt:lpstr>
      <vt:lpstr>Odvolání </vt:lpstr>
      <vt:lpstr>Odvolání </vt:lpstr>
      <vt:lpstr>Odvolání </vt:lpstr>
      <vt:lpstr>Odvolání</vt:lpstr>
      <vt:lpstr>Odvolání</vt:lpstr>
      <vt:lpstr>Rozklad</vt:lpstr>
      <vt:lpstr>Odpor</vt:lpstr>
      <vt:lpstr>Námitky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 ve správním řízení</dc:title>
  <dc:creator>martomi1</dc:creator>
  <cp:lastModifiedBy>martomi1</cp:lastModifiedBy>
  <cp:revision>10</cp:revision>
  <dcterms:created xsi:type="dcterms:W3CDTF">2018-04-04T11:43:20Z</dcterms:created>
  <dcterms:modified xsi:type="dcterms:W3CDTF">2018-04-04T13:18:39Z</dcterms:modified>
</cp:coreProperties>
</file>