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9"/>
  </p:notesMasterIdLst>
  <p:sldIdLst>
    <p:sldId id="257" r:id="rId2"/>
    <p:sldId id="272" r:id="rId3"/>
    <p:sldId id="285" r:id="rId4"/>
    <p:sldId id="286" r:id="rId5"/>
    <p:sldId id="294" r:id="rId6"/>
    <p:sldId id="291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školství a sport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zdravotnictví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kultura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veřejná infrastruktura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informační systémy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193878" custRadScaleRad="102134" custRadScaleInc="-47910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205571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13882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X="182227" custRadScaleRad="89776" custRadScaleInc="20411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69043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1F473703-2474-4210-BDB5-EEFAE23B3667}" type="presOf" srcId="{7467515D-5246-43AE-BF74-B608B5153344}" destId="{B60E4E42-2324-4C2A-A6EC-EFB88264DCEA}" srcOrd="0" destOrd="0" presId="urn:microsoft.com/office/officeart/2005/8/layout/cycle6"/>
    <dgm:cxn modelId="{500A0C10-4B3C-4E6A-A340-D469D3856F87}" type="presOf" srcId="{F3FF8B90-69B0-4D2C-8358-B0CA1E618BE4}" destId="{61672814-6086-4287-A8DC-4AC4D73C79FA}" srcOrd="0" destOrd="0" presId="urn:microsoft.com/office/officeart/2005/8/layout/cycle6"/>
    <dgm:cxn modelId="{0CA98911-D031-4EE3-8FBC-BB7A9C623D84}" type="presOf" srcId="{AADA7BAD-7C81-459F-8E22-82FC15739CDB}" destId="{6EA8B606-EE72-4E3A-993B-EAFF03DB4743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3650EE23-F7A9-456B-96CC-8BBD0BBBD86E}" type="presOf" srcId="{755511CE-9F39-4291-B075-D93C64CEF989}" destId="{B3E48BBD-9907-4EB3-B482-715A74BA1F7E}" srcOrd="0" destOrd="0" presId="urn:microsoft.com/office/officeart/2005/8/layout/cycle6"/>
    <dgm:cxn modelId="{A39EC933-2AEF-4DC9-832F-484D28B5F805}" type="presOf" srcId="{61B603CF-DBD2-4873-90CE-FE92931BBD72}" destId="{7F6F0963-43C5-4F55-8C7F-07865C68B77C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C918FA53-1981-4216-B48A-ADED311FC51E}" type="presOf" srcId="{69DEC5B2-6C29-4A54-B99A-A41D8396DC2F}" destId="{93E18A8E-FBDB-4C0C-989F-27CE970AC715}" srcOrd="0" destOrd="0" presId="urn:microsoft.com/office/officeart/2005/8/layout/cycle6"/>
    <dgm:cxn modelId="{2F4F4C58-5B97-4673-AF0C-699C94003E15}" type="presOf" srcId="{963FCF6D-B14B-41CE-80AD-399236C6979D}" destId="{049D3D47-00BC-4374-8F84-C30ED55D702A}" srcOrd="0" destOrd="0" presId="urn:microsoft.com/office/officeart/2005/8/layout/cycle6"/>
    <dgm:cxn modelId="{CFC670A6-0D18-4E3A-B78C-03BE02DB4079}" type="presOf" srcId="{B33F1236-68A4-4997-9ED2-44A2BDAF67FD}" destId="{D0F0A5B2-DD56-4B1D-9317-9F6666C3A171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F4516FC6-233F-4E42-B462-D5F0630F5262}" type="presOf" srcId="{C398DCB2-2AFF-49B2-B256-C3579B49E8B9}" destId="{4618121B-FA06-464A-96AF-411EE9799886}" srcOrd="0" destOrd="0" presId="urn:microsoft.com/office/officeart/2005/8/layout/cycle6"/>
    <dgm:cxn modelId="{2C2450D4-AB88-4252-BA73-CEC95AB9E341}" type="presOf" srcId="{FA75F32C-0075-4252-83E1-580CE33F42F5}" destId="{F74F2DB3-B18B-4C4B-A6C9-1D54D6421C5C}" srcOrd="0" destOrd="0" presId="urn:microsoft.com/office/officeart/2005/8/layout/cycle6"/>
    <dgm:cxn modelId="{37EA97F0-C19C-4CBF-96A5-38E71C38345A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76C8578C-8CA2-472E-9963-ADA94B3E431E}" type="presParOf" srcId="{61672814-6086-4287-A8DC-4AC4D73C79FA}" destId="{8DBAB27A-DB06-4563-8675-4C0AFCA2337B}" srcOrd="0" destOrd="0" presId="urn:microsoft.com/office/officeart/2005/8/layout/cycle6"/>
    <dgm:cxn modelId="{03B95A85-AE47-4F3F-9260-F784A2CF2847}" type="presParOf" srcId="{61672814-6086-4287-A8DC-4AC4D73C79FA}" destId="{DE95ADFE-67EA-48B2-934D-1E6DC3E2A933}" srcOrd="1" destOrd="0" presId="urn:microsoft.com/office/officeart/2005/8/layout/cycle6"/>
    <dgm:cxn modelId="{C5F754EB-6217-41F1-9B24-1C762309A14F}" type="presParOf" srcId="{61672814-6086-4287-A8DC-4AC4D73C79FA}" destId="{7F6F0963-43C5-4F55-8C7F-07865C68B77C}" srcOrd="2" destOrd="0" presId="urn:microsoft.com/office/officeart/2005/8/layout/cycle6"/>
    <dgm:cxn modelId="{6864B457-7651-496D-8A61-C703AF2C540B}" type="presParOf" srcId="{61672814-6086-4287-A8DC-4AC4D73C79FA}" destId="{B60E4E42-2324-4C2A-A6EC-EFB88264DCEA}" srcOrd="3" destOrd="0" presId="urn:microsoft.com/office/officeart/2005/8/layout/cycle6"/>
    <dgm:cxn modelId="{AF4845BA-57DC-4FFE-AF1B-8B775A797B3A}" type="presParOf" srcId="{61672814-6086-4287-A8DC-4AC4D73C79FA}" destId="{7B5647E2-3F12-4C10-8B24-6603B4B9DBAC}" srcOrd="4" destOrd="0" presId="urn:microsoft.com/office/officeart/2005/8/layout/cycle6"/>
    <dgm:cxn modelId="{CB7C46D1-D102-47E1-8A42-7D20F0D35D0F}" type="presParOf" srcId="{61672814-6086-4287-A8DC-4AC4D73C79FA}" destId="{049D3D47-00BC-4374-8F84-C30ED55D702A}" srcOrd="5" destOrd="0" presId="urn:microsoft.com/office/officeart/2005/8/layout/cycle6"/>
    <dgm:cxn modelId="{F19517DF-C1BD-4DF1-9E07-817E10A61FE1}" type="presParOf" srcId="{61672814-6086-4287-A8DC-4AC4D73C79FA}" destId="{4618121B-FA06-464A-96AF-411EE9799886}" srcOrd="6" destOrd="0" presId="urn:microsoft.com/office/officeart/2005/8/layout/cycle6"/>
    <dgm:cxn modelId="{88CE8B47-F6E1-4C92-8562-C757150C09F3}" type="presParOf" srcId="{61672814-6086-4287-A8DC-4AC4D73C79FA}" destId="{BF417E2E-DB1F-40F2-BB2D-EA6EEFD1A1CC}" srcOrd="7" destOrd="0" presId="urn:microsoft.com/office/officeart/2005/8/layout/cycle6"/>
    <dgm:cxn modelId="{32B6769F-318E-4F71-B6DB-78E04745206B}" type="presParOf" srcId="{61672814-6086-4287-A8DC-4AC4D73C79FA}" destId="{F74F2DB3-B18B-4C4B-A6C9-1D54D6421C5C}" srcOrd="8" destOrd="0" presId="urn:microsoft.com/office/officeart/2005/8/layout/cycle6"/>
    <dgm:cxn modelId="{CDAB5855-B230-4C60-BB2D-3D7084C956E5}" type="presParOf" srcId="{61672814-6086-4287-A8DC-4AC4D73C79FA}" destId="{B3E48BBD-9907-4EB3-B482-715A74BA1F7E}" srcOrd="9" destOrd="0" presId="urn:microsoft.com/office/officeart/2005/8/layout/cycle6"/>
    <dgm:cxn modelId="{373BD4DD-92B8-4215-87BD-A79CA5607891}" type="presParOf" srcId="{61672814-6086-4287-A8DC-4AC4D73C79FA}" destId="{6E759E5E-E177-4D35-BEA4-8AC6FFD3F0C4}" srcOrd="10" destOrd="0" presId="urn:microsoft.com/office/officeart/2005/8/layout/cycle6"/>
    <dgm:cxn modelId="{100C91B0-7894-4646-BAC1-B0E6DFEEE376}" type="presParOf" srcId="{61672814-6086-4287-A8DC-4AC4D73C79FA}" destId="{D0F0A5B2-DD56-4B1D-9317-9F6666C3A171}" srcOrd="11" destOrd="0" presId="urn:microsoft.com/office/officeart/2005/8/layout/cycle6"/>
    <dgm:cxn modelId="{2EB8459E-E5E8-4695-B1CD-DC6A3D0049AA}" type="presParOf" srcId="{61672814-6086-4287-A8DC-4AC4D73C79FA}" destId="{6EA8B606-EE72-4E3A-993B-EAFF03DB4743}" srcOrd="12" destOrd="0" presId="urn:microsoft.com/office/officeart/2005/8/layout/cycle6"/>
    <dgm:cxn modelId="{23B3F325-1464-42FC-90EE-5C81B48238FA}" type="presParOf" srcId="{61672814-6086-4287-A8DC-4AC4D73C79FA}" destId="{06C9EE61-BA7B-4F24-BE63-BE244B091E6E}" srcOrd="13" destOrd="0" presId="urn:microsoft.com/office/officeart/2005/8/layout/cycle6"/>
    <dgm:cxn modelId="{AFCB5296-A8EF-4811-BB2B-8123503D92E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věda a výzkum, inovace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sociální zabezpečení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kreativní ekonomika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politika bydlení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environmentální politika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204547" custRadScaleRad="106614" custRadScaleInc="9023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162366" custRadScaleRad="82915" custRadScaleInc="10190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66110" custScaleY="84555" custRadScaleRad="114781" custRadScaleInc="-83620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Y="125904" custRadScaleRad="38065" custRadScaleInc="-232182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77463" custRadScaleRad="118299" custRadScaleInc="-27578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B284CF0B-9503-4A6C-816C-B279A717DB14}" type="presOf" srcId="{69DEC5B2-6C29-4A54-B99A-A41D8396DC2F}" destId="{93E18A8E-FBDB-4C0C-989F-27CE970AC715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AF9A051E-5824-4B25-A7A7-E1FA1B3C9F65}" type="presOf" srcId="{AADA7BAD-7C81-459F-8E22-82FC15739CDB}" destId="{6EA8B606-EE72-4E3A-993B-EAFF03DB4743}" srcOrd="0" destOrd="0" presId="urn:microsoft.com/office/officeart/2005/8/layout/cycle6"/>
    <dgm:cxn modelId="{E223E023-BBB4-470B-A86C-31447DB908ED}" type="presOf" srcId="{755511CE-9F39-4291-B075-D93C64CEF989}" destId="{B3E48BBD-9907-4EB3-B482-715A74BA1F7E}" srcOrd="0" destOrd="0" presId="urn:microsoft.com/office/officeart/2005/8/layout/cycle6"/>
    <dgm:cxn modelId="{CAAE863A-4DDB-419C-AAAC-0042A1AEE7E6}" type="presOf" srcId="{963FCF6D-B14B-41CE-80AD-399236C6979D}" destId="{049D3D47-00BC-4374-8F84-C30ED55D702A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8E029861-E696-4ABF-9AD3-9A59E551C91B}" type="presOf" srcId="{B33F1236-68A4-4997-9ED2-44A2BDAF67FD}" destId="{D0F0A5B2-DD56-4B1D-9317-9F6666C3A171}" srcOrd="0" destOrd="0" presId="urn:microsoft.com/office/officeart/2005/8/layout/cycle6"/>
    <dgm:cxn modelId="{FDB8B54D-EEBD-454A-BD27-2DEF91364CFC}" type="presOf" srcId="{C398DCB2-2AFF-49B2-B256-C3579B49E8B9}" destId="{4618121B-FA06-464A-96AF-411EE9799886}" srcOrd="0" destOrd="0" presId="urn:microsoft.com/office/officeart/2005/8/layout/cycle6"/>
    <dgm:cxn modelId="{F0718054-9F42-4F4B-9A7A-50E62223140A}" type="presOf" srcId="{7467515D-5246-43AE-BF74-B608B5153344}" destId="{B60E4E42-2324-4C2A-A6EC-EFB88264DCEA}" srcOrd="0" destOrd="0" presId="urn:microsoft.com/office/officeart/2005/8/layout/cycle6"/>
    <dgm:cxn modelId="{70916787-D094-487F-B51F-C35507958159}" type="presOf" srcId="{FA75F32C-0075-4252-83E1-580CE33F42F5}" destId="{F74F2DB3-B18B-4C4B-A6C9-1D54D6421C5C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DACA96E9-6C52-4C2A-8E6B-0D8505A6C970}" type="presOf" srcId="{F3FF8B90-69B0-4D2C-8358-B0CA1E618BE4}" destId="{61672814-6086-4287-A8DC-4AC4D73C79FA}" srcOrd="0" destOrd="0" presId="urn:microsoft.com/office/officeart/2005/8/layout/cycle6"/>
    <dgm:cxn modelId="{86327FEC-C1A3-4CFB-AE01-0E8047E37118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43F0FAFA-3A55-47B3-90F6-3C74E37E34F3}" type="presOf" srcId="{61B603CF-DBD2-4873-90CE-FE92931BBD72}" destId="{7F6F0963-43C5-4F55-8C7F-07865C68B77C}" srcOrd="0" destOrd="0" presId="urn:microsoft.com/office/officeart/2005/8/layout/cycle6"/>
    <dgm:cxn modelId="{69F6FACF-D9C0-423F-A1DD-C33CD5A2B390}" type="presParOf" srcId="{61672814-6086-4287-A8DC-4AC4D73C79FA}" destId="{8DBAB27A-DB06-4563-8675-4C0AFCA2337B}" srcOrd="0" destOrd="0" presId="urn:microsoft.com/office/officeart/2005/8/layout/cycle6"/>
    <dgm:cxn modelId="{0B140BF6-8799-48A1-AA89-F4FA485CB4B9}" type="presParOf" srcId="{61672814-6086-4287-A8DC-4AC4D73C79FA}" destId="{DE95ADFE-67EA-48B2-934D-1E6DC3E2A933}" srcOrd="1" destOrd="0" presId="urn:microsoft.com/office/officeart/2005/8/layout/cycle6"/>
    <dgm:cxn modelId="{25C80F01-7C2C-443E-8924-4DF0C3E4CD7C}" type="presParOf" srcId="{61672814-6086-4287-A8DC-4AC4D73C79FA}" destId="{7F6F0963-43C5-4F55-8C7F-07865C68B77C}" srcOrd="2" destOrd="0" presId="urn:microsoft.com/office/officeart/2005/8/layout/cycle6"/>
    <dgm:cxn modelId="{8379D0DA-9636-494A-85C1-3BC62D2B6EFF}" type="presParOf" srcId="{61672814-6086-4287-A8DC-4AC4D73C79FA}" destId="{B60E4E42-2324-4C2A-A6EC-EFB88264DCEA}" srcOrd="3" destOrd="0" presId="urn:microsoft.com/office/officeart/2005/8/layout/cycle6"/>
    <dgm:cxn modelId="{EADFCD68-DFD8-4CDA-98E0-032818CBA9A0}" type="presParOf" srcId="{61672814-6086-4287-A8DC-4AC4D73C79FA}" destId="{7B5647E2-3F12-4C10-8B24-6603B4B9DBAC}" srcOrd="4" destOrd="0" presId="urn:microsoft.com/office/officeart/2005/8/layout/cycle6"/>
    <dgm:cxn modelId="{9B10BD77-98CC-4DD6-9EDA-B5D9A2007CAD}" type="presParOf" srcId="{61672814-6086-4287-A8DC-4AC4D73C79FA}" destId="{049D3D47-00BC-4374-8F84-C30ED55D702A}" srcOrd="5" destOrd="0" presId="urn:microsoft.com/office/officeart/2005/8/layout/cycle6"/>
    <dgm:cxn modelId="{F0F04766-BE39-4217-8D02-73A709B93131}" type="presParOf" srcId="{61672814-6086-4287-A8DC-4AC4D73C79FA}" destId="{4618121B-FA06-464A-96AF-411EE9799886}" srcOrd="6" destOrd="0" presId="urn:microsoft.com/office/officeart/2005/8/layout/cycle6"/>
    <dgm:cxn modelId="{7BE73666-837C-4D8A-9BE0-3EB309879366}" type="presParOf" srcId="{61672814-6086-4287-A8DC-4AC4D73C79FA}" destId="{BF417E2E-DB1F-40F2-BB2D-EA6EEFD1A1CC}" srcOrd="7" destOrd="0" presId="urn:microsoft.com/office/officeart/2005/8/layout/cycle6"/>
    <dgm:cxn modelId="{18C89E3D-3993-432C-974A-1788114D6968}" type="presParOf" srcId="{61672814-6086-4287-A8DC-4AC4D73C79FA}" destId="{F74F2DB3-B18B-4C4B-A6C9-1D54D6421C5C}" srcOrd="8" destOrd="0" presId="urn:microsoft.com/office/officeart/2005/8/layout/cycle6"/>
    <dgm:cxn modelId="{CFC3576D-24F6-4CE3-8A5E-758A03649BEC}" type="presParOf" srcId="{61672814-6086-4287-A8DC-4AC4D73C79FA}" destId="{B3E48BBD-9907-4EB3-B482-715A74BA1F7E}" srcOrd="9" destOrd="0" presId="urn:microsoft.com/office/officeart/2005/8/layout/cycle6"/>
    <dgm:cxn modelId="{B7D0BC33-C8A5-4BF7-AF2C-9726582EEDA5}" type="presParOf" srcId="{61672814-6086-4287-A8DC-4AC4D73C79FA}" destId="{6E759E5E-E177-4D35-BEA4-8AC6FFD3F0C4}" srcOrd="10" destOrd="0" presId="urn:microsoft.com/office/officeart/2005/8/layout/cycle6"/>
    <dgm:cxn modelId="{37FBBCDA-D0F7-4C00-A8E5-EFE5EB941789}" type="presParOf" srcId="{61672814-6086-4287-A8DC-4AC4D73C79FA}" destId="{D0F0A5B2-DD56-4B1D-9317-9F6666C3A171}" srcOrd="11" destOrd="0" presId="urn:microsoft.com/office/officeart/2005/8/layout/cycle6"/>
    <dgm:cxn modelId="{BE0AF6D7-0A03-44C8-BAC2-2C1E9228A239}" type="presParOf" srcId="{61672814-6086-4287-A8DC-4AC4D73C79FA}" destId="{6EA8B606-EE72-4E3A-993B-EAFF03DB4743}" srcOrd="12" destOrd="0" presId="urn:microsoft.com/office/officeart/2005/8/layout/cycle6"/>
    <dgm:cxn modelId="{DF0DE29C-DE5E-4515-BC94-30E70E580AD3}" type="presParOf" srcId="{61672814-6086-4287-A8DC-4AC4D73C79FA}" destId="{06C9EE61-BA7B-4F24-BE63-BE244B091E6E}" srcOrd="13" destOrd="0" presId="urn:microsoft.com/office/officeart/2005/8/layout/cycle6"/>
    <dgm:cxn modelId="{4DC6F586-1823-421E-AC13-506A5F9E99F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1711068" y="1482"/>
          <a:ext cx="2132590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školství a sport</a:t>
          </a:r>
        </a:p>
      </dsp:txBody>
      <dsp:txXfrm>
        <a:off x="1745970" y="36384"/>
        <a:ext cx="2062786" cy="645173"/>
      </dsp:txXfrm>
    </dsp:sp>
    <dsp:sp modelId="{7F6F0963-43C5-4F55-8C7F-07865C68B77C}">
      <dsp:nvSpPr>
        <dsp:cNvPr id="0" name=""/>
        <dsp:cNvSpPr/>
      </dsp:nvSpPr>
      <dsp:spPr>
        <a:xfrm>
          <a:off x="1600403" y="296980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248142" y="259687"/>
              </a:moveTo>
              <a:arcTo wR="1427260" hR="1427260" stAng="18306586" swAng="14183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294747" y="988897"/>
          <a:ext cx="2261209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zdravotnictví</a:t>
          </a:r>
        </a:p>
      </dsp:txBody>
      <dsp:txXfrm>
        <a:off x="3329649" y="1023799"/>
        <a:ext cx="2191405" cy="645173"/>
      </dsp:txXfrm>
    </dsp:sp>
    <dsp:sp modelId="{049D3D47-00BC-4374-8F84-C30ED55D702A}">
      <dsp:nvSpPr>
        <dsp:cNvPr id="0" name=""/>
        <dsp:cNvSpPr/>
      </dsp:nvSpPr>
      <dsp:spPr>
        <a:xfrm>
          <a:off x="1640685" y="36017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852578" y="1352818"/>
              </a:moveTo>
              <a:arcTo wR="1427260" hR="1427260" stAng="21420615" swAng="21947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280538" y="2584623"/>
          <a:ext cx="1252662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kultura</a:t>
          </a:r>
        </a:p>
      </dsp:txBody>
      <dsp:txXfrm>
        <a:off x="3315440" y="2619525"/>
        <a:ext cx="1182858" cy="645173"/>
      </dsp:txXfrm>
    </dsp:sp>
    <dsp:sp modelId="{F74F2DB3-B18B-4C4B-A6C9-1D54D6421C5C}">
      <dsp:nvSpPr>
        <dsp:cNvPr id="0" name=""/>
        <dsp:cNvSpPr/>
      </dsp:nvSpPr>
      <dsp:spPr>
        <a:xfrm>
          <a:off x="3173515" y="122925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06457" y="1968142"/>
              </a:moveTo>
              <a:arcTo wR="1427260" hR="1427260" stAng="9463826" swAng="3515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1226808" y="2398468"/>
          <a:ext cx="200443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veřejná infrastruktura</a:t>
          </a:r>
        </a:p>
      </dsp:txBody>
      <dsp:txXfrm>
        <a:off x="1261710" y="2433370"/>
        <a:ext cx="1934630" cy="645173"/>
      </dsp:txXfrm>
    </dsp:sp>
    <dsp:sp modelId="{D0F0A5B2-DD56-4B1D-9317-9F6666C3A171}">
      <dsp:nvSpPr>
        <dsp:cNvPr id="0" name=""/>
        <dsp:cNvSpPr/>
      </dsp:nvSpPr>
      <dsp:spPr>
        <a:xfrm>
          <a:off x="1629586" y="80427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307397" y="2312121"/>
              </a:moveTo>
              <a:arcTo wR="1427260" hR="1427260" stAng="8501157" swAng="18065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780833" y="988897"/>
          <a:ext cx="185941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informační systémy</a:t>
          </a:r>
        </a:p>
      </dsp:txBody>
      <dsp:txXfrm>
        <a:off x="815735" y="1023799"/>
        <a:ext cx="1789610" cy="645173"/>
      </dsp:txXfrm>
    </dsp:sp>
    <dsp:sp modelId="{93E18A8E-FBDB-4C0C-989F-27CE970AC715}">
      <dsp:nvSpPr>
        <dsp:cNvPr id="0" name=""/>
        <dsp:cNvSpPr/>
      </dsp:nvSpPr>
      <dsp:spPr>
        <a:xfrm>
          <a:off x="1709249" y="247742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77340" y="738223"/>
              </a:moveTo>
              <a:arcTo wR="1427260" hR="1427260" stAng="12531985" swAng="7913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2161299" y="-23394"/>
          <a:ext cx="2498858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věda a výzkum, inovace</a:t>
          </a:r>
        </a:p>
      </dsp:txBody>
      <dsp:txXfrm>
        <a:off x="2200063" y="15370"/>
        <a:ext cx="2421330" cy="716547"/>
      </dsp:txXfrm>
    </dsp:sp>
    <dsp:sp modelId="{7F6F0963-43C5-4F55-8C7F-07865C68B77C}">
      <dsp:nvSpPr>
        <dsp:cNvPr id="0" name=""/>
        <dsp:cNvSpPr/>
      </dsp:nvSpPr>
      <dsp:spPr>
        <a:xfrm>
          <a:off x="1312192" y="49080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490837" y="283367"/>
              </a:moveTo>
              <a:arcTo wR="1586078" hR="1586078" stAng="18286844" swAng="13120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621989" y="1210036"/>
          <a:ext cx="1983551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sociální zabezpečení</a:t>
          </a:r>
        </a:p>
      </dsp:txBody>
      <dsp:txXfrm>
        <a:off x="3660753" y="1248800"/>
        <a:ext cx="1906023" cy="716547"/>
      </dsp:txXfrm>
    </dsp:sp>
    <dsp:sp modelId="{049D3D47-00BC-4374-8F84-C30ED55D702A}">
      <dsp:nvSpPr>
        <dsp:cNvPr id="0" name=""/>
        <dsp:cNvSpPr/>
      </dsp:nvSpPr>
      <dsp:spPr>
        <a:xfrm>
          <a:off x="1932647" y="151823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733639" y="491204"/>
              </a:moveTo>
              <a:arcTo wR="1586078" hR="1586078" stAng="18980755" swAng="15823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842685" y="2640214"/>
          <a:ext cx="2029290" cy="67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kreativní ekonomika</a:t>
          </a:r>
        </a:p>
      </dsp:txBody>
      <dsp:txXfrm>
        <a:off x="3875462" y="2672991"/>
        <a:ext cx="1963736" cy="605876"/>
      </dsp:txXfrm>
    </dsp:sp>
    <dsp:sp modelId="{F74F2DB3-B18B-4C4B-A6C9-1D54D6421C5C}">
      <dsp:nvSpPr>
        <dsp:cNvPr id="0" name=""/>
        <dsp:cNvSpPr/>
      </dsp:nvSpPr>
      <dsp:spPr>
        <a:xfrm>
          <a:off x="3946471" y="467949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608357" y="2834961"/>
              </a:moveTo>
              <a:arcTo wR="1586078" hR="1586078" stAng="7683395" swAng="31417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2939758" y="2028155"/>
          <a:ext cx="1221654" cy="999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politika bydlení</a:t>
          </a:r>
        </a:p>
      </dsp:txBody>
      <dsp:txXfrm>
        <a:off x="2988563" y="2076960"/>
        <a:ext cx="1124044" cy="902162"/>
      </dsp:txXfrm>
    </dsp:sp>
    <dsp:sp modelId="{D0F0A5B2-DD56-4B1D-9317-9F6666C3A171}">
      <dsp:nvSpPr>
        <dsp:cNvPr id="0" name=""/>
        <dsp:cNvSpPr/>
      </dsp:nvSpPr>
      <dsp:spPr>
        <a:xfrm>
          <a:off x="1000491" y="-726748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1924357" y="3135663"/>
              </a:moveTo>
              <a:arcTo wR="1586078" hR="1586078" stAng="4661122" swAng="33884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423420" y="1192417"/>
          <a:ext cx="2167985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environmentální politika</a:t>
          </a:r>
        </a:p>
      </dsp:txBody>
      <dsp:txXfrm>
        <a:off x="462184" y="1231181"/>
        <a:ext cx="2090457" cy="716547"/>
      </dsp:txXfrm>
    </dsp:sp>
    <dsp:sp modelId="{93E18A8E-FBDB-4C0C-989F-27CE970AC715}">
      <dsp:nvSpPr>
        <dsp:cNvPr id="0" name=""/>
        <dsp:cNvSpPr/>
      </dsp:nvSpPr>
      <dsp:spPr>
        <a:xfrm>
          <a:off x="1700374" y="690711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433959" y="496002"/>
              </a:moveTo>
              <a:arcTo wR="1586078" hR="1586078" stAng="13404899" swAng="16818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04.03.2020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" y="3825353"/>
            <a:ext cx="9156700" cy="280630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39078" y="2083237"/>
            <a:ext cx="232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LS 2019/2020</a:t>
            </a:r>
          </a:p>
        </p:txBody>
      </p:sp>
      <p:sp>
        <p:nvSpPr>
          <p:cNvPr id="8" name="Ovál 7"/>
          <p:cNvSpPr/>
          <p:nvPr/>
        </p:nvSpPr>
        <p:spPr>
          <a:xfrm>
            <a:off x="2576945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433317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049713" y="86434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003515" y="513708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18565865"/>
              </p:ext>
            </p:extLst>
          </p:nvPr>
        </p:nvGraphicFramePr>
        <p:xfrm>
          <a:off x="1399124" y="0"/>
          <a:ext cx="6336791" cy="334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9487951"/>
              </p:ext>
            </p:extLst>
          </p:nvPr>
        </p:nvGraphicFramePr>
        <p:xfrm>
          <a:off x="3272017" y="315744"/>
          <a:ext cx="6601448" cy="371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00-9:00</a:t>
            </a: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 zkouškového testu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-171385"/>
            <a:ext cx="8037299" cy="136944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 2019/2020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270089"/>
              </p:ext>
            </p:extLst>
          </p:nvPr>
        </p:nvGraphicFramePr>
        <p:xfrm>
          <a:off x="718773" y="913066"/>
          <a:ext cx="7731543" cy="5410392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9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effectLst/>
                        </a:rPr>
                        <a:t>5.3.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1" dirty="0">
                          <a:effectLst/>
                        </a:rPr>
                        <a:t>Úvod</a:t>
                      </a:r>
                      <a:r>
                        <a:rPr lang="cs-CZ" sz="2200" b="1" baseline="0" dirty="0">
                          <a:effectLst/>
                        </a:rPr>
                        <a:t> do předmětu + Teorie veřejného sektoru a jeho nástroje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effectLst/>
                        </a:rPr>
                        <a:t>5.3.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Regionální školství a jeho financování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3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Terciární vzdělávání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4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26.3.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Regionální politika v kontextu veřejné správy a její konkurenceschopnost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5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26.3.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Ekonomika zdravotnictví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26.3.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Kreativní ekonomika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>
                          <a:effectLst/>
                        </a:rPr>
                        <a:t>26.3.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Informační systémy ve veřejném sektoru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0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87236"/>
            <a:ext cx="9144000" cy="4957788"/>
          </a:xfrm>
        </p:spPr>
        <p:txBody>
          <a:bodyPr>
            <a:noAutofit/>
          </a:bodyPr>
          <a:lstStyle/>
          <a:p>
            <a:r>
              <a:rPr lang="cs-CZ" sz="1700" dirty="0"/>
              <a:t>1.Teorie veřejného sektoru</a:t>
            </a:r>
            <a:br>
              <a:rPr lang="cs-CZ" sz="1700" dirty="0"/>
            </a:br>
            <a:r>
              <a:rPr lang="cs-CZ" sz="1700" dirty="0"/>
              <a:t>Ekonomie a ekonomika veřejného sektoru. Členění a charakteristika statků. Tržní a státní selhání. Členění národního hospodářství a členění veřejného sektoru. Faktory efektivnosti veřejného sektoru.</a:t>
            </a:r>
            <a:br>
              <a:rPr lang="cs-CZ" sz="1700" dirty="0"/>
            </a:br>
            <a:r>
              <a:rPr lang="cs-CZ" sz="1700" dirty="0"/>
              <a:t>2. Regionální školství a jeho financování</a:t>
            </a:r>
            <a:br>
              <a:rPr lang="cs-CZ" sz="1700" dirty="0"/>
            </a:br>
            <a:r>
              <a:rPr lang="cs-CZ" sz="1700" dirty="0"/>
              <a:t>Současný systém financování regionálního školství. Reformní opatření financování regionálního školství v souvislosti se změnou školského zákona. Výhody a nevýhody současného a připravovaného systému financování regionálního školství. </a:t>
            </a:r>
            <a:br>
              <a:rPr lang="cs-CZ" sz="1700" dirty="0"/>
            </a:br>
            <a:r>
              <a:rPr lang="cs-CZ" sz="1700" dirty="0"/>
              <a:t>3. Terciární vzdělávání: Reforma vysokoškolského vzdělávání v souvztažnosti s "velkou" novelou vysokoškolského zákona. Veřejné vysoké školy a soukromé vysoké školy. Vnitřní předpisy. Systém financování vysokých škol.</a:t>
            </a:r>
            <a:br>
              <a:rPr lang="cs-CZ" sz="1700" dirty="0"/>
            </a:br>
            <a:r>
              <a:rPr lang="cs-CZ" sz="1700" dirty="0"/>
              <a:t>4. Regionální politika v kontextu veřejné správy a její konkurenceschopnost: Regionální konkurenceschopnost - vymezení a možnosti měření. Regionální politika v ČR a EU. Doporučení pro konkurenceschopnou veřejnou správu.</a:t>
            </a:r>
            <a:br>
              <a:rPr lang="cs-CZ" sz="1700" dirty="0"/>
            </a:br>
            <a:r>
              <a:rPr lang="cs-CZ" sz="1700" dirty="0"/>
              <a:t>5. Ekonomika zdravotnictví: Oblasti správy zdravotnictví. Modely zdravotnictví. Zdravotní péče a její poskytování. Organizace zdravotnictví. Zdravotní pojišťovny. Zdravotní pojištění. Formy financování zdravotní péče.</a:t>
            </a:r>
            <a:br>
              <a:rPr lang="cs-CZ" sz="1700" dirty="0"/>
            </a:br>
            <a:r>
              <a:rPr lang="cs-CZ" sz="1700" dirty="0"/>
              <a:t>6. Kreativní ekonomika: Vymezení kreativní ekonomiky. Historicko-teoretický rámec kreativní ekonomiky. Měření kreativní ekonomiky. ČR a kreativní ekonomika.</a:t>
            </a:r>
            <a:br>
              <a:rPr lang="cs-CZ" sz="1700" dirty="0"/>
            </a:br>
            <a:r>
              <a:rPr lang="cs-CZ" sz="1700" dirty="0"/>
              <a:t>7. </a:t>
            </a:r>
            <a:r>
              <a:rPr lang="cs-CZ" sz="1600" dirty="0"/>
              <a:t>Informační systémy ve veřejném sektoru</a:t>
            </a:r>
            <a:br>
              <a:rPr lang="cs-CZ" sz="1600" dirty="0"/>
            </a:br>
            <a:r>
              <a:rPr lang="cs-CZ" sz="1600" dirty="0"/>
              <a:t>Základy teorie informací, právo na informace ve veřejné správě. Elektronizace veřejné správy. Resortní informační systémy - státní správa, samospráva, instituce veřejného sektoru. Informační politika ČR.</a:t>
            </a:r>
            <a:br>
              <a:rPr lang="cs-CZ" sz="1600" dirty="0"/>
            </a:br>
            <a:br>
              <a:rPr lang="cs-CZ" sz="1600" dirty="0"/>
            </a:b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318088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a 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031" y="1817704"/>
            <a:ext cx="8835775" cy="449165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STIGLITZ, J. E. </a:t>
            </a:r>
            <a:r>
              <a:rPr lang="cs-CZ" i="1" dirty="0"/>
              <a:t>Ekonomie veřejného sektoru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1997. ISBN 80-7169-454-1.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REKTOŘÍK, J. a KOL. </a:t>
            </a:r>
            <a:r>
              <a:rPr lang="cs-CZ" i="1" dirty="0"/>
              <a:t>Ekonomika a řízení odvětví veřejného sektoru</a:t>
            </a:r>
            <a:r>
              <a:rPr lang="cs-CZ" dirty="0"/>
              <a:t>. Praha: </a:t>
            </a:r>
            <a:r>
              <a:rPr lang="cs-CZ" dirty="0" err="1"/>
              <a:t>Ekopress</a:t>
            </a:r>
            <a:r>
              <a:rPr lang="cs-CZ" dirty="0"/>
              <a:t>, 2007. ISBN 978-80-86929-29-3.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DUBEN, R. </a:t>
            </a:r>
            <a:r>
              <a:rPr lang="cs-CZ" i="1" dirty="0"/>
              <a:t>Ekonomie veřejného sektoru I. (některé oblasti působnosti veřejného sektoru)</a:t>
            </a:r>
            <a:r>
              <a:rPr lang="cs-CZ" dirty="0"/>
              <a:t>. Praha: VŠE, 2001. ISBN 80- 56255-1.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DUBEN, R. </a:t>
            </a:r>
            <a:r>
              <a:rPr lang="cs-CZ" i="1" dirty="0"/>
              <a:t>Ekonomie veřejného sektoru II. (některá teoretická východiska, formy a nástroje realizace činností ve veřejném sektoru)</a:t>
            </a:r>
            <a:r>
              <a:rPr lang="cs-CZ" dirty="0"/>
              <a:t>. Praha: VŠE, 2001. ISBN 80-56255-2.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MAJLINGOVÁ, Ľ. a KOL. </a:t>
            </a:r>
            <a:r>
              <a:rPr lang="cs-CZ" i="1" dirty="0" err="1"/>
              <a:t>Verejné</a:t>
            </a:r>
            <a:r>
              <a:rPr lang="cs-CZ" i="1" dirty="0"/>
              <a:t> služby</a:t>
            </a:r>
            <a:r>
              <a:rPr lang="cs-CZ" dirty="0"/>
              <a:t>. Banská Bystrica: EF UMB, 2002. ISBN 80-8055-754-3.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STRECKOVÁ, Y., MALÝ, I. a KOL. </a:t>
            </a:r>
            <a:r>
              <a:rPr lang="cs-CZ" i="1" dirty="0"/>
              <a:t>Veřejná ekonomie pro školu i praxi</a:t>
            </a:r>
            <a:r>
              <a:rPr lang="cs-CZ" dirty="0"/>
              <a:t>. Praha: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1998. ISBN 80-7226-112-6.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OCHRANA, F. </a:t>
            </a:r>
            <a:r>
              <a:rPr lang="cs-CZ" i="1" dirty="0"/>
              <a:t>Veřejný sektor a efektivní rozhodování</a:t>
            </a:r>
            <a:r>
              <a:rPr lang="cs-CZ" dirty="0"/>
              <a:t>. Praha: Management </a:t>
            </a:r>
            <a:r>
              <a:rPr lang="cs-CZ" dirty="0" err="1"/>
              <a:t>Press</a:t>
            </a:r>
            <a:r>
              <a:rPr lang="cs-CZ" dirty="0"/>
              <a:t>, 2001. ISBN 80-7261-018X.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1861</TotalTime>
  <Words>644</Words>
  <Application>Microsoft Office PowerPoint</Application>
  <PresentationFormat>Předvádění na obrazovce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Ekonomika odvětví veřejného sektoru  doc. Ing. Jan Nevima, Ph.D.                                          </vt:lpstr>
      <vt:lpstr>Prezentace aplikace PowerPoint</vt:lpstr>
      <vt:lpstr>Podmínky absolvování</vt:lpstr>
      <vt:lpstr>Celkové hodnocení zkouškového testu</vt:lpstr>
      <vt:lpstr>ROZPIS přednášek  LS 2019/2020</vt:lpstr>
      <vt:lpstr>Struktura přednášek I.</vt:lpstr>
      <vt:lpstr>Základní a doporučená literatura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kamila tureckova</dc:creator>
  <cp:lastModifiedBy>Jan Nevima</cp:lastModifiedBy>
  <cp:revision>158</cp:revision>
  <dcterms:created xsi:type="dcterms:W3CDTF">2015-02-16T16:45:18Z</dcterms:created>
  <dcterms:modified xsi:type="dcterms:W3CDTF">2020-03-04T11:52:10Z</dcterms:modified>
</cp:coreProperties>
</file>