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handoutMasterIdLst>
    <p:handoutMasterId r:id="rId21"/>
  </p:handoutMasterIdLst>
  <p:sldIdLst>
    <p:sldId id="256" r:id="rId2"/>
    <p:sldId id="263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2" r:id="rId15"/>
    <p:sldId id="303" r:id="rId16"/>
    <p:sldId id="300" r:id="rId17"/>
    <p:sldId id="301" r:id="rId18"/>
    <p:sldId id="305" r:id="rId19"/>
    <p:sldId id="288" r:id="rId2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54083-0BCB-47CF-A6A7-3A5EA824DF7A}" type="datetimeFigureOut">
              <a:rPr lang="cs-CZ" smtClean="0"/>
              <a:t>16.04.2020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0A8F6-88C2-4DC8-9180-B917F64B02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1306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62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84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871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533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32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114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61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899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852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30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056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8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EB472E-7CA6-4C2D-81E9-CD39A44F0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0A0486-F672-4FEF-A0A9-E6C3B7E3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3289875" cy="5334001"/>
          </a:xfrm>
          <a:prstGeom prst="rect">
            <a:avLst/>
          </a:prstGeom>
          <a:solidFill>
            <a:srgbClr val="C8C8C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89BC21-5566-4B70-91EA-44B4299CB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11870" y="761999"/>
            <a:ext cx="8790301" cy="3810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3DC3DE2-B30B-4A94-BF06-430988550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2622" y="1298448"/>
            <a:ext cx="7773961" cy="2951819"/>
          </a:xfrm>
        </p:spPr>
        <p:txBody>
          <a:bodyPr anchor="b">
            <a:normAutofit fontScale="90000"/>
          </a:bodyPr>
          <a:lstStyle/>
          <a:p>
            <a:r>
              <a:rPr lang="cs-CZ" sz="4900" b="1" dirty="0"/>
              <a:t>Makroekonomie</a:t>
            </a:r>
            <a:br>
              <a:rPr lang="cs-CZ" sz="3100" dirty="0"/>
            </a:br>
            <a:r>
              <a:rPr lang="cs-CZ" sz="3100" dirty="0"/>
              <a:t>3+2, EVSNPMABMI</a:t>
            </a:r>
            <a:br>
              <a:rPr lang="cs-CZ" sz="6000" dirty="0"/>
            </a:br>
            <a:r>
              <a:rPr lang="cs-CZ" sz="6000" dirty="0"/>
              <a:t>                                                 </a:t>
            </a:r>
            <a:r>
              <a:rPr lang="cs-CZ" sz="73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cs-CZ" sz="6000" dirty="0"/>
            </a:br>
            <a:r>
              <a:rPr lang="cs-CZ" sz="6000" b="1" dirty="0">
                <a:solidFill>
                  <a:schemeClr val="accent2">
                    <a:lumMod val="50000"/>
                  </a:schemeClr>
                </a:solidFill>
              </a:rPr>
              <a:t>Model IS-LM-BP, platební bilance, měnové kurzy</a:t>
            </a:r>
            <a:endParaRPr lang="cs-CZ" sz="6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1FCE6A-97BC-41EB-809A-50936E0F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00889" y="4684418"/>
            <a:ext cx="8801282" cy="1411582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E689239-7EEA-430F-BDDA-0BCCA2E48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2622" y="5006151"/>
            <a:ext cx="7187529" cy="768116"/>
          </a:xfrm>
        </p:spPr>
        <p:txBody>
          <a:bodyPr anchor="t">
            <a:normAutofit/>
          </a:bodyPr>
          <a:lstStyle/>
          <a:p>
            <a:r>
              <a:rPr lang="cs-CZ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Ing. Kamila Turečková, Ph.D.</a:t>
            </a:r>
          </a:p>
        </p:txBody>
      </p:sp>
      <p:pic>
        <p:nvPicPr>
          <p:cNvPr id="9" name="Picture 2" descr="Slezská univerzita v Opav&amp;ecaron;, Obchodn&amp;ecaron; podnikatelská fakulta v Karviné">
            <a:extLst>
              <a:ext uri="{FF2B5EF4-FFF2-40B4-BE49-F238E27FC236}">
                <a16:creationId xmlns:a16="http://schemas.microsoft.com/office/drawing/2014/main" id="{3848CC2B-8CBC-496C-A190-0CF79F202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229" y="830395"/>
            <a:ext cx="1893320" cy="58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437A9AD-31D8-4ACD-B440-A240281F3EED}"/>
              </a:ext>
            </a:extLst>
          </p:cNvPr>
          <p:cNvSpPr txBox="1"/>
          <p:nvPr/>
        </p:nvSpPr>
        <p:spPr>
          <a:xfrm>
            <a:off x="11286673" y="3209877"/>
            <a:ext cx="842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dirty="0">
                <a:solidFill>
                  <a:schemeClr val="accent2">
                    <a:lumMod val="50000"/>
                  </a:schemeClr>
                </a:solidFill>
              </a:rPr>
              <a:t>5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A3E4985-18F6-4499-B29C-10105D292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70" y="440266"/>
            <a:ext cx="3672168" cy="276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13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FA70B-26DB-4F85-8595-49D11B277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31063"/>
            <a:ext cx="3361765" cy="3398010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chemeClr val="accent5">
                    <a:lumMod val="50000"/>
                  </a:schemeClr>
                </a:solidFill>
              </a:rPr>
              <a:t>Odvození křivky BP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106ADE-B463-4C6E-A026-C62A4598A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163" y="80682"/>
            <a:ext cx="8515927" cy="6705600"/>
          </a:xfrm>
        </p:spPr>
        <p:txBody>
          <a:bodyPr anchor="t">
            <a:normAutofit fontScale="92500" lnSpcReduction="10000"/>
          </a:bodyPr>
          <a:lstStyle/>
          <a:p>
            <a:pPr hangingPunct="0"/>
            <a:endParaRPr lang="cs-CZ" sz="2400" dirty="0">
              <a:solidFill>
                <a:schemeClr val="tx1"/>
              </a:solidFill>
            </a:endParaRPr>
          </a:p>
          <a:p>
            <a:pPr hangingPunct="0"/>
            <a:endParaRPr lang="cs-CZ" sz="2400" dirty="0">
              <a:solidFill>
                <a:schemeClr val="tx1"/>
              </a:solidFill>
            </a:endParaRPr>
          </a:p>
          <a:p>
            <a:pPr hangingPunct="0"/>
            <a:endParaRPr lang="cs-CZ" sz="2400" dirty="0">
              <a:solidFill>
                <a:schemeClr val="tx1"/>
              </a:solidFill>
            </a:endParaRPr>
          </a:p>
          <a:p>
            <a:pPr hangingPunct="0"/>
            <a:endParaRPr lang="cs-CZ" sz="2400" dirty="0">
              <a:solidFill>
                <a:schemeClr val="tx1"/>
              </a:solidFill>
            </a:endParaRPr>
          </a:p>
          <a:p>
            <a:pPr hangingPunct="0"/>
            <a:endParaRPr lang="cs-CZ" sz="2400" dirty="0">
              <a:solidFill>
                <a:schemeClr val="tx1"/>
              </a:solidFill>
            </a:endParaRPr>
          </a:p>
          <a:p>
            <a:pPr hangingPunct="0"/>
            <a:endParaRPr lang="cs-CZ" sz="2400" dirty="0">
              <a:solidFill>
                <a:schemeClr val="tx1"/>
              </a:solidFill>
            </a:endParaRPr>
          </a:p>
          <a:p>
            <a:pPr hangingPunct="0"/>
            <a:endParaRPr lang="cs-CZ" sz="2400" dirty="0">
              <a:solidFill>
                <a:schemeClr val="tx1"/>
              </a:solidFill>
            </a:endParaRPr>
          </a:p>
          <a:p>
            <a:pPr hangingPunct="0"/>
            <a:endParaRPr lang="cs-CZ" sz="2400" dirty="0">
              <a:solidFill>
                <a:schemeClr val="tx1"/>
              </a:solidFill>
            </a:endParaRPr>
          </a:p>
          <a:p>
            <a:pPr hangingPunct="0"/>
            <a:endParaRPr lang="cs-CZ" sz="2400" dirty="0">
              <a:solidFill>
                <a:schemeClr val="tx1"/>
              </a:solidFill>
            </a:endParaRPr>
          </a:p>
          <a:p>
            <a:pPr hangingPunct="0"/>
            <a:endParaRPr lang="cs-CZ" sz="2400" dirty="0">
              <a:solidFill>
                <a:schemeClr val="tx1"/>
              </a:solidFill>
            </a:endParaRPr>
          </a:p>
          <a:p>
            <a:pPr hangingPunct="0"/>
            <a:endParaRPr lang="cs-CZ" sz="2400" dirty="0">
              <a:solidFill>
                <a:schemeClr val="tx1"/>
              </a:solidFill>
            </a:endParaRPr>
          </a:p>
          <a:p>
            <a:pPr hangingPunct="0"/>
            <a:r>
              <a:rPr lang="cs-CZ" sz="2400" dirty="0">
                <a:solidFill>
                  <a:schemeClr val="tx1"/>
                </a:solidFill>
              </a:rPr>
              <a:t>Body A </a:t>
            </a:r>
            <a:r>
              <a:rPr lang="cs-CZ" sz="2400" dirty="0" err="1">
                <a:solidFill>
                  <a:schemeClr val="tx1"/>
                </a:solidFill>
              </a:rPr>
              <a:t>a</a:t>
            </a:r>
            <a:r>
              <a:rPr lang="cs-CZ" sz="2400" dirty="0">
                <a:solidFill>
                  <a:schemeClr val="tx1"/>
                </a:solidFill>
              </a:rPr>
              <a:t> C na křivce BP sice představují rovnováhu platební bilance, ovšem v případě bodu A se jedná o schodek běžného účtu a přebytek finančního účtu a v případě bodu C se jedná o přebytek běžného účtu a schodek účtu finančního. </a:t>
            </a:r>
          </a:p>
          <a:p>
            <a:pPr hangingPunct="0"/>
            <a:r>
              <a:rPr lang="cs-CZ" sz="2400" dirty="0">
                <a:solidFill>
                  <a:schemeClr val="tx1"/>
                </a:solidFill>
              </a:rPr>
              <a:t>Bod B pak představuje situaci, kdy jsou oba účty v rovnováze. Spojením těchto tří bodů získáme křivku platební bilance.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089CBA6-5610-491E-B80D-412430F6F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375" y="0"/>
            <a:ext cx="6619249" cy="4630909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817E2C18-E6FB-4850-BEFC-4E6FEEA9EC27}"/>
              </a:ext>
            </a:extLst>
          </p:cNvPr>
          <p:cNvSpPr/>
          <p:nvPr/>
        </p:nvSpPr>
        <p:spPr>
          <a:xfrm>
            <a:off x="9628900" y="80682"/>
            <a:ext cx="2415588" cy="36933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Napravo od křivky BP je důchod příliš vysoký, a proto je příliš vysoký i import, který přesahuje export a vzniká deficit platební bilance. Nalevo od křivky BP je reálný důchod naopak příliš nízký, a proto je nízký i import, opět vzniká nerovnováha, tentokrát přebytek platební bilance.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5492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FA70B-26DB-4F85-8595-49D11B277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31063"/>
            <a:ext cx="3361765" cy="3398010"/>
          </a:xfrm>
        </p:spPr>
        <p:txBody>
          <a:bodyPr>
            <a:normAutofit/>
          </a:bodyPr>
          <a:lstStyle/>
          <a:p>
            <a:r>
              <a:rPr lang="pl-PL" sz="4400" b="1" dirty="0">
                <a:solidFill>
                  <a:schemeClr val="accent5">
                    <a:lumMod val="50000"/>
                  </a:schemeClr>
                </a:solidFill>
              </a:rPr>
              <a:t>Sklon, poloha a body mimo křivku BP</a:t>
            </a:r>
            <a:endParaRPr lang="cs-CZ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106ADE-B463-4C6E-A026-C62A4598A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163" y="80682"/>
            <a:ext cx="8515927" cy="6705600"/>
          </a:xfrm>
        </p:spPr>
        <p:txBody>
          <a:bodyPr anchor="t">
            <a:normAutofit/>
          </a:bodyPr>
          <a:lstStyle/>
          <a:p>
            <a:pPr hangingPunct="0"/>
            <a:r>
              <a:rPr lang="cs-CZ" sz="2400" dirty="0">
                <a:solidFill>
                  <a:schemeClr val="tx1"/>
                </a:solidFill>
              </a:rPr>
              <a:t>Křivka BP má obecně  pozitivní sklon, který je determinován především stupněm kapitálové mobility </a:t>
            </a: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č</a:t>
            </a:r>
            <a:r>
              <a:rPr lang="cs-CZ" sz="2400" dirty="0">
                <a:solidFill>
                  <a:schemeClr val="tx1"/>
                </a:solidFill>
              </a:rPr>
              <a:t>ím dokonalejší je mezinárodní kapitálová mobilita, tím plošší je BP a naopak.</a:t>
            </a:r>
          </a:p>
          <a:p>
            <a:pPr hangingPunct="0"/>
            <a:r>
              <a:rPr lang="cs-CZ" sz="2400" dirty="0">
                <a:solidFill>
                  <a:schemeClr val="tx1"/>
                </a:solidFill>
              </a:rPr>
              <a:t>Posuny BP jsou determinovány: úrovní důchodu a úrokové sazby, nominálním měnovým kurzem a poměrem zahraniční cenové hladiny (P</a:t>
            </a:r>
            <a:r>
              <a:rPr lang="cs-CZ" sz="2400" baseline="-25000" dirty="0">
                <a:solidFill>
                  <a:schemeClr val="tx1"/>
                </a:solidFill>
              </a:rPr>
              <a:t>f</a:t>
            </a:r>
            <a:r>
              <a:rPr lang="cs-CZ" sz="2400" dirty="0">
                <a:solidFill>
                  <a:schemeClr val="tx1"/>
                </a:solidFill>
              </a:rPr>
              <a:t>) k domácí cenové hladině (P).</a:t>
            </a:r>
          </a:p>
          <a:p>
            <a:pPr hangingPunct="0"/>
            <a:endParaRPr lang="cs-CZ" sz="2400" dirty="0">
              <a:solidFill>
                <a:schemeClr val="tx1"/>
              </a:solidFill>
            </a:endParaRPr>
          </a:p>
          <a:p>
            <a:pPr hangingPunct="0"/>
            <a:endParaRPr lang="cs-CZ" sz="2400" dirty="0">
              <a:solidFill>
                <a:schemeClr val="tx1"/>
              </a:solidFill>
            </a:endParaRPr>
          </a:p>
          <a:p>
            <a:pPr hangingPunct="0"/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BD723EA-18A7-4EB0-9703-9F7C58AE9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149" y="2322861"/>
            <a:ext cx="3512689" cy="2917798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F79F17D3-DB77-4D2D-BE92-23B688E2729D}"/>
              </a:ext>
            </a:extLst>
          </p:cNvPr>
          <p:cNvSpPr/>
          <p:nvPr/>
        </p:nvSpPr>
        <p:spPr>
          <a:xfrm>
            <a:off x="8072852" y="2521059"/>
            <a:ext cx="3971636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zvýšení reálného devizového kurzu (znehodnocení domácí měny), potom dojde ke zlepšení čistých vývozů při každé úrovni důchodu a křivka BP se posune doprava a opačně. Je-li poměr cenových hladin (P a P</a:t>
            </a:r>
            <a:r>
              <a:rPr lang="cs-CZ" sz="16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) konstantní, pak devalvace domácí měny posunuje křivku BP doprava a opačně.</a:t>
            </a:r>
            <a:endParaRPr lang="cs-CZ" sz="1600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FD494F19-5F39-4E46-BA10-A00FCF9013CC}"/>
              </a:ext>
            </a:extLst>
          </p:cNvPr>
          <p:cNvSpPr/>
          <p:nvPr/>
        </p:nvSpPr>
        <p:spPr>
          <a:xfrm>
            <a:off x="3583709" y="5240659"/>
            <a:ext cx="8377381" cy="1477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Body D a E jsou nerovnovážné body. V bodě D je platební bilance v přebytku, protože úroková sazba je pro daný důchod příliš vysoká, aby vyvolala čistý kapitálový odliv, měnové rezervy se zvyšují. V bodě E je také platební bilance v nerovnováze ovšem v deficitu (schodku). Úroková sazby je příliš nízká, aby vyvolala příliv kapitálu, který by vyrovnal schodek běžného účtu, dochází tedy k čerpání měnových rezerv.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6547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FA70B-26DB-4F85-8595-49D11B277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31063"/>
            <a:ext cx="3361765" cy="3398010"/>
          </a:xfrm>
        </p:spPr>
        <p:txBody>
          <a:bodyPr>
            <a:normAutofit/>
          </a:bodyPr>
          <a:lstStyle/>
          <a:p>
            <a:r>
              <a:rPr lang="pl-PL" sz="4400" b="1" dirty="0">
                <a:solidFill>
                  <a:schemeClr val="accent5">
                    <a:lumMod val="50000"/>
                  </a:schemeClr>
                </a:solidFill>
              </a:rPr>
              <a:t>Rovnováha </a:t>
            </a:r>
            <a:br>
              <a:rPr lang="pl-PL" sz="4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4400" b="1" dirty="0">
                <a:solidFill>
                  <a:schemeClr val="accent5">
                    <a:lumMod val="50000"/>
                  </a:schemeClr>
                </a:solidFill>
              </a:rPr>
              <a:t>v modelu </a:t>
            </a:r>
            <a:br>
              <a:rPr lang="pl-PL" sz="4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4400" b="1" dirty="0">
                <a:solidFill>
                  <a:schemeClr val="accent5">
                    <a:lumMod val="50000"/>
                  </a:schemeClr>
                </a:solidFill>
              </a:rPr>
              <a:t>IS-LM-BP</a:t>
            </a:r>
            <a:endParaRPr lang="cs-CZ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106ADE-B463-4C6E-A026-C62A4598A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163" y="80682"/>
            <a:ext cx="8515927" cy="6705600"/>
          </a:xfrm>
        </p:spPr>
        <p:txBody>
          <a:bodyPr anchor="t">
            <a:normAutofit fontScale="92500" lnSpcReduction="10000"/>
          </a:bodyPr>
          <a:lstStyle/>
          <a:p>
            <a:pPr hangingPunct="0"/>
            <a:r>
              <a:rPr lang="cs-CZ" sz="2400" dirty="0">
                <a:solidFill>
                  <a:schemeClr val="tx1"/>
                </a:solidFill>
              </a:rPr>
              <a:t>Vnitřní a vnější rovnováha ekonomiky nastává v průsečíku křivek IS, LM a křivky BP, jedná se tedy o situaci, kdy existuje současná rovnováha na všech agregátních trzích uvnitř ekonomiky (trh zboží a služeb), trhu peněz a ostatních finančních aktiv současně s rovnováhou vnější, tzn. rovnováhou platební bilance.</a:t>
            </a:r>
          </a:p>
          <a:p>
            <a:pPr hangingPunct="0"/>
            <a:endParaRPr lang="cs-CZ" sz="2400" dirty="0">
              <a:solidFill>
                <a:schemeClr val="tx1"/>
              </a:solidFill>
            </a:endParaRPr>
          </a:p>
          <a:p>
            <a:pPr hangingPunct="0"/>
            <a:endParaRPr lang="cs-CZ" dirty="0">
              <a:solidFill>
                <a:schemeClr val="tx1"/>
              </a:solidFill>
            </a:endParaRPr>
          </a:p>
          <a:p>
            <a:pPr hangingPunct="0"/>
            <a:endParaRPr lang="cs-CZ" dirty="0">
              <a:solidFill>
                <a:schemeClr val="tx1"/>
              </a:solidFill>
            </a:endParaRPr>
          </a:p>
          <a:p>
            <a:pPr hangingPunct="0"/>
            <a:endParaRPr lang="cs-CZ" dirty="0">
              <a:solidFill>
                <a:schemeClr val="tx1"/>
              </a:solidFill>
            </a:endParaRPr>
          </a:p>
          <a:p>
            <a:pPr hangingPunct="0"/>
            <a:endParaRPr lang="cs-CZ" dirty="0">
              <a:solidFill>
                <a:schemeClr val="tx1"/>
              </a:solidFill>
            </a:endParaRPr>
          </a:p>
          <a:p>
            <a:pPr hangingPunct="0"/>
            <a:endParaRPr lang="cs-CZ" dirty="0">
              <a:solidFill>
                <a:schemeClr val="tx1"/>
              </a:solidFill>
            </a:endParaRPr>
          </a:p>
          <a:p>
            <a:pPr hangingPunct="0"/>
            <a:endParaRPr lang="cs-CZ" dirty="0">
              <a:solidFill>
                <a:schemeClr val="tx1"/>
              </a:solidFill>
            </a:endParaRPr>
          </a:p>
          <a:p>
            <a:pPr hangingPunct="0"/>
            <a:endParaRPr lang="cs-CZ" dirty="0">
              <a:solidFill>
                <a:schemeClr val="tx1"/>
              </a:solidFill>
            </a:endParaRPr>
          </a:p>
          <a:p>
            <a:pPr hangingPunct="0"/>
            <a:r>
              <a:rPr lang="cs-CZ" sz="1800" dirty="0">
                <a:solidFill>
                  <a:srgbClr val="000000"/>
                </a:solidFill>
              </a:rPr>
              <a:t>za předpokladu </a:t>
            </a:r>
            <a:r>
              <a:rPr lang="cs-CZ" sz="1800" u="sng" dirty="0">
                <a:solidFill>
                  <a:srgbClr val="000000"/>
                </a:solidFill>
              </a:rPr>
              <a:t>dokonalé kapitálové mobility </a:t>
            </a:r>
            <a:r>
              <a:rPr lang="cs-CZ" sz="1800" dirty="0">
                <a:solidFill>
                  <a:srgbClr val="000000"/>
                </a:solidFill>
              </a:rPr>
              <a:t>lze formálně zapsat rovnici křivky BP ve tvaru:  BP: </a:t>
            </a:r>
            <a:r>
              <a:rPr lang="cs-CZ" sz="1800" b="1" dirty="0">
                <a:solidFill>
                  <a:srgbClr val="000000"/>
                </a:solidFill>
              </a:rPr>
              <a:t>i = </a:t>
            </a:r>
            <a:r>
              <a:rPr lang="cs-CZ" sz="1800" b="1" dirty="0" err="1">
                <a:solidFill>
                  <a:srgbClr val="000000"/>
                </a:solidFill>
              </a:rPr>
              <a:t>i</a:t>
            </a:r>
            <a:r>
              <a:rPr lang="cs-CZ" sz="1800" b="1" baseline="-25000" dirty="0" err="1">
                <a:solidFill>
                  <a:srgbClr val="000000"/>
                </a:solidFill>
              </a:rPr>
              <a:t>f</a:t>
            </a:r>
            <a:endParaRPr lang="cs-CZ" sz="1800" b="1" baseline="-25000" dirty="0">
              <a:solidFill>
                <a:srgbClr val="000000"/>
              </a:solidFill>
            </a:endParaRPr>
          </a:p>
          <a:p>
            <a:pPr hangingPunct="0"/>
            <a:r>
              <a:rPr lang="cs-CZ" sz="1800" dirty="0">
                <a:solidFill>
                  <a:srgbClr val="000000"/>
                </a:solidFill>
              </a:rPr>
              <a:t>v případě </a:t>
            </a:r>
            <a:r>
              <a:rPr lang="cs-CZ" sz="1800" u="sng" dirty="0">
                <a:solidFill>
                  <a:srgbClr val="000000"/>
                </a:solidFill>
              </a:rPr>
              <a:t>nedokonalé kapitálové mobility </a:t>
            </a:r>
            <a:r>
              <a:rPr lang="cs-CZ" sz="1800" dirty="0">
                <a:solidFill>
                  <a:srgbClr val="000000"/>
                </a:solidFill>
              </a:rPr>
              <a:t>(pozitivně skloněná křivka BP) se domácí úroková sazba nemusí rovnat zahraniční úrokové sazbě, pak rovnice křivky BP bude mít tvar: </a:t>
            </a:r>
            <a:r>
              <a:rPr lang="cs-CZ" sz="1800" b="1" dirty="0">
                <a:solidFill>
                  <a:srgbClr val="000000"/>
                </a:solidFill>
              </a:rPr>
              <a:t>𝐵𝑃=(𝑁𝑋−𝑚∗𝑌+𝑣∗𝑅)+𝑐𝑓(𝑖−𝑖𝑓) </a:t>
            </a:r>
          </a:p>
          <a:p>
            <a:pPr lvl="1" hangingPunct="0"/>
            <a:r>
              <a:rPr lang="cs-CZ" sz="1700" dirty="0">
                <a:solidFill>
                  <a:srgbClr val="000000"/>
                </a:solidFill>
              </a:rPr>
              <a:t>kde NX je čistý export, m mezní sklon k dovozu, v koeficient citlivosti čistých vývozů na reálný měnový kurz, R reálným měnový kurz a </a:t>
            </a:r>
            <a:r>
              <a:rPr lang="cs-CZ" sz="1700" dirty="0" err="1">
                <a:solidFill>
                  <a:srgbClr val="000000"/>
                </a:solidFill>
              </a:rPr>
              <a:t>cf</a:t>
            </a:r>
            <a:r>
              <a:rPr lang="cs-CZ" sz="1700" dirty="0">
                <a:solidFill>
                  <a:srgbClr val="000000"/>
                </a:solidFill>
              </a:rPr>
              <a:t> je koeficient citlivosti kapitálových toků na rozdíl úrokových sazeb.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9EE0F4E-4968-4AE5-B4F5-2BD365461B7F}"/>
              </a:ext>
            </a:extLst>
          </p:cNvPr>
          <p:cNvSpPr/>
          <p:nvPr/>
        </p:nvSpPr>
        <p:spPr>
          <a:xfrm>
            <a:off x="8101292" y="1623378"/>
            <a:ext cx="4090708" cy="1805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všeobecná rovnováha za předpokladu dokonalé kapitálové mobility: křivka BP je horizontální a domácí úroková sazba se rovná úrokové sazbě </a:t>
            </a:r>
            <a:r>
              <a:rPr lang="cs-CZ" dirty="0">
                <a:latin typeface="Times New Roman" panose="02020603050405020304" pitchFamily="18" charset="0"/>
              </a:rPr>
              <a:t>světové, všechny trhy jsou v rovnováze a  ekonomika je na úrovni rovnovážného produktu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A0D1FBF-02A0-4AAC-92BF-2E940AB6559A}"/>
              </a:ext>
            </a:extLst>
          </p:cNvPr>
          <p:cNvSpPr/>
          <p:nvPr/>
        </p:nvSpPr>
        <p:spPr>
          <a:xfrm>
            <a:off x="8101292" y="3525194"/>
            <a:ext cx="409070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hangingPunct="0"/>
            <a:r>
              <a:rPr lang="cs-CZ" dirty="0">
                <a:latin typeface="Times New Roman" panose="02020603050405020304" pitchFamily="18" charset="0"/>
              </a:rPr>
              <a:t>makroekonomická rovnováha bude určena interakcí domácí úrokové sazby, domácího důchodu a reálného kurzu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B311AC7-28E3-40C6-8A67-9DFA120BF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955" y="1531063"/>
            <a:ext cx="3953427" cy="29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9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FA70B-26DB-4F85-8595-49D11B277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31063"/>
            <a:ext cx="3361765" cy="3398010"/>
          </a:xfrm>
        </p:spPr>
        <p:txBody>
          <a:bodyPr>
            <a:normAutofit/>
          </a:bodyPr>
          <a:lstStyle/>
          <a:p>
            <a:r>
              <a:rPr lang="pl-PL" sz="4400" b="1" dirty="0">
                <a:solidFill>
                  <a:schemeClr val="accent5">
                    <a:lumMod val="50000"/>
                  </a:schemeClr>
                </a:solidFill>
              </a:rPr>
              <a:t>Hospodářská politika v modelu</a:t>
            </a:r>
            <a:br>
              <a:rPr lang="pl-PL" sz="4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4400" b="1" dirty="0">
                <a:solidFill>
                  <a:schemeClr val="accent5">
                    <a:lumMod val="50000"/>
                  </a:schemeClr>
                </a:solidFill>
              </a:rPr>
              <a:t>IS-LM-BP</a:t>
            </a:r>
            <a:endParaRPr lang="cs-CZ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106ADE-B463-4C6E-A026-C62A4598A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3739" y="471055"/>
            <a:ext cx="8321098" cy="6308435"/>
          </a:xfrm>
        </p:spPr>
        <p:txBody>
          <a:bodyPr anchor="t">
            <a:normAutofit lnSpcReduction="10000"/>
          </a:bodyPr>
          <a:lstStyle/>
          <a:p>
            <a:pPr hangingPunct="0"/>
            <a:r>
              <a:rPr lang="cs-CZ" sz="3200" dirty="0">
                <a:solidFill>
                  <a:srgbClr val="000000"/>
                </a:solidFill>
              </a:rPr>
              <a:t>závisí na míře mezinárodní mobilitě kapitálu a systému devizového kurzu (pevný či plovoucí), který daná země uplatňuje:</a:t>
            </a:r>
          </a:p>
          <a:p>
            <a:pPr marL="960120" lvl="1" indent="-457200" hangingPunct="0">
              <a:buFont typeface="+mj-lt"/>
              <a:buAutoNum type="arabicPeriod"/>
            </a:pPr>
            <a:r>
              <a:rPr lang="cs-CZ" sz="2800" dirty="0">
                <a:solidFill>
                  <a:srgbClr val="000000"/>
                </a:solidFill>
              </a:rPr>
              <a:t>dokonalá mobilita kapitálu (BP je horizontální, i=</a:t>
            </a:r>
            <a:r>
              <a:rPr lang="cs-CZ" sz="2800" dirty="0" err="1">
                <a:solidFill>
                  <a:srgbClr val="000000"/>
                </a:solidFill>
              </a:rPr>
              <a:t>i</a:t>
            </a:r>
            <a:r>
              <a:rPr lang="cs-CZ" sz="2800" baseline="-25000" dirty="0" err="1">
                <a:solidFill>
                  <a:srgbClr val="000000"/>
                </a:solidFill>
              </a:rPr>
              <a:t>f</a:t>
            </a:r>
            <a:r>
              <a:rPr lang="cs-CZ" sz="2800" dirty="0">
                <a:solidFill>
                  <a:srgbClr val="000000"/>
                </a:solidFill>
              </a:rPr>
              <a:t>), jedná se o tzv. </a:t>
            </a:r>
            <a:r>
              <a:rPr lang="cs-CZ" sz="2800" dirty="0" err="1">
                <a:solidFill>
                  <a:srgbClr val="000000"/>
                </a:solidFill>
              </a:rPr>
              <a:t>Mundell-Flemingův</a:t>
            </a:r>
            <a:r>
              <a:rPr lang="cs-CZ" sz="2800" dirty="0">
                <a:solidFill>
                  <a:srgbClr val="000000"/>
                </a:solidFill>
              </a:rPr>
              <a:t> model</a:t>
            </a:r>
          </a:p>
          <a:p>
            <a:pPr marL="960120" lvl="1" indent="-457200" hangingPunct="0">
              <a:buFont typeface="+mj-lt"/>
              <a:buAutoNum type="arabicPeriod"/>
            </a:pPr>
            <a:r>
              <a:rPr lang="cs-CZ" sz="2800" dirty="0">
                <a:solidFill>
                  <a:srgbClr val="000000"/>
                </a:solidFill>
              </a:rPr>
              <a:t>nedokonalá mobilita kapitálu (BP je pozitivně rostoucí křivkou)</a:t>
            </a:r>
          </a:p>
          <a:p>
            <a:pPr marL="960120" lvl="1" indent="-457200" hangingPunct="0">
              <a:buFont typeface="+mj-lt"/>
              <a:buAutoNum type="arabicPeriod"/>
            </a:pPr>
            <a:r>
              <a:rPr lang="cs-CZ" sz="2800" dirty="0">
                <a:solidFill>
                  <a:srgbClr val="000000"/>
                </a:solidFill>
              </a:rPr>
              <a:t>dokonalá imobilita kapitálu (BP je vertikální)</a:t>
            </a:r>
          </a:p>
          <a:p>
            <a:pPr marL="502920" lvl="1" indent="0" hangingPunct="0">
              <a:buNone/>
            </a:pPr>
            <a:endParaRPr lang="cs-CZ" sz="2800" dirty="0">
              <a:solidFill>
                <a:srgbClr val="000000"/>
              </a:solidFill>
            </a:endParaRPr>
          </a:p>
          <a:p>
            <a:pPr marL="502920" lvl="1" indent="0" hangingPunct="0">
              <a:buNone/>
            </a:pPr>
            <a:endParaRPr lang="cs-CZ" sz="2800" dirty="0">
              <a:solidFill>
                <a:srgbClr val="000000"/>
              </a:solidFill>
            </a:endParaRPr>
          </a:p>
          <a:p>
            <a:pPr marL="0" indent="0" hangingPunct="0">
              <a:buNone/>
            </a:pPr>
            <a:r>
              <a:rPr lang="cs-CZ" sz="2400" b="1" dirty="0">
                <a:solidFill>
                  <a:schemeClr val="tx1"/>
                </a:solidFill>
              </a:rPr>
              <a:t>Úplný mezinárodní vytěsňovací efekt</a:t>
            </a:r>
            <a:r>
              <a:rPr lang="cs-CZ" sz="2400" dirty="0">
                <a:solidFill>
                  <a:schemeClr val="tx1"/>
                </a:solidFill>
              </a:rPr>
              <a:t>:  situace, kdy fiskální expanze vede ke zhodnocení domácí měny, které vyvolá pokles čistých exportů (export se stává dražším a jeho objem klesá). Pokles čistých exportů je ekvivalentní původnímu nárůstu vládních výdajů. Vládní nákupy tedy prostřednictvím zhodnocení domácí měny zcela vytěsní čisté exporty.</a:t>
            </a:r>
            <a:endParaRPr lang="cs-CZ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547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FA70B-26DB-4F85-8595-49D11B277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31063"/>
            <a:ext cx="3361765" cy="3398010"/>
          </a:xfrm>
        </p:spPr>
        <p:txBody>
          <a:bodyPr>
            <a:normAutofit fontScale="90000"/>
          </a:bodyPr>
          <a:lstStyle/>
          <a:p>
            <a:r>
              <a:rPr lang="pl-PL" sz="3100" b="1" dirty="0">
                <a:solidFill>
                  <a:schemeClr val="accent5">
                    <a:lumMod val="50000"/>
                  </a:schemeClr>
                </a:solidFill>
              </a:rPr>
              <a:t>Hospodářská politika v modelu</a:t>
            </a:r>
            <a:br>
              <a:rPr lang="pl-PL" sz="31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3100" b="1" dirty="0">
                <a:solidFill>
                  <a:schemeClr val="accent5">
                    <a:lumMod val="50000"/>
                  </a:schemeClr>
                </a:solidFill>
              </a:rPr>
              <a:t>IS-LM-BP: </a:t>
            </a:r>
            <a:br>
              <a:rPr lang="pl-PL" sz="3100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pl-PL" sz="4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4400" b="1" dirty="0">
                <a:solidFill>
                  <a:schemeClr val="accent5">
                    <a:lumMod val="50000"/>
                  </a:schemeClr>
                </a:solidFill>
              </a:rPr>
              <a:t>(1a) Mundell-Flemingův model</a:t>
            </a:r>
            <a:endParaRPr lang="cs-CZ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106ADE-B463-4C6E-A026-C62A4598A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7091" y="171450"/>
            <a:ext cx="9374909" cy="43815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t">
            <a:normAutofit fontScale="92500" lnSpcReduction="10000"/>
          </a:bodyPr>
          <a:lstStyle/>
          <a:p>
            <a:pPr marL="0" indent="0" hangingPunct="0">
              <a:buNone/>
            </a:pPr>
            <a:r>
              <a:rPr lang="cs-CZ" sz="2800" b="1" dirty="0">
                <a:solidFill>
                  <a:srgbClr val="000000"/>
                </a:solidFill>
              </a:rPr>
              <a:t>Fiskální expanze </a:t>
            </a:r>
            <a:r>
              <a:rPr lang="cs-CZ" sz="2800" dirty="0">
                <a:solidFill>
                  <a:srgbClr val="000000"/>
                </a:solidFill>
              </a:rPr>
              <a:t>v systému pevných a plovoucích devizových kurzů</a:t>
            </a:r>
            <a:endParaRPr lang="cs-CZ" sz="2400" dirty="0">
              <a:solidFill>
                <a:srgbClr val="00000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7389E3F-DF85-4B86-97AB-52C0259B7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248" y="605128"/>
            <a:ext cx="3722732" cy="2907276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285E187-9C3B-4E8A-A77F-2345267330C6}"/>
              </a:ext>
            </a:extLst>
          </p:cNvPr>
          <p:cNvSpPr/>
          <p:nvPr/>
        </p:nvSpPr>
        <p:spPr>
          <a:xfrm>
            <a:off x="3475267" y="3531114"/>
            <a:ext cx="4338695" cy="30931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Vláda provede fiskální expanzi (IS</a:t>
            </a:r>
            <a:r>
              <a:rPr lang="cs-CZ" sz="15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0</a:t>
            </a:r>
            <a:r>
              <a:rPr lang="cs-CZ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cs-CZ" sz="15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). Novým bodem rovnováhy se stane E</a:t>
            </a:r>
            <a:r>
              <a:rPr lang="cs-CZ" sz="15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při zvýšené úrokové sazbě i</a:t>
            </a:r>
            <a:r>
              <a:rPr lang="cs-CZ" sz="15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a Y</a:t>
            </a:r>
            <a:r>
              <a:rPr lang="cs-CZ" sz="15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(vnitřní rovnováha). BP je v nerovnováze (přebytek BP), proto není bod E</a:t>
            </a:r>
            <a:r>
              <a:rPr lang="cs-CZ" sz="15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bodem všeobecné rovnováhy. i&gt;</a:t>
            </a:r>
            <a:r>
              <a:rPr lang="cs-CZ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cs-CZ" sz="15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cs-CZ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masivní příliv kapitálu </a:t>
            </a:r>
            <a:r>
              <a:rPr lang="cs-CZ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tlak na revalvaci domácí měny, čemuž však musí centrální banka zabránit (intervenovat - prodává domácí měnu, nakupuje zahraniční a zvyšuje domácí peněžní zásobu (</a:t>
            </a:r>
            <a:r>
              <a:rPr lang="cs-CZ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↓i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cs-CZ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posun křivky LM</a:t>
            </a:r>
            <a:r>
              <a:rPr lang="cs-CZ" sz="15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0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doprava do LM</a:t>
            </a:r>
            <a:r>
              <a:rPr lang="cs-CZ" sz="15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. Centrální banka bude intervenovat tak dlouho, dokud i=</a:t>
            </a:r>
            <a:r>
              <a:rPr lang="cs-CZ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cs-CZ" sz="15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r>
              <a:rPr lang="cs-CZ" sz="15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→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rovnováha v bodě E</a:t>
            </a:r>
            <a:r>
              <a:rPr lang="cs-CZ" sz="15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při </a:t>
            </a:r>
            <a:r>
              <a:rPr lang="cs-CZ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důchodu, původní úrokové sazbě a původní hodnotě domácí měny.</a:t>
            </a:r>
            <a:endParaRPr lang="cs-CZ" sz="15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65B6D56-B844-4A98-B917-E73645BDFB12}"/>
              </a:ext>
            </a:extLst>
          </p:cNvPr>
          <p:cNvSpPr/>
          <p:nvPr/>
        </p:nvSpPr>
        <p:spPr>
          <a:xfrm>
            <a:off x="3475267" y="6561250"/>
            <a:ext cx="4338695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Fiskální politika je maximálně účinná </a:t>
            </a:r>
            <a:r>
              <a:rPr lang="cs-CZ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cs-CZ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fixing</a:t>
            </a:r>
            <a:r>
              <a:rPr lang="cs-CZ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a DMK). </a:t>
            </a:r>
            <a:endParaRPr lang="cs-CZ" sz="14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08B54E1-3651-4B1A-82C3-B4ACF87D7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745" y="605128"/>
            <a:ext cx="3810509" cy="2884392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56EF90F4-7563-4BF8-A359-D15D820985A9}"/>
              </a:ext>
            </a:extLst>
          </p:cNvPr>
          <p:cNvSpPr/>
          <p:nvPr/>
        </p:nvSpPr>
        <p:spPr>
          <a:xfrm>
            <a:off x="7927465" y="3531114"/>
            <a:ext cx="4181407" cy="26314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Vláda provede fiskální expanzi (IS</a:t>
            </a:r>
            <a:r>
              <a:rPr lang="cs-CZ" sz="15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0</a:t>
            </a:r>
            <a:r>
              <a:rPr lang="cs-CZ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cs-CZ" sz="15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). Novým bodem rovnováhy by měl být bod E</a:t>
            </a:r>
            <a:r>
              <a:rPr lang="cs-CZ" sz="15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, ale nebude. Expanze sice vyvolá tendenci k růstu Y, to však zároveň zvedne domácí úrokovou sazbu a i &gt; </a:t>
            </a:r>
            <a:r>
              <a:rPr lang="cs-CZ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cs-CZ" sz="15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r>
              <a:rPr lang="cs-CZ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masivní příliv kapitálu </a:t>
            </a:r>
            <a:r>
              <a:rPr lang="cs-CZ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v systému plovoucích kurzů způsobí zhodnocení měny </a:t>
            </a:r>
            <a:r>
              <a:rPr lang="cs-CZ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export se stává dražším, import naopak levnějším → ↓NX → ↓AD → ↓Y. Měna se bude zhodnocovat, dokud i=</a:t>
            </a:r>
            <a:r>
              <a:rPr lang="cs-CZ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cs-CZ" sz="15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r>
              <a:rPr lang="cs-CZ" sz="15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→ křivka IS se vrací na původní úroveň,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rovnováha v bodě E</a:t>
            </a:r>
            <a:r>
              <a:rPr lang="cs-CZ" sz="15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při původním důchodu, původní úrokové sazbě a </a:t>
            </a:r>
            <a:r>
              <a:rPr lang="cs-CZ" sz="1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zhodnocené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hodnotě domácí měny. </a:t>
            </a:r>
            <a:endParaRPr lang="cs-CZ" sz="1500" dirty="0">
              <a:solidFill>
                <a:srgbClr val="2F2B20"/>
              </a:solidFill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3E64F8B3-CBC1-491C-B87B-82C23FB435EF}"/>
              </a:ext>
            </a:extLst>
          </p:cNvPr>
          <p:cNvSpPr/>
          <p:nvPr/>
        </p:nvSpPr>
        <p:spPr>
          <a:xfrm>
            <a:off x="7927464" y="6119336"/>
            <a:ext cx="4181407" cy="738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Fiskální politika nemá v DMK a </a:t>
            </a:r>
            <a:r>
              <a:rPr lang="cs-CZ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floatingu</a:t>
            </a:r>
            <a:r>
              <a:rPr lang="cs-CZ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žádný účinek na úroveň reálného důchodu (úplný mezinárodní vytěsňovací efekt). </a:t>
            </a:r>
            <a:r>
              <a:rPr lang="cs-CZ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FP je neúčinná ve vztahu k Y a u.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2223075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FA70B-26DB-4F85-8595-49D11B277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31063"/>
            <a:ext cx="3361765" cy="3398010"/>
          </a:xfrm>
        </p:spPr>
        <p:txBody>
          <a:bodyPr>
            <a:normAutofit fontScale="90000"/>
          </a:bodyPr>
          <a:lstStyle/>
          <a:p>
            <a:r>
              <a:rPr lang="pl-PL" sz="3100" b="1" dirty="0">
                <a:solidFill>
                  <a:schemeClr val="accent5">
                    <a:lumMod val="50000"/>
                  </a:schemeClr>
                </a:solidFill>
              </a:rPr>
              <a:t>Hospodářská politika v modelu</a:t>
            </a:r>
            <a:br>
              <a:rPr lang="pl-PL" sz="31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3100" b="1" dirty="0">
                <a:solidFill>
                  <a:schemeClr val="accent5">
                    <a:lumMod val="50000"/>
                  </a:schemeClr>
                </a:solidFill>
              </a:rPr>
              <a:t>IS-LM-BP: </a:t>
            </a:r>
            <a:br>
              <a:rPr lang="pl-PL" sz="3100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pl-PL" sz="4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4400" b="1" dirty="0">
                <a:solidFill>
                  <a:schemeClr val="accent5">
                    <a:lumMod val="50000"/>
                  </a:schemeClr>
                </a:solidFill>
              </a:rPr>
              <a:t>(1b) Mundell-Flemingův model</a:t>
            </a:r>
            <a:endParaRPr lang="cs-CZ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106ADE-B463-4C6E-A026-C62A4598A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2583" y="171450"/>
            <a:ext cx="9199418" cy="43815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t">
            <a:normAutofit fontScale="85000" lnSpcReduction="10000"/>
          </a:bodyPr>
          <a:lstStyle/>
          <a:p>
            <a:pPr marL="0" indent="0" hangingPunct="0">
              <a:buNone/>
            </a:pPr>
            <a:r>
              <a:rPr lang="cs-CZ" sz="2800" b="1" dirty="0">
                <a:solidFill>
                  <a:srgbClr val="000000"/>
                </a:solidFill>
              </a:rPr>
              <a:t>Monetární expanze </a:t>
            </a:r>
            <a:r>
              <a:rPr lang="cs-CZ" sz="2800" dirty="0">
                <a:solidFill>
                  <a:srgbClr val="000000"/>
                </a:solidFill>
              </a:rPr>
              <a:t>v systému pevných a plovoucích devizových kurzů</a:t>
            </a: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285E187-9C3B-4E8A-A77F-2345267330C6}"/>
              </a:ext>
            </a:extLst>
          </p:cNvPr>
          <p:cNvSpPr/>
          <p:nvPr/>
        </p:nvSpPr>
        <p:spPr>
          <a:xfrm>
            <a:off x="7813962" y="3473087"/>
            <a:ext cx="4181407" cy="26314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CB provede monetární expanzi (LM</a:t>
            </a:r>
            <a:r>
              <a:rPr lang="cs-CZ" sz="15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0</a:t>
            </a:r>
            <a:r>
              <a:rPr lang="cs-CZ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LM</a:t>
            </a:r>
            <a:r>
              <a:rPr lang="cs-CZ" sz="15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  <a:r>
              <a:rPr lang="cs-CZ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↑M/P a ↓i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a ↑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Y1). Bod E1 však představuje</a:t>
            </a:r>
          </a:p>
          <a:p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pouze vnitřní rovnováhu (BP je schodková). i &lt; </a:t>
            </a:r>
            <a:r>
              <a:rPr lang="cs-CZ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cs-CZ" sz="15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r>
              <a:rPr lang="cs-CZ" sz="15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masivnímu odlivu kapitálu ze země a ke znehodnocení domácí měny </a:t>
            </a:r>
            <a:r>
              <a:rPr lang="cs-CZ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export stává levnějším a konkurenceschopnějším, dovoz přitom dražším </a:t>
            </a:r>
            <a:r>
              <a:rPr lang="cs-CZ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→↑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NX → </a:t>
            </a:r>
            <a:r>
              <a:rPr lang="cs-CZ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AD → </a:t>
            </a:r>
            <a:r>
              <a:rPr lang="cs-CZ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Y. Měna se bude znehodnocovat, dokud pokles relativních cen EX a IM nezajistí přesun ekonomiky do bodu E</a:t>
            </a:r>
            <a:r>
              <a:rPr lang="cs-CZ" sz="15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(IS</a:t>
            </a:r>
            <a:r>
              <a:rPr lang="cs-CZ" sz="15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0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→IS</a:t>
            </a:r>
            <a:r>
              <a:rPr lang="cs-CZ" sz="15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) → E</a:t>
            </a:r>
            <a:r>
              <a:rPr lang="cs-CZ" sz="15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při vyšší úrovni reálného důchodu (Y</a:t>
            </a:r>
            <a:r>
              <a:rPr lang="cs-CZ" sz="15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), stejné úrokové sazbě a znehodnocené měně.</a:t>
            </a:r>
            <a:endParaRPr lang="cs-CZ" sz="15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65B6D56-B844-4A98-B917-E73645BDFB12}"/>
              </a:ext>
            </a:extLst>
          </p:cNvPr>
          <p:cNvSpPr/>
          <p:nvPr/>
        </p:nvSpPr>
        <p:spPr>
          <a:xfrm>
            <a:off x="3475267" y="6350168"/>
            <a:ext cx="4294909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Za předpokladu DKM a fixingu je </a:t>
            </a:r>
            <a:r>
              <a:rPr lang="cs-CZ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MP zcela neúčinná</a:t>
            </a:r>
            <a:r>
              <a:rPr lang="cs-CZ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 protože nemá žádný vliv na konečnou změnu důchodu.</a:t>
            </a:r>
            <a:endParaRPr lang="cs-CZ" sz="1400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6EF90F4-7563-4BF8-A359-D15D820985A9}"/>
              </a:ext>
            </a:extLst>
          </p:cNvPr>
          <p:cNvSpPr/>
          <p:nvPr/>
        </p:nvSpPr>
        <p:spPr>
          <a:xfrm>
            <a:off x="3475268" y="3487846"/>
            <a:ext cx="4294908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CB provede monetární expanzi zvýšením nabídky peněz (LM</a:t>
            </a:r>
            <a:r>
              <a:rPr lang="cs-CZ" sz="15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0</a:t>
            </a:r>
            <a:r>
              <a:rPr lang="cs-CZ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LM</a:t>
            </a:r>
            <a:r>
              <a:rPr lang="cs-CZ" sz="15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). Protože je P fixní, vede růst (M/P) k přebytku peněz v ekonomice, dochází k poklesu úrokové sazby (i</a:t>
            </a:r>
            <a:r>
              <a:rPr lang="cs-CZ" sz="15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) a růstu reálného důchodu (Y</a:t>
            </a:r>
            <a:r>
              <a:rPr lang="cs-CZ" sz="15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), ekonomika se nachází v bodě E</a:t>
            </a:r>
            <a:r>
              <a:rPr lang="cs-CZ" sz="15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 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(pouze vnitřní rovnováhu, BP je v deficitu). i&lt;</a:t>
            </a:r>
            <a:r>
              <a:rPr lang="cs-CZ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if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 → masivní odliv kapitálu → tlak na devalvaci domácí měny, čemuž však musí centrální banka zabránit prostřednictvím prodeje cizí měny a nákupu měny domácí, čímž snižuje nabídku peněz v ekonomice (roste i) </a:t>
            </a:r>
            <a:r>
              <a:rPr lang="cs-CZ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LM</a:t>
            </a:r>
            <a:r>
              <a:rPr lang="cs-CZ" sz="15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se vrací do LM</a:t>
            </a:r>
            <a:r>
              <a:rPr lang="cs-CZ" sz="15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0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do té doby, než i = </a:t>
            </a:r>
            <a:r>
              <a:rPr lang="cs-CZ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cs-CZ" sz="15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a obnoví se původní rovnováha E</a:t>
            </a:r>
            <a:r>
              <a:rPr lang="cs-CZ" sz="15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0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=E</a:t>
            </a:r>
            <a:r>
              <a:rPr lang="cs-CZ" sz="15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cs-CZ" sz="1500" dirty="0">
              <a:solidFill>
                <a:srgbClr val="2F2B20"/>
              </a:solidFill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3E64F8B3-CBC1-491C-B87B-82C23FB435EF}"/>
              </a:ext>
            </a:extLst>
          </p:cNvPr>
          <p:cNvSpPr/>
          <p:nvPr/>
        </p:nvSpPr>
        <p:spPr>
          <a:xfrm>
            <a:off x="7813962" y="6119336"/>
            <a:ext cx="4181407" cy="738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Monetární politika je v případě dokonalé kapitálové mobility a při plovoucích kurzech </a:t>
            </a:r>
            <a:r>
              <a:rPr lang="cs-CZ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velmi účinná</a:t>
            </a:r>
            <a:r>
              <a:rPr lang="cs-CZ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 protože vede k růstu reálného důchodu.</a:t>
            </a:r>
            <a:endParaRPr lang="cs-CZ" sz="1400" b="1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5F4870A-1031-468B-A11E-9B39D7065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701254"/>
            <a:ext cx="3779982" cy="276229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DA4000E-711C-4BC4-99CD-123F86C7E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3962" y="695396"/>
            <a:ext cx="3779983" cy="278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81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FA70B-26DB-4F85-8595-49D11B277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31063"/>
            <a:ext cx="3361765" cy="3398010"/>
          </a:xfrm>
        </p:spPr>
        <p:txBody>
          <a:bodyPr>
            <a:normAutofit fontScale="90000"/>
          </a:bodyPr>
          <a:lstStyle/>
          <a:p>
            <a:r>
              <a:rPr lang="pl-PL" sz="3100" b="1" dirty="0">
                <a:solidFill>
                  <a:schemeClr val="accent5">
                    <a:lumMod val="50000"/>
                  </a:schemeClr>
                </a:solidFill>
              </a:rPr>
              <a:t>Hospodářská politika v modelu</a:t>
            </a:r>
            <a:br>
              <a:rPr lang="pl-PL" sz="31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3100" b="1" dirty="0">
                <a:solidFill>
                  <a:schemeClr val="accent5">
                    <a:lumMod val="50000"/>
                  </a:schemeClr>
                </a:solidFill>
              </a:rPr>
              <a:t>IS-LM-BP: </a:t>
            </a:r>
            <a:br>
              <a:rPr lang="pl-PL" sz="3100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pl-PL" sz="4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4400" b="1" dirty="0">
                <a:solidFill>
                  <a:schemeClr val="accent5">
                    <a:lumMod val="50000"/>
                  </a:schemeClr>
                </a:solidFill>
              </a:rPr>
              <a:t>(2) nedokonalá mobilita kapitálu</a:t>
            </a:r>
            <a:endParaRPr lang="cs-CZ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76A7D25-5D13-47D7-91DB-F994972FA3D9}"/>
              </a:ext>
            </a:extLst>
          </p:cNvPr>
          <p:cNvSpPr/>
          <p:nvPr/>
        </p:nvSpPr>
        <p:spPr>
          <a:xfrm>
            <a:off x="1865745" y="0"/>
            <a:ext cx="9144000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0000"/>
                </a:solidFill>
                <a:latin typeface="Times New Roman" panose="02020603050405020304" pitchFamily="18" charset="0"/>
              </a:rPr>
              <a:t>Nedokonalou kapitálovou mobilitou 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rozumíme stav, kdy má křivka BP pozitivní sklon a rozdíl mezi domácí a zahraniční úrokovou sazbou může být po určitou dobu udržován. </a:t>
            </a: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18C0FF9-96F7-454C-B080-0BA6692BE3CE}"/>
              </a:ext>
            </a:extLst>
          </p:cNvPr>
          <p:cNvSpPr/>
          <p:nvPr/>
        </p:nvSpPr>
        <p:spPr>
          <a:xfrm>
            <a:off x="3562715" y="659170"/>
            <a:ext cx="8629285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Země s relativně vysokou mobilitou kapitálu bude mít křivku LM s větším sklonem než má křivka BP a země s relativně nízkou mobilitou kapitálu bude mít křivku LM s menším sklonem než je křivka BP. </a:t>
            </a: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C672DDD-0157-436C-93A7-C17977ADF3B9}"/>
              </a:ext>
            </a:extLst>
          </p:cNvPr>
          <p:cNvSpPr/>
          <p:nvPr/>
        </p:nvSpPr>
        <p:spPr>
          <a:xfrm>
            <a:off x="3562715" y="1683388"/>
            <a:ext cx="8629285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000000"/>
                </a:solidFill>
                <a:latin typeface="Times New Roman" panose="02020603050405020304" pitchFamily="18" charset="0"/>
              </a:rPr>
              <a:t>Účinnost fiskální politiky v systému plovoucích kurzů a nedokonalé mobility kapitálu </a:t>
            </a:r>
            <a:endParaRPr lang="cs-CZ" b="1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B184799-3C70-4725-BE38-ED3681685875}"/>
              </a:ext>
            </a:extLst>
          </p:cNvPr>
          <p:cNvSpPr/>
          <p:nvPr/>
        </p:nvSpPr>
        <p:spPr>
          <a:xfrm>
            <a:off x="2179781" y="4805281"/>
            <a:ext cx="10012219" cy="2062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↑G: IS</a:t>
            </a:r>
            <a:r>
              <a:rPr lang="cs-CZ" sz="16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IS</a:t>
            </a:r>
            <a:r>
              <a:rPr lang="cs-CZ" sz="16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(↑i</a:t>
            </a:r>
            <a:r>
              <a:rPr lang="cs-CZ" sz="16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↑Y</a:t>
            </a:r>
            <a:r>
              <a:rPr lang="cs-CZ" sz="16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→↑Y</a:t>
            </a:r>
            <a:r>
              <a:rPr lang="cs-CZ" sz="16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</a:p>
          <a:p>
            <a:pPr marL="342900" indent="-342900">
              <a:buAutoNum type="arabicParenBoth"/>
            </a:pPr>
            <a:r>
              <a:rPr lang="cs-CZ" sz="1600" i="1" dirty="0"/>
              <a:t>při relativně vysoké mobilitě kapitálu: </a:t>
            </a:r>
            <a:r>
              <a:rPr lang="cs-CZ" sz="1600" dirty="0">
                <a:latin typeface="Times New Roman" panose="02020603050405020304" pitchFamily="18" charset="0"/>
              </a:rPr>
              <a:t>v E</a:t>
            </a:r>
            <a:r>
              <a:rPr lang="cs-CZ" sz="1600" baseline="-25000" dirty="0">
                <a:latin typeface="Times New Roman" panose="02020603050405020304" pitchFamily="18" charset="0"/>
              </a:rPr>
              <a:t>1</a:t>
            </a:r>
            <a:r>
              <a:rPr lang="cs-CZ" sz="1600" dirty="0">
                <a:latin typeface="Times New Roman" panose="02020603050405020304" pitchFamily="18" charset="0"/>
              </a:rPr>
              <a:t> vznikne ex ante přebytek BP 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1600" dirty="0">
                <a:latin typeface="Times New Roman" panose="02020603050405020304" pitchFamily="18" charset="0"/>
              </a:rPr>
              <a:t>zhodnocení domácí měny, ale 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r>
              <a:rPr lang="cs-CZ" sz="1600" dirty="0">
                <a:latin typeface="Times New Roman" panose="02020603050405020304" pitchFamily="18" charset="0"/>
              </a:rPr>
              <a:t>EX a 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↑IM</a:t>
            </a:r>
            <a:r>
              <a:rPr lang="cs-CZ" sz="1600" dirty="0">
                <a:latin typeface="Times New Roman" panose="02020603050405020304" pitchFamily="18" charset="0"/>
              </a:rPr>
              <a:t> 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1600" dirty="0">
                <a:latin typeface="Times New Roman" panose="02020603050405020304" pitchFamily="18" charset="0"/>
              </a:rPr>
              <a:t>pokles křivky IS</a:t>
            </a:r>
            <a:r>
              <a:rPr lang="cs-CZ" sz="1600" baseline="-25000" dirty="0">
                <a:latin typeface="Times New Roman" panose="02020603050405020304" pitchFamily="18" charset="0"/>
              </a:rPr>
              <a:t>1</a:t>
            </a:r>
            <a:r>
              <a:rPr lang="cs-CZ" sz="1600" dirty="0">
                <a:latin typeface="Times New Roman" panose="02020603050405020304" pitchFamily="18" charset="0"/>
              </a:rPr>
              <a:t> doleva do IS</a:t>
            </a:r>
            <a:r>
              <a:rPr lang="cs-CZ" sz="1600" baseline="-25000" dirty="0">
                <a:latin typeface="Times New Roman" panose="02020603050405020304" pitchFamily="18" charset="0"/>
              </a:rPr>
              <a:t>2</a:t>
            </a:r>
            <a:r>
              <a:rPr lang="cs-CZ" sz="1600" dirty="0">
                <a:latin typeface="Times New Roman" panose="02020603050405020304" pitchFamily="18" charset="0"/>
              </a:rPr>
              <a:t> a posun křivky BP</a:t>
            </a:r>
            <a:r>
              <a:rPr lang="cs-CZ" sz="1600" baseline="-25000" dirty="0">
                <a:latin typeface="Times New Roman" panose="02020603050405020304" pitchFamily="18" charset="0"/>
              </a:rPr>
              <a:t>0</a:t>
            </a:r>
            <a:r>
              <a:rPr lang="cs-CZ" sz="1600" dirty="0">
                <a:latin typeface="Times New Roman" panose="02020603050405020304" pitchFamily="18" charset="0"/>
              </a:rPr>
              <a:t> do BP</a:t>
            </a:r>
            <a:r>
              <a:rPr lang="cs-CZ" sz="1600" baseline="-25000" dirty="0">
                <a:latin typeface="Times New Roman" panose="02020603050405020304" pitchFamily="18" charset="0"/>
              </a:rPr>
              <a:t>1</a:t>
            </a:r>
            <a:r>
              <a:rPr lang="cs-CZ" sz="1600" dirty="0">
                <a:latin typeface="Times New Roman" panose="02020603050405020304" pitchFamily="18" charset="0"/>
              </a:rPr>
              <a:t>. Konečná rovnováha: bod E</a:t>
            </a:r>
            <a:r>
              <a:rPr lang="cs-CZ" sz="1600" baseline="-25000" dirty="0">
                <a:latin typeface="Times New Roman" panose="02020603050405020304" pitchFamily="18" charset="0"/>
              </a:rPr>
              <a:t>2</a:t>
            </a:r>
            <a:r>
              <a:rPr lang="cs-CZ" sz="1600" dirty="0">
                <a:latin typeface="Times New Roman" panose="02020603050405020304" pitchFamily="18" charset="0"/>
              </a:rPr>
              <a:t> s vyšším reálným důchodem (Y</a:t>
            </a:r>
            <a:r>
              <a:rPr lang="cs-CZ" sz="1600" baseline="-25000" dirty="0">
                <a:latin typeface="Times New Roman" panose="02020603050405020304" pitchFamily="18" charset="0"/>
              </a:rPr>
              <a:t>2</a:t>
            </a:r>
            <a:r>
              <a:rPr lang="cs-CZ" sz="1600" dirty="0">
                <a:latin typeface="Times New Roman" panose="02020603050405020304" pitchFamily="18" charset="0"/>
              </a:rPr>
              <a:t>) a vyšší úrokovou sazbou (i</a:t>
            </a:r>
            <a:r>
              <a:rPr lang="cs-CZ" sz="1600" baseline="-25000" dirty="0">
                <a:latin typeface="Times New Roman" panose="02020603050405020304" pitchFamily="18" charset="0"/>
              </a:rPr>
              <a:t>2</a:t>
            </a:r>
            <a:r>
              <a:rPr lang="cs-CZ" sz="1600" dirty="0">
                <a:latin typeface="Times New Roman" panose="02020603050405020304" pitchFamily="18" charset="0"/>
              </a:rPr>
              <a:t>) oproti výchozí situaci</a:t>
            </a:r>
            <a:r>
              <a:rPr lang="cs-CZ" sz="1600" i="1" dirty="0">
                <a:latin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arenBoth"/>
            </a:pPr>
            <a:r>
              <a:rPr lang="cs-CZ" sz="1600" i="1" dirty="0"/>
              <a:t>kapitál je relativně nemobilní: </a:t>
            </a:r>
            <a:r>
              <a:rPr lang="cs-CZ" sz="1600" dirty="0">
                <a:latin typeface="Times New Roman" panose="02020603050405020304" pitchFamily="18" charset="0"/>
              </a:rPr>
              <a:t>v E</a:t>
            </a:r>
            <a:r>
              <a:rPr lang="cs-CZ" sz="1600" baseline="-25000" dirty="0">
                <a:latin typeface="Times New Roman" panose="02020603050405020304" pitchFamily="18" charset="0"/>
              </a:rPr>
              <a:t>1</a:t>
            </a:r>
            <a:r>
              <a:rPr lang="cs-CZ" sz="1600" dirty="0">
                <a:latin typeface="Times New Roman" panose="02020603050405020304" pitchFamily="18" charset="0"/>
              </a:rPr>
              <a:t> vznikne deficit BP (bod E</a:t>
            </a:r>
            <a:r>
              <a:rPr lang="cs-CZ" sz="1600" baseline="-25000" dirty="0">
                <a:latin typeface="Times New Roman" panose="02020603050405020304" pitchFamily="18" charset="0"/>
              </a:rPr>
              <a:t>1</a:t>
            </a:r>
            <a:r>
              <a:rPr lang="cs-CZ" sz="1600" dirty="0">
                <a:latin typeface="Times New Roman" panose="02020603050405020304" pitchFamily="18" charset="0"/>
              </a:rPr>
              <a:t> je pod křivkou BP)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1600" dirty="0">
                <a:latin typeface="Times New Roman" panose="02020603050405020304" pitchFamily="18" charset="0"/>
              </a:rPr>
              <a:t>znehodnocení domácí měny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↑</a:t>
            </a:r>
            <a:r>
              <a:rPr lang="cs-CZ" sz="1600" dirty="0">
                <a:latin typeface="Times New Roman" panose="02020603050405020304" pitchFamily="18" charset="0"/>
              </a:rPr>
              <a:t>EX a 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↓IM</a:t>
            </a:r>
            <a:r>
              <a:rPr lang="cs-CZ" sz="1600" dirty="0">
                <a:latin typeface="Times New Roman" panose="02020603050405020304" pitchFamily="18" charset="0"/>
              </a:rPr>
              <a:t> 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1600" dirty="0">
                <a:latin typeface="Times New Roman" panose="02020603050405020304" pitchFamily="18" charset="0"/>
              </a:rPr>
              <a:t>růst křivky IS</a:t>
            </a:r>
            <a:r>
              <a:rPr lang="cs-CZ" sz="1600" baseline="-25000" dirty="0">
                <a:latin typeface="Times New Roman" panose="02020603050405020304" pitchFamily="18" charset="0"/>
              </a:rPr>
              <a:t>1</a:t>
            </a:r>
            <a:r>
              <a:rPr lang="cs-CZ" sz="1600" dirty="0">
                <a:latin typeface="Times New Roman" panose="02020603050405020304" pitchFamily="18" charset="0"/>
              </a:rPr>
              <a:t> doprava do IS</a:t>
            </a:r>
            <a:r>
              <a:rPr lang="cs-CZ" sz="1600" baseline="-25000" dirty="0">
                <a:latin typeface="Times New Roman" panose="02020603050405020304" pitchFamily="18" charset="0"/>
              </a:rPr>
              <a:t>2</a:t>
            </a:r>
            <a:r>
              <a:rPr lang="cs-CZ" sz="1600" dirty="0">
                <a:latin typeface="Times New Roman" panose="02020603050405020304" pitchFamily="18" charset="0"/>
              </a:rPr>
              <a:t> a posun křivky BP</a:t>
            </a:r>
            <a:r>
              <a:rPr lang="cs-CZ" sz="1600" baseline="-25000" dirty="0">
                <a:latin typeface="Times New Roman" panose="02020603050405020304" pitchFamily="18" charset="0"/>
              </a:rPr>
              <a:t>0</a:t>
            </a:r>
            <a:r>
              <a:rPr lang="cs-CZ" sz="1600" dirty="0">
                <a:latin typeface="Times New Roman" panose="02020603050405020304" pitchFamily="18" charset="0"/>
              </a:rPr>
              <a:t> do BP</a:t>
            </a:r>
            <a:r>
              <a:rPr lang="cs-CZ" sz="1600" baseline="-25000" dirty="0">
                <a:latin typeface="Times New Roman" panose="02020603050405020304" pitchFamily="18" charset="0"/>
              </a:rPr>
              <a:t>1</a:t>
            </a:r>
            <a:r>
              <a:rPr lang="cs-CZ" sz="1600" dirty="0">
                <a:latin typeface="Times New Roman" panose="02020603050405020304" pitchFamily="18" charset="0"/>
              </a:rPr>
              <a:t>. Konečná rovnováha: bod E</a:t>
            </a:r>
            <a:r>
              <a:rPr lang="cs-CZ" sz="1600" baseline="-25000" dirty="0">
                <a:latin typeface="Times New Roman" panose="02020603050405020304" pitchFamily="18" charset="0"/>
              </a:rPr>
              <a:t>2</a:t>
            </a:r>
            <a:r>
              <a:rPr lang="cs-CZ" sz="1600" dirty="0">
                <a:latin typeface="Times New Roman" panose="02020603050405020304" pitchFamily="18" charset="0"/>
              </a:rPr>
              <a:t> s vyšším reálným důchodem (Y</a:t>
            </a:r>
            <a:r>
              <a:rPr lang="cs-CZ" sz="1600" baseline="-25000" dirty="0">
                <a:latin typeface="Times New Roman" panose="02020603050405020304" pitchFamily="18" charset="0"/>
              </a:rPr>
              <a:t>2</a:t>
            </a:r>
            <a:r>
              <a:rPr lang="cs-CZ" sz="1600" dirty="0">
                <a:latin typeface="Times New Roman" panose="02020603050405020304" pitchFamily="18" charset="0"/>
              </a:rPr>
              <a:t>) a vyšší úrokovou sazbou (i</a:t>
            </a:r>
            <a:r>
              <a:rPr lang="cs-CZ" sz="1600" baseline="-25000" dirty="0">
                <a:latin typeface="Times New Roman" panose="02020603050405020304" pitchFamily="18" charset="0"/>
              </a:rPr>
              <a:t>2</a:t>
            </a:r>
            <a:r>
              <a:rPr lang="cs-CZ" sz="1600" dirty="0">
                <a:latin typeface="Times New Roman" panose="02020603050405020304" pitchFamily="18" charset="0"/>
              </a:rPr>
              <a:t>) oproti výchozí situaci</a:t>
            </a:r>
            <a:r>
              <a:rPr lang="cs-CZ" sz="1600" i="1" dirty="0">
                <a:latin typeface="Times New Roman" panose="02020603050405020304" pitchFamily="18" charset="0"/>
              </a:rPr>
              <a:t>. </a:t>
            </a:r>
            <a:r>
              <a:rPr lang="cs-CZ" sz="1600" dirty="0">
                <a:latin typeface="Times New Roman" panose="02020603050405020304" pitchFamily="18" charset="0"/>
              </a:rPr>
              <a:t>Účinek fiskální politiky na reálný důchod v systému plovoucích kurzů roste se snižující se mobilitou kapitálu.</a:t>
            </a:r>
            <a:endParaRPr lang="cs-CZ" sz="16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DF7C4D4-E3BF-42B6-98CB-DABF3BC48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546" y="2052720"/>
            <a:ext cx="6170163" cy="298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51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FA70B-26DB-4F85-8595-49D11B277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31063"/>
            <a:ext cx="3361765" cy="3398010"/>
          </a:xfrm>
        </p:spPr>
        <p:txBody>
          <a:bodyPr>
            <a:normAutofit fontScale="90000"/>
          </a:bodyPr>
          <a:lstStyle/>
          <a:p>
            <a:r>
              <a:rPr lang="pl-PL" sz="3100" b="1" dirty="0">
                <a:solidFill>
                  <a:schemeClr val="accent5">
                    <a:lumMod val="50000"/>
                  </a:schemeClr>
                </a:solidFill>
              </a:rPr>
              <a:t>Hospodářská politika v modelu</a:t>
            </a:r>
            <a:br>
              <a:rPr lang="pl-PL" sz="31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3100" b="1" dirty="0">
                <a:solidFill>
                  <a:schemeClr val="accent5">
                    <a:lumMod val="50000"/>
                  </a:schemeClr>
                </a:solidFill>
              </a:rPr>
              <a:t>IS-LM-BP: </a:t>
            </a:r>
            <a:br>
              <a:rPr lang="pl-PL" sz="3100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pl-PL" sz="4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4400" b="1" dirty="0">
                <a:solidFill>
                  <a:schemeClr val="accent5">
                    <a:lumMod val="50000"/>
                  </a:schemeClr>
                </a:solidFill>
              </a:rPr>
              <a:t>(3a) dokonalá imobilita kapitálu </a:t>
            </a:r>
            <a:endParaRPr lang="cs-CZ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AE4F3CB-AF91-4515-B699-AA4A4F0EEB73}"/>
              </a:ext>
            </a:extLst>
          </p:cNvPr>
          <p:cNvSpPr/>
          <p:nvPr/>
        </p:nvSpPr>
        <p:spPr>
          <a:xfrm>
            <a:off x="0" y="101418"/>
            <a:ext cx="3214255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V případě dokonalé kapitálové imobility (nulové kapitálové mobility) nebude pohyb kapitálu reagovat na pohyb úrokové míry. Za tohoto předpokladu neexistuje vazba domácí úrokové míry na zahraniční úrokovou míru a křivka rovnováhy platební bilance (BP) bude vertikální. </a:t>
            </a:r>
            <a:endParaRPr lang="cs-CZ" sz="1200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832B4D0-6274-4E0F-86ED-F4930EABE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255" y="101417"/>
            <a:ext cx="8959272" cy="43815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t">
            <a:normAutofit fontScale="85000" lnSpcReduction="10000"/>
          </a:bodyPr>
          <a:lstStyle/>
          <a:p>
            <a:pPr marL="0" indent="0" hangingPunct="0">
              <a:buNone/>
            </a:pPr>
            <a:r>
              <a:rPr lang="cs-CZ" sz="2800" b="1" dirty="0">
                <a:solidFill>
                  <a:srgbClr val="000000"/>
                </a:solidFill>
              </a:rPr>
              <a:t>Fiskální expanze </a:t>
            </a:r>
            <a:r>
              <a:rPr lang="cs-CZ" sz="2800" dirty="0">
                <a:solidFill>
                  <a:srgbClr val="000000"/>
                </a:solidFill>
              </a:rPr>
              <a:t>v systému pevných a plovoucích devizových kurzů</a:t>
            </a:r>
            <a:endParaRPr lang="cs-CZ" sz="2400" dirty="0">
              <a:solidFill>
                <a:srgbClr val="00000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A35E347-7331-4DAC-8E1C-179E57F49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800" y="539567"/>
            <a:ext cx="3791143" cy="305086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35373F75-A451-4E98-AF99-86B9F32C2CE5}"/>
              </a:ext>
            </a:extLst>
          </p:cNvPr>
          <p:cNvSpPr/>
          <p:nvPr/>
        </p:nvSpPr>
        <p:spPr>
          <a:xfrm>
            <a:off x="3479799" y="3579853"/>
            <a:ext cx="4221899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fiskální expanze: 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↑G: 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cs-CZ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0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IS</a:t>
            </a:r>
            <a:r>
              <a:rPr lang="cs-CZ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↑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cs-CZ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1 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Y</a:t>
            </a:r>
            <a:r>
              <a:rPr lang="cs-CZ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i&gt;</a:t>
            </a:r>
            <a:r>
              <a:rPr lang="cs-CZ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cs-CZ" sz="16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nulový vliv na pohyb kapitálu, avšak 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↑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cs-CZ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↓I, současně 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Y</a:t>
            </a:r>
            <a:r>
              <a:rPr lang="cs-CZ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↑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IM a ↓NX (BP je v deficitu 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tlak na znehodnocení domácí měny 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nelze, jsme ve fixingu, a CB bude intervenovat ve smyslu nákupu domácí 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měny a prodeje deviz (LM</a:t>
            </a:r>
            <a:r>
              <a:rPr lang="cs-CZ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LM</a:t>
            </a:r>
            <a:r>
              <a:rPr lang="cs-CZ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→ ↑i</a:t>
            </a:r>
            <a:r>
              <a:rPr lang="cs-CZ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↓Y</a:t>
            </a:r>
            <a:r>
              <a:rPr lang="cs-CZ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(reálný důchod bude klesat tak dlouho, dokud se platební bilance nedostane zpět do rovnováhy). FP je zcela neúčinná a vyvolá úplný vytěsňovací efekt</a:t>
            </a:r>
            <a:endParaRPr lang="cs-CZ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D3FA57F-4907-473B-9347-13E7682FD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063" y="660285"/>
            <a:ext cx="3565941" cy="2919568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3D99FBCC-33C4-42B3-90BA-98B77CEB147C}"/>
              </a:ext>
            </a:extLst>
          </p:cNvPr>
          <p:cNvSpPr/>
          <p:nvPr/>
        </p:nvSpPr>
        <p:spPr>
          <a:xfrm>
            <a:off x="0" y="6233362"/>
            <a:ext cx="121920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Marshallova-</a:t>
            </a:r>
            <a:r>
              <a:rPr lang="cs-CZ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Lernerova</a:t>
            </a:r>
            <a:r>
              <a:rPr lang="cs-CZ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podmínka říká, že běžný účet platební bilance se po devalvaci (depreciaci) zlepší pouze v případě, že je součet cenové elasticity poptávky po exportu a cenové elasticity poptávky po importu v absolutním vyjádření větší než jedna. </a:t>
            </a:r>
            <a:endParaRPr lang="cs-CZ" sz="1400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C6EC983F-5F12-44E6-A756-BAC9C956CE5B}"/>
              </a:ext>
            </a:extLst>
          </p:cNvPr>
          <p:cNvSpPr/>
          <p:nvPr/>
        </p:nvSpPr>
        <p:spPr>
          <a:xfrm>
            <a:off x="7701698" y="3590427"/>
            <a:ext cx="4471829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↑G: IS0→ IS1 (↑i1 ↑Y1) →↑Y1 → ↑IM a ↓NX (BP je v deficitu → tlak na znehodnocení domácí měny → posun křivky BP0 doprava do BP1 + růstu konkurenceschopnosti domácího zboží v zahraničí, což při splnění Marshallovy–</a:t>
            </a:r>
            <a:r>
              <a:rPr lang="cs-CZ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Lernerovy</a:t>
            </a:r>
            <a:r>
              <a:rPr lang="cs-CZ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podmínky povede ↑NX → ↑AD → ↑Y (IS1→ IS2), novým bodem celkové rovnováhy se tak stává bod E2, který představuje průsečík křivek IS2, BP1 a LM. FP je účinná a její velikost pak bude záviset na sklonech křivek IS a LM.</a:t>
            </a:r>
          </a:p>
        </p:txBody>
      </p:sp>
    </p:spTree>
    <p:extLst>
      <p:ext uri="{BB962C8B-B14F-4D97-AF65-F5344CB8AC3E}">
        <p14:creationId xmlns:p14="http://schemas.microsoft.com/office/powerpoint/2010/main" val="2136530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FA70B-26DB-4F85-8595-49D11B277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31063"/>
            <a:ext cx="3361765" cy="3398010"/>
          </a:xfrm>
        </p:spPr>
        <p:txBody>
          <a:bodyPr>
            <a:normAutofit fontScale="90000"/>
          </a:bodyPr>
          <a:lstStyle/>
          <a:p>
            <a:r>
              <a:rPr lang="pl-PL" sz="3100" b="1" dirty="0">
                <a:solidFill>
                  <a:schemeClr val="accent5">
                    <a:lumMod val="50000"/>
                  </a:schemeClr>
                </a:solidFill>
              </a:rPr>
              <a:t>Hospodářská politika v modelu</a:t>
            </a:r>
            <a:br>
              <a:rPr lang="pl-PL" sz="31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3100" b="1" dirty="0">
                <a:solidFill>
                  <a:schemeClr val="accent5">
                    <a:lumMod val="50000"/>
                  </a:schemeClr>
                </a:solidFill>
              </a:rPr>
              <a:t>IS-LM-BP: </a:t>
            </a:r>
            <a:br>
              <a:rPr lang="pl-PL" sz="3100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pl-PL" sz="4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4400" b="1" dirty="0">
                <a:solidFill>
                  <a:schemeClr val="accent5">
                    <a:lumMod val="50000"/>
                  </a:schemeClr>
                </a:solidFill>
              </a:rPr>
              <a:t>(3b) dokonalá imobilita kapitálu </a:t>
            </a:r>
            <a:endParaRPr lang="cs-CZ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07C907BA-61A9-4894-86C8-2B831BE2148B}"/>
              </a:ext>
            </a:extLst>
          </p:cNvPr>
          <p:cNvSpPr txBox="1">
            <a:spLocks/>
          </p:cNvSpPr>
          <p:nvPr/>
        </p:nvSpPr>
        <p:spPr>
          <a:xfrm>
            <a:off x="3029526" y="116031"/>
            <a:ext cx="9162473" cy="438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buFont typeface="Wingdings 2" pitchFamily="18" charset="2"/>
              <a:buNone/>
            </a:pPr>
            <a:r>
              <a:rPr lang="cs-CZ" sz="2800" b="1" dirty="0">
                <a:solidFill>
                  <a:srgbClr val="000000"/>
                </a:solidFill>
              </a:rPr>
              <a:t>Monetární expanze </a:t>
            </a:r>
            <a:r>
              <a:rPr lang="cs-CZ" sz="2800" dirty="0">
                <a:solidFill>
                  <a:srgbClr val="000000"/>
                </a:solidFill>
              </a:rPr>
              <a:t>v systému pevných a plovoucích devizových kurzů</a:t>
            </a:r>
            <a:endParaRPr lang="cs-CZ" sz="2400" dirty="0">
              <a:solidFill>
                <a:srgbClr val="00000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E8FEE02-6A13-44C0-AB64-23E3D276D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159" y="690721"/>
            <a:ext cx="3705696" cy="3109464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0E8DFC22-DECE-4230-B424-02894C6067BB}"/>
              </a:ext>
            </a:extLst>
          </p:cNvPr>
          <p:cNvSpPr/>
          <p:nvPr/>
        </p:nvSpPr>
        <p:spPr>
          <a:xfrm>
            <a:off x="3674159" y="3936725"/>
            <a:ext cx="3996950" cy="26314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CB </a:t>
            </a:r>
            <a:r>
              <a:rPr lang="cs-CZ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(M/P)</a:t>
            </a:r>
            <a:r>
              <a:rPr lang="cs-CZ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(LM</a:t>
            </a:r>
            <a:r>
              <a:rPr lang="cs-CZ" sz="15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0</a:t>
            </a:r>
            <a:r>
              <a:rPr lang="cs-CZ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LM</a:t>
            </a:r>
            <a:r>
              <a:rPr lang="cs-CZ" sz="15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cs-CZ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↓i 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(i</a:t>
            </a:r>
            <a:r>
              <a:rPr lang="cs-CZ" sz="15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) a </a:t>
            </a:r>
            <a:r>
              <a:rPr lang="cs-CZ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Y (Y</a:t>
            </a:r>
            <a:r>
              <a:rPr lang="cs-CZ" sz="15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 lvl="0"/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i&lt;</a:t>
            </a:r>
            <a:r>
              <a:rPr lang="cs-CZ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if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 → žádný vliv na pohyb kapitálu ani tlak na změnu kurzu</a:t>
            </a:r>
          </a:p>
          <a:p>
            <a:pPr lvl="0"/>
            <a:r>
              <a:rPr lang="cs-CZ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Y→ ↑IM a ↓NX a deficit BP </a:t>
            </a:r>
            <a:r>
              <a:rPr lang="cs-CZ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tlak na devalvaci domácí měny, čemuž však musí centrální banka ve fixingu zabránit prostřednictvím prodeje cizí měny a nákupu měny domácí, čímž snižuje nabídku peněz v ekonomice (roste i) </a:t>
            </a:r>
            <a:r>
              <a:rPr lang="cs-CZ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LM</a:t>
            </a:r>
            <a:r>
              <a:rPr lang="cs-CZ" sz="15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se vrací do LM</a:t>
            </a:r>
            <a:r>
              <a:rPr lang="cs-CZ" sz="15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0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a obnovuje se se původní rovnováha. MP je zcela neúčinná. </a:t>
            </a:r>
            <a:endParaRPr lang="cs-CZ" sz="1500" dirty="0">
              <a:solidFill>
                <a:srgbClr val="2F2B20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96A7B3D-BA68-46B2-BE1F-52CF415A0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249" y="690721"/>
            <a:ext cx="3778821" cy="3021572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1A70189F-F71A-4C01-888C-6EA5438CA2BB}"/>
              </a:ext>
            </a:extLst>
          </p:cNvPr>
          <p:cNvSpPr/>
          <p:nvPr/>
        </p:nvSpPr>
        <p:spPr>
          <a:xfrm>
            <a:off x="7775376" y="3936725"/>
            <a:ext cx="4416623" cy="2862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CB provede monetární expanzi (LM</a:t>
            </a:r>
            <a:r>
              <a:rPr lang="cs-CZ" sz="15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0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→LM</a:t>
            </a:r>
            <a:r>
              <a:rPr lang="cs-CZ" sz="15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↑M/P a ↓i a ↑Y</a:t>
            </a:r>
            <a:r>
              <a:rPr lang="cs-CZ" sz="15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↑Y →↑IM →↓NX  → deficit platební 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bilance, tlak na znehodnocení měny </a:t>
            </a:r>
            <a:r>
              <a:rPr lang="cs-CZ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depreciace (1) posune křivku BP doprava a současně (2) roste konkurenceschopnost domácí produkce na zahraničních trzích (naše zboží je levnější). Za splnění </a:t>
            </a:r>
            <a:r>
              <a:rPr lang="cs-CZ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Marshall-Lernerovy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podmínky, </a:t>
            </a:r>
            <a:r>
              <a:rPr lang="cs-CZ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EX</a:t>
            </a:r>
            <a:r>
              <a:rPr lang="cs-CZ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↑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NX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posun IS</a:t>
            </a:r>
            <a:r>
              <a:rPr lang="cs-CZ" sz="15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do IS</a:t>
            </a:r>
            <a:r>
              <a:rPr lang="cs-CZ" sz="15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Nová rovnováha se ustálí při vyšším důchodu (Y</a:t>
            </a:r>
            <a:r>
              <a:rPr lang="cs-CZ" sz="15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) a úrokové míře (i</a:t>
            </a:r>
            <a:r>
              <a:rPr lang="cs-CZ" sz="15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) bodě E</a:t>
            </a:r>
            <a:r>
              <a:rPr lang="cs-CZ" sz="15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Vzhledem k účinkům na reálný produkt, lze říci, že monetární politika je za předpokladu dokonalé kapitálové imobility a v systému plovoucích kurzů účinná. </a:t>
            </a:r>
            <a:endParaRPr lang="cs-CZ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58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A6DAD39-2C5E-49B5-A318-C3F730230A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4">
                    <a:lumMod val="50000"/>
                  </a:schemeClr>
                </a:solidFill>
              </a:rPr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2805753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FA70B-26DB-4F85-8595-49D11B277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361765" cy="4601183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chemeClr val="accent5">
                    <a:lumMod val="50000"/>
                  </a:schemeClr>
                </a:solidFill>
              </a:rPr>
              <a:t>Devizový trh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106ADE-B463-4C6E-A026-C62A4598A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164" y="64655"/>
            <a:ext cx="8432800" cy="6721627"/>
          </a:xfrm>
        </p:spPr>
        <p:txBody>
          <a:bodyPr anchor="t">
            <a:normAutofit fontScale="92500" lnSpcReduction="10000"/>
          </a:bodyPr>
          <a:lstStyle/>
          <a:p>
            <a:pPr hangingPunct="0"/>
            <a:r>
              <a:rPr lang="cs-CZ" sz="2400" dirty="0">
                <a:solidFill>
                  <a:schemeClr val="tx1"/>
                </a:solidFill>
              </a:rPr>
              <a:t>devizový trh je místo, kde jednotliví účastníci prodávají či nakupují zahraniční národní měny, resp. veškerá depozita denominovaná v různých národních měnách.</a:t>
            </a:r>
          </a:p>
          <a:p>
            <a:pPr lvl="1" hangingPunct="0"/>
            <a:r>
              <a:rPr lang="cs-CZ" sz="2200" dirty="0">
                <a:solidFill>
                  <a:schemeClr val="tx1"/>
                </a:solidFill>
              </a:rPr>
              <a:t>místo střetu nabídky a poptávky po dané měně (determinace DK)</a:t>
            </a:r>
          </a:p>
          <a:p>
            <a:pPr lvl="2" hangingPunct="0"/>
            <a:r>
              <a:rPr lang="cs-CZ" sz="2000" dirty="0">
                <a:solidFill>
                  <a:schemeClr val="tx1"/>
                </a:solidFill>
              </a:rPr>
              <a:t>mezi faktory ovlivňující tuto nabídku či poptávku </a:t>
            </a:r>
            <a:r>
              <a:rPr lang="cs-CZ" sz="2000" u="sng" dirty="0">
                <a:solidFill>
                  <a:schemeClr val="tx1"/>
                </a:solidFill>
              </a:rPr>
              <a:t>v krátkém období </a:t>
            </a:r>
            <a:r>
              <a:rPr lang="cs-CZ" sz="2000" dirty="0">
                <a:solidFill>
                  <a:schemeClr val="tx1"/>
                </a:solidFill>
              </a:rPr>
              <a:t>patří změny cenových hladin, úrokových sazeb, peněžní zásoby, reálného produktu, očekávání ohledně budoucího vývoje devizového kurzu a zásahy státních institucí (kurzové intervence)</a:t>
            </a:r>
          </a:p>
          <a:p>
            <a:pPr lvl="3" hangingPunct="0"/>
            <a:r>
              <a:rPr lang="cs-CZ" sz="2000" dirty="0">
                <a:solidFill>
                  <a:schemeClr val="tx1"/>
                </a:solidFill>
              </a:rPr>
              <a:t>kurzová intervence představuje opatření centrální banky, prostřednictvím něhož monetární autorita brání výkyvům devizového kurzu od měnové parity nebo od své představy o vývoji a úrovni devizového kurzu</a:t>
            </a:r>
          </a:p>
          <a:p>
            <a:pPr lvl="2" hangingPunct="0"/>
            <a:r>
              <a:rPr lang="cs-CZ" sz="2000" u="sng" dirty="0">
                <a:solidFill>
                  <a:schemeClr val="tx1"/>
                </a:solidFill>
              </a:rPr>
              <a:t>v dlouhém období </a:t>
            </a:r>
            <a:r>
              <a:rPr lang="cs-CZ" sz="2000" dirty="0">
                <a:solidFill>
                  <a:schemeClr val="tx1"/>
                </a:solidFill>
              </a:rPr>
              <a:t>je vývoj DK vysvětlen teorií parity kupní síly (absolutní (E=P/P</a:t>
            </a:r>
            <a:r>
              <a:rPr lang="cs-CZ" sz="2000" baseline="-25000" dirty="0">
                <a:solidFill>
                  <a:schemeClr val="tx1"/>
                </a:solidFill>
              </a:rPr>
              <a:t>f</a:t>
            </a:r>
            <a:r>
              <a:rPr lang="cs-CZ" sz="2000" dirty="0">
                <a:solidFill>
                  <a:schemeClr val="tx1"/>
                </a:solidFill>
              </a:rPr>
              <a:t>) a relativní verze (</a:t>
            </a:r>
            <a:r>
              <a:rPr lang="el-GR" sz="2000" dirty="0">
                <a:solidFill>
                  <a:schemeClr val="tx1"/>
                </a:solidFill>
              </a:rPr>
              <a:t>%Δ𝐸=%Δ𝑃−%Δ𝑃</a:t>
            </a:r>
            <a:r>
              <a:rPr lang="cs-CZ" sz="2000" baseline="-25000" dirty="0">
                <a:solidFill>
                  <a:schemeClr val="tx1"/>
                </a:solidFill>
              </a:rPr>
              <a:t>f</a:t>
            </a:r>
            <a:r>
              <a:rPr lang="el-GR" sz="2000" dirty="0">
                <a:solidFill>
                  <a:schemeClr val="tx1"/>
                </a:solidFill>
              </a:rPr>
              <a:t>=𝜋−𝜋</a:t>
            </a:r>
            <a:r>
              <a:rPr lang="cs-CZ" sz="2000" baseline="-25000" dirty="0">
                <a:solidFill>
                  <a:schemeClr val="tx1"/>
                </a:solidFill>
              </a:rPr>
              <a:t>f</a:t>
            </a:r>
            <a:r>
              <a:rPr lang="cs-CZ" sz="2000" dirty="0">
                <a:solidFill>
                  <a:schemeClr val="tx1"/>
                </a:solidFill>
              </a:rPr>
              <a:t>))</a:t>
            </a:r>
          </a:p>
          <a:p>
            <a:pPr lvl="3" hangingPunct="0"/>
            <a:r>
              <a:rPr lang="cs-CZ" sz="2000" dirty="0">
                <a:solidFill>
                  <a:schemeClr val="tx1"/>
                </a:solidFill>
              </a:rPr>
              <a:t>zákon jedné ceny</a:t>
            </a:r>
          </a:p>
          <a:p>
            <a:pPr lvl="2" hangingPunct="0"/>
            <a:r>
              <a:rPr lang="cs-CZ" sz="2100" dirty="0">
                <a:solidFill>
                  <a:schemeClr val="tx1"/>
                </a:solidFill>
              </a:rPr>
              <a:t>časově nezařaditelné (politické, historické, externí podmínky, mezinárodní koordinace a spolupráce, strukturální charakteristika dané země</a:t>
            </a:r>
          </a:p>
          <a:p>
            <a:pPr lvl="1" hangingPunct="0"/>
            <a:r>
              <a:rPr lang="cs-CZ" sz="2200" dirty="0">
                <a:solidFill>
                  <a:schemeClr val="tx1"/>
                </a:solidFill>
              </a:rPr>
              <a:t>komerční </a:t>
            </a:r>
            <a:r>
              <a:rPr lang="cs-CZ" sz="2400" dirty="0">
                <a:solidFill>
                  <a:schemeClr val="tx1"/>
                </a:solidFill>
              </a:rPr>
              <a:t>banky</a:t>
            </a:r>
            <a:r>
              <a:rPr lang="cs-CZ" sz="2200" dirty="0">
                <a:solidFill>
                  <a:schemeClr val="tx1"/>
                </a:solidFill>
              </a:rPr>
              <a:t>, </a:t>
            </a:r>
            <a:r>
              <a:rPr lang="cs-CZ" sz="2400" dirty="0">
                <a:solidFill>
                  <a:schemeClr val="tx1"/>
                </a:solidFill>
              </a:rPr>
              <a:t>devizoví dealeři a brokeři, centrální banky, firmy (importéři, exportéři a zajišťovatelé), ostatní finanční nebankovní instituce – pojišťovny, investiční fondy, atd.</a:t>
            </a:r>
          </a:p>
          <a:p>
            <a:pPr hangingPunct="0"/>
            <a:r>
              <a:rPr lang="cs-CZ" sz="2600" dirty="0">
                <a:solidFill>
                  <a:schemeClr val="tx1"/>
                </a:solidFill>
              </a:rPr>
              <a:t>funkce devizového trhu: </a:t>
            </a:r>
            <a:r>
              <a:rPr lang="cs-CZ" sz="2400" dirty="0">
                <a:solidFill>
                  <a:schemeClr val="tx1"/>
                </a:solidFill>
              </a:rPr>
              <a:t>umožňuje zahraniční obchod a mezinárodní investování, zajištění se proti kurzovému riziku, spekulační funkce, dovoluje arbitráž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EA83781-622A-4A93-8921-630BA6593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64" y="190925"/>
            <a:ext cx="2953162" cy="2172003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F98CF889-0882-4DFA-9022-FD9146853A97}"/>
              </a:ext>
            </a:extLst>
          </p:cNvPr>
          <p:cNvSpPr/>
          <p:nvPr/>
        </p:nvSpPr>
        <p:spPr>
          <a:xfrm>
            <a:off x="1560945" y="2292988"/>
            <a:ext cx="15908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https://www.mesec.cz</a:t>
            </a:r>
          </a:p>
        </p:txBody>
      </p:sp>
    </p:spTree>
    <p:extLst>
      <p:ext uri="{BB962C8B-B14F-4D97-AF65-F5344CB8AC3E}">
        <p14:creationId xmlns:p14="http://schemas.microsoft.com/office/powerpoint/2010/main" val="336095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FA70B-26DB-4F85-8595-49D11B277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361765" cy="4601183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chemeClr val="accent5">
                    <a:lumMod val="50000"/>
                  </a:schemeClr>
                </a:solidFill>
              </a:rPr>
              <a:t>Devizový kurz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106ADE-B463-4C6E-A026-C62A4598A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164" y="80682"/>
            <a:ext cx="8432800" cy="6705600"/>
          </a:xfrm>
        </p:spPr>
        <p:txBody>
          <a:bodyPr anchor="t">
            <a:normAutofit fontScale="92500" lnSpcReduction="10000"/>
          </a:bodyPr>
          <a:lstStyle/>
          <a:p>
            <a:pPr hangingPunct="0"/>
            <a:r>
              <a:rPr lang="cs-CZ" sz="2400" dirty="0">
                <a:solidFill>
                  <a:schemeClr val="tx1"/>
                </a:solidFill>
              </a:rPr>
              <a:t>představuje cenu jedné měny vyjádřenou v jednotkách jiné měny nebo vztaženou ke koši měn</a:t>
            </a:r>
          </a:p>
          <a:p>
            <a:pPr lvl="1" hangingPunct="0"/>
            <a:r>
              <a:rPr lang="cs-CZ" sz="2200" dirty="0">
                <a:solidFill>
                  <a:schemeClr val="tx1"/>
                </a:solidFill>
              </a:rPr>
              <a:t>alternativně označován jako směnný nebo měnový </a:t>
            </a:r>
          </a:p>
          <a:p>
            <a:pPr lvl="1" hangingPunct="0"/>
            <a:r>
              <a:rPr lang="cs-CZ" sz="2200" dirty="0">
                <a:solidFill>
                  <a:schemeClr val="tx1"/>
                </a:solidFill>
              </a:rPr>
              <a:t>dvojí vyjádření kurzu, závisí na kótování (způsob vyjádření kurzu) </a:t>
            </a:r>
          </a:p>
          <a:p>
            <a:pPr lvl="2" hangingPunct="0"/>
            <a:r>
              <a:rPr lang="cs-CZ" sz="2000" dirty="0">
                <a:solidFill>
                  <a:schemeClr val="tx1"/>
                </a:solidFill>
              </a:rPr>
              <a:t>přímé: 28 CZK/EUR; nepřímé:0,04 EUR/CZK</a:t>
            </a:r>
          </a:p>
          <a:p>
            <a:pPr lvl="2" hangingPunct="0"/>
            <a:r>
              <a:rPr lang="cs-CZ" sz="2000" dirty="0">
                <a:solidFill>
                  <a:schemeClr val="tx1"/>
                </a:solidFill>
              </a:rPr>
              <a:t>vždy platí, že jedna měna posiluje, zatímco druhá oslabuje</a:t>
            </a:r>
          </a:p>
          <a:p>
            <a:pPr hangingPunct="0"/>
            <a:r>
              <a:rPr lang="cs-CZ" sz="2400" dirty="0">
                <a:solidFill>
                  <a:schemeClr val="tx1"/>
                </a:solidFill>
              </a:rPr>
              <a:t>nominální a reálný devizový kurz</a:t>
            </a:r>
          </a:p>
          <a:p>
            <a:pPr lvl="1" hangingPunct="0"/>
            <a:r>
              <a:rPr lang="cs-CZ" sz="2000" dirty="0">
                <a:solidFill>
                  <a:schemeClr val="tx1"/>
                </a:solidFill>
              </a:rPr>
              <a:t>nominální: ceny zahraniční měnové vyjádřené prostřednictvím měny domácí</a:t>
            </a:r>
          </a:p>
          <a:p>
            <a:pPr lvl="1" hangingPunct="0"/>
            <a:r>
              <a:rPr lang="cs-CZ" sz="2000" dirty="0">
                <a:solidFill>
                  <a:schemeClr val="tx1"/>
                </a:solidFill>
              </a:rPr>
              <a:t>reálný: cenu měny vyjádřenou ve zboží, které lze za jednotku tuzemské měny koupit v zahraničí v poměru k množství zboží, které lze koupit za stejnou jednotku v tuzemsku (</a:t>
            </a:r>
            <a:r>
              <a:rPr lang="cs-CZ" sz="2000" b="1" dirty="0">
                <a:solidFill>
                  <a:schemeClr val="tx1"/>
                </a:solidFill>
              </a:rPr>
              <a:t>R=E*P</a:t>
            </a:r>
            <a:r>
              <a:rPr lang="cs-CZ" sz="2000" b="1" baseline="-25000" dirty="0">
                <a:solidFill>
                  <a:schemeClr val="tx1"/>
                </a:solidFill>
              </a:rPr>
              <a:t>f</a:t>
            </a:r>
            <a:r>
              <a:rPr lang="cs-CZ" sz="2000" b="1" dirty="0">
                <a:solidFill>
                  <a:schemeClr val="tx1"/>
                </a:solidFill>
              </a:rPr>
              <a:t>/P</a:t>
            </a:r>
            <a:r>
              <a:rPr lang="cs-CZ" sz="2000" dirty="0">
                <a:solidFill>
                  <a:schemeClr val="tx1"/>
                </a:solidFill>
              </a:rPr>
              <a:t>)</a:t>
            </a:r>
          </a:p>
          <a:p>
            <a:pPr hangingPunct="0"/>
            <a:r>
              <a:rPr lang="cs-CZ" sz="2400" dirty="0">
                <a:solidFill>
                  <a:schemeClr val="tx1"/>
                </a:solidFill>
              </a:rPr>
              <a:t>režimy směnných (devizových) kurzů: </a:t>
            </a:r>
            <a:r>
              <a:rPr lang="cs-CZ" b="1" dirty="0">
                <a:solidFill>
                  <a:schemeClr val="tx1"/>
                </a:solidFill>
              </a:rPr>
              <a:t>volný a řízený </a:t>
            </a:r>
            <a:r>
              <a:rPr lang="cs-CZ" b="1" dirty="0" err="1">
                <a:solidFill>
                  <a:schemeClr val="tx1"/>
                </a:solidFill>
              </a:rPr>
              <a:t>floating</a:t>
            </a:r>
            <a:r>
              <a:rPr lang="cs-CZ" dirty="0">
                <a:solidFill>
                  <a:schemeClr val="tx1"/>
                </a:solidFill>
              </a:rPr>
              <a:t>, posuvné a pevné zavěšení, cílové zóny a pásma, </a:t>
            </a:r>
            <a:r>
              <a:rPr lang="cs-CZ" b="1" dirty="0">
                <a:solidFill>
                  <a:schemeClr val="tx1"/>
                </a:solidFill>
              </a:rPr>
              <a:t>fixní devizový kurz</a:t>
            </a:r>
            <a:r>
              <a:rPr lang="cs-CZ" dirty="0">
                <a:solidFill>
                  <a:schemeClr val="tx1"/>
                </a:solidFill>
              </a:rPr>
              <a:t>, měnová unie, měnový výbor</a:t>
            </a:r>
          </a:p>
          <a:p>
            <a:pPr lvl="1" hangingPunct="0"/>
            <a:r>
              <a:rPr lang="cs-CZ" dirty="0">
                <a:solidFill>
                  <a:schemeClr val="tx1"/>
                </a:solidFill>
              </a:rPr>
              <a:t>Fixní kurz znamená státní garanci jisté úrovně kurzu. Při plné  konvertibilitě (existenci devizového trhu) je těžko možné zaručit naprostou nehybnost kurzu na jedné hodnotě, používá se v realitě většinou fixní kurz s fluktuačním pásmem.</a:t>
            </a:r>
          </a:p>
          <a:p>
            <a:pPr lvl="1" hangingPunct="0"/>
            <a:r>
              <a:rPr lang="cs-CZ" dirty="0">
                <a:solidFill>
                  <a:schemeClr val="tx1"/>
                </a:solidFill>
              </a:rPr>
              <a:t>V systému plovoucích (flexibilních) kurzů je devizový kurz měny určován nabídkou a poptávkou na devizovém trhu, tudíž centrální autorita nemusí zasahovat. Děje se tak pouze v případě řízeného </a:t>
            </a:r>
            <a:r>
              <a:rPr lang="cs-CZ" dirty="0" err="1">
                <a:solidFill>
                  <a:schemeClr val="tx1"/>
                </a:solidFill>
              </a:rPr>
              <a:t>floatingu</a:t>
            </a:r>
            <a:r>
              <a:rPr lang="cs-CZ" dirty="0">
                <a:solidFill>
                  <a:schemeClr val="tx1"/>
                </a:solidFill>
              </a:rPr>
              <a:t>, kdy je dáno právo centrální autoritě (CB) občasně zasáhnou ve prospěch vývoje devizového kurzu. ČR uplatňuje systém řízeného </a:t>
            </a:r>
            <a:r>
              <a:rPr lang="cs-CZ" dirty="0" err="1">
                <a:solidFill>
                  <a:schemeClr val="tx1"/>
                </a:solidFill>
              </a:rPr>
              <a:t>floagintu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pPr hangingPunct="0"/>
            <a:r>
              <a:rPr lang="es-ES" sz="2200" dirty="0">
                <a:solidFill>
                  <a:schemeClr val="tx1"/>
                </a:solidFill>
              </a:rPr>
              <a:t>devalvac</a:t>
            </a:r>
            <a:r>
              <a:rPr lang="cs-CZ" sz="2200" dirty="0">
                <a:solidFill>
                  <a:schemeClr val="tx1"/>
                </a:solidFill>
              </a:rPr>
              <a:t>e</a:t>
            </a:r>
            <a:r>
              <a:rPr lang="es-ES" sz="2200" dirty="0">
                <a:solidFill>
                  <a:schemeClr val="tx1"/>
                </a:solidFill>
              </a:rPr>
              <a:t>, depreciac</a:t>
            </a:r>
            <a:r>
              <a:rPr lang="cs-CZ" sz="2200" dirty="0">
                <a:solidFill>
                  <a:schemeClr val="tx1"/>
                </a:solidFill>
              </a:rPr>
              <a:t>e</a:t>
            </a:r>
            <a:r>
              <a:rPr lang="es-ES" sz="2200" dirty="0">
                <a:solidFill>
                  <a:schemeClr val="tx1"/>
                </a:solidFill>
              </a:rPr>
              <a:t> a revalvac</a:t>
            </a:r>
            <a:r>
              <a:rPr lang="cs-CZ" sz="2200" dirty="0">
                <a:solidFill>
                  <a:schemeClr val="tx1"/>
                </a:solidFill>
              </a:rPr>
              <a:t>e</a:t>
            </a:r>
            <a:r>
              <a:rPr lang="es-ES" sz="2200" dirty="0">
                <a:solidFill>
                  <a:schemeClr val="tx1"/>
                </a:solidFill>
              </a:rPr>
              <a:t>, apreciac</a:t>
            </a:r>
            <a:r>
              <a:rPr lang="cs-CZ" sz="2200" dirty="0">
                <a:solidFill>
                  <a:schemeClr val="tx1"/>
                </a:solidFill>
              </a:rPr>
              <a:t>e</a:t>
            </a:r>
          </a:p>
          <a:p>
            <a:pPr lvl="1" hangingPunct="0"/>
            <a:endParaRPr lang="cs-CZ" sz="2200" dirty="0">
              <a:solidFill>
                <a:schemeClr val="tx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BDEBDE9-401C-44F1-8D8B-46A861106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36" y="364899"/>
            <a:ext cx="2939787" cy="1678708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5FF62E44-7C5A-4B0F-A7DF-5BC05558CD0F}"/>
              </a:ext>
            </a:extLst>
          </p:cNvPr>
          <p:cNvSpPr/>
          <p:nvPr/>
        </p:nvSpPr>
        <p:spPr>
          <a:xfrm>
            <a:off x="1735701" y="2043607"/>
            <a:ext cx="16677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https://www.forex24.cz</a:t>
            </a:r>
          </a:p>
        </p:txBody>
      </p:sp>
    </p:spTree>
    <p:extLst>
      <p:ext uri="{BB962C8B-B14F-4D97-AF65-F5344CB8AC3E}">
        <p14:creationId xmlns:p14="http://schemas.microsoft.com/office/powerpoint/2010/main" val="469085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FA70B-26DB-4F85-8595-49D11B277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9" y="71718"/>
            <a:ext cx="3361765" cy="3398010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chemeClr val="accent5">
                    <a:lumMod val="50000"/>
                  </a:schemeClr>
                </a:solidFill>
              </a:rPr>
              <a:t>Platební bilance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106ADE-B463-4C6E-A026-C62A4598A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164" y="80682"/>
            <a:ext cx="8432800" cy="6705600"/>
          </a:xfrm>
        </p:spPr>
        <p:txBody>
          <a:bodyPr anchor="t">
            <a:normAutofit fontScale="92500"/>
          </a:bodyPr>
          <a:lstStyle/>
          <a:p>
            <a:pPr hangingPunct="0"/>
            <a:r>
              <a:rPr lang="cs-CZ" sz="2400" dirty="0">
                <a:solidFill>
                  <a:schemeClr val="tx1"/>
                </a:solidFill>
              </a:rPr>
              <a:t>platební bilance (BP) je systematickým statistickým výkazem peněžních i nepeněžních toků (vyjádřených však v penězích) všech ekonomických transakcí mezi subjekty domácí země (rezidenty) a okolním světem (nerezidenty) za zvolené období (zpravidla se jedná o jeden rok) sestavených dle pravidel podvojného účetnictví</a:t>
            </a:r>
          </a:p>
          <a:p>
            <a:pPr hangingPunct="0"/>
            <a:r>
              <a:rPr lang="cs-CZ" sz="2400" dirty="0">
                <a:solidFill>
                  <a:schemeClr val="tx1"/>
                </a:solidFill>
              </a:rPr>
              <a:t>platební bilance, je vždy vyrovnaná</a:t>
            </a:r>
          </a:p>
          <a:p>
            <a:pPr lvl="1" hangingPunct="0"/>
            <a:r>
              <a:rPr lang="cs-CZ" sz="2200" dirty="0">
                <a:solidFill>
                  <a:schemeClr val="tx1"/>
                </a:solidFill>
              </a:rPr>
              <a:t>pozornost je třeba věnovat jednotlivá saldům samostatných účtů a podúčtů a jejich změnám v čase</a:t>
            </a:r>
          </a:p>
          <a:p>
            <a:pPr hangingPunct="0"/>
            <a:r>
              <a:rPr lang="cs-CZ" sz="2400" dirty="0">
                <a:solidFill>
                  <a:schemeClr val="tx1"/>
                </a:solidFill>
              </a:rPr>
              <a:t>členíme ji horizontálně a vertikálně</a:t>
            </a:r>
          </a:p>
          <a:p>
            <a:pPr lvl="1" hangingPunct="0"/>
            <a:r>
              <a:rPr lang="cs-CZ" sz="2000" dirty="0">
                <a:solidFill>
                  <a:schemeClr val="tx1"/>
                </a:solidFill>
              </a:rPr>
              <a:t>vertikální členění je důsledkem principu podvojného účetnictví, tj. každý záznam se znaménkem plus je doprovázen druhým záznamem se znaménkem mínus (prodej automobilu, přijatá platba za automobil)</a:t>
            </a:r>
          </a:p>
          <a:p>
            <a:pPr lvl="2" hangingPunct="0"/>
            <a:r>
              <a:rPr lang="cs-CZ" sz="1800" dirty="0">
                <a:solidFill>
                  <a:schemeClr val="tx1"/>
                </a:solidFill>
              </a:rPr>
              <a:t>mezinárodní transakce členíme na </a:t>
            </a:r>
            <a:r>
              <a:rPr lang="cs-CZ" sz="1800" b="1" dirty="0">
                <a:solidFill>
                  <a:schemeClr val="tx1"/>
                </a:solidFill>
              </a:rPr>
              <a:t>kreditní </a:t>
            </a:r>
            <a:r>
              <a:rPr lang="cs-CZ" sz="1800" dirty="0">
                <a:solidFill>
                  <a:schemeClr val="tx1"/>
                </a:solidFill>
              </a:rPr>
              <a:t>záznamy (příliv aktiv do ekonomiky; na devizových trzích je nabízena cizí měna) a </a:t>
            </a:r>
            <a:r>
              <a:rPr lang="cs-CZ" sz="1800" b="1" dirty="0">
                <a:solidFill>
                  <a:schemeClr val="tx1"/>
                </a:solidFill>
              </a:rPr>
              <a:t>debetní </a:t>
            </a:r>
            <a:r>
              <a:rPr lang="cs-CZ" sz="1800" dirty="0">
                <a:solidFill>
                  <a:schemeClr val="tx1"/>
                </a:solidFill>
              </a:rPr>
              <a:t>záznamy (odliv aktiv, platby cizím nerezidentům, na devizových trzích nabízena domácí měna)</a:t>
            </a:r>
          </a:p>
          <a:p>
            <a:pPr lvl="1" hangingPunct="0"/>
            <a:r>
              <a:rPr lang="cs-CZ" sz="2000" dirty="0">
                <a:solidFill>
                  <a:schemeClr val="tx1"/>
                </a:solidFill>
              </a:rPr>
              <a:t>horizontálně ji členíme na tyto hlavní účty:</a:t>
            </a:r>
          </a:p>
          <a:p>
            <a:pPr lvl="2" hangingPunct="0"/>
            <a:r>
              <a:rPr lang="cs-CZ" sz="1800" dirty="0">
                <a:solidFill>
                  <a:schemeClr val="tx1"/>
                </a:solidFill>
              </a:rPr>
              <a:t>Běžný účet</a:t>
            </a:r>
          </a:p>
          <a:p>
            <a:pPr lvl="2" hangingPunct="0"/>
            <a:r>
              <a:rPr lang="cs-CZ" sz="1800" dirty="0">
                <a:solidFill>
                  <a:schemeClr val="tx1"/>
                </a:solidFill>
              </a:rPr>
              <a:t>Kapitálový účet</a:t>
            </a:r>
          </a:p>
          <a:p>
            <a:pPr lvl="2" hangingPunct="0"/>
            <a:r>
              <a:rPr lang="cs-CZ" sz="1800" dirty="0">
                <a:solidFill>
                  <a:schemeClr val="tx1"/>
                </a:solidFill>
              </a:rPr>
              <a:t>Finanční účet </a:t>
            </a:r>
          </a:p>
          <a:p>
            <a:pPr lvl="2" hangingPunct="0"/>
            <a:r>
              <a:rPr lang="cs-CZ" sz="1800" dirty="0">
                <a:solidFill>
                  <a:schemeClr val="tx1"/>
                </a:solidFill>
              </a:rPr>
              <a:t>Saldo chyb a opomenutí, statistické diskrepance</a:t>
            </a:r>
          </a:p>
          <a:p>
            <a:pPr lvl="2" hangingPunct="0"/>
            <a:r>
              <a:rPr lang="cs-CZ" sz="1800" dirty="0">
                <a:solidFill>
                  <a:schemeClr val="tx1"/>
                </a:solidFill>
              </a:rPr>
              <a:t>Účet oficiálních devizových rezerv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96A1970-C3E6-4DDC-9D50-53B64A9A5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214254"/>
            <a:ext cx="3361765" cy="303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69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FA70B-26DB-4F85-8595-49D11B277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31063"/>
            <a:ext cx="3361765" cy="3398010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chemeClr val="accent5">
                    <a:lumMod val="50000"/>
                  </a:schemeClr>
                </a:solidFill>
              </a:rPr>
              <a:t>Struktura platební bilance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106ADE-B463-4C6E-A026-C62A4598A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164" y="80682"/>
            <a:ext cx="8432800" cy="6705600"/>
          </a:xfrm>
        </p:spPr>
        <p:txBody>
          <a:bodyPr anchor="t">
            <a:normAutofit lnSpcReduction="10000"/>
          </a:bodyPr>
          <a:lstStyle/>
          <a:p>
            <a:pPr hangingPunct="0"/>
            <a:r>
              <a:rPr lang="cs-CZ" sz="1800" dirty="0">
                <a:solidFill>
                  <a:schemeClr val="tx1"/>
                </a:solidFill>
              </a:rPr>
              <a:t>běžný účet</a:t>
            </a:r>
          </a:p>
          <a:p>
            <a:pPr lvl="1" hangingPunct="0"/>
            <a:r>
              <a:rPr lang="cs-CZ" sz="1600" dirty="0">
                <a:solidFill>
                  <a:schemeClr val="tx1"/>
                </a:solidFill>
              </a:rPr>
              <a:t>bilance zachycuje mezinárodní obchod se zbožím a službami včetně jednostranných transferů mezi zeměmi. Nejdůležitější bilancí je (1) obchodní bilance (rozdíl mezi exportem a importem výrobků a zboží); (2) bilance služeb (totéž mezi službami) a (3)  bilance výnosů (příjmy a výdaje, které jsou obrazem předchozího pohybu výrobního faktoru, nejčastěji investic)</a:t>
            </a:r>
          </a:p>
          <a:p>
            <a:pPr hangingPunct="0"/>
            <a:r>
              <a:rPr lang="cs-CZ" sz="1800" dirty="0">
                <a:solidFill>
                  <a:schemeClr val="tx1"/>
                </a:solidFill>
              </a:rPr>
              <a:t>kapitálový účet</a:t>
            </a:r>
          </a:p>
          <a:p>
            <a:pPr lvl="1" hangingPunct="0"/>
            <a:r>
              <a:rPr lang="cs-CZ" sz="1600" dirty="0">
                <a:solidFill>
                  <a:schemeClr val="tx1"/>
                </a:solidFill>
              </a:rPr>
              <a:t>není příliš významnou položkou a zaznamenáváme zde kapitálové transfery související s: (1) migrací obyvatelstva (převody migrantů); (2) promíjením dluhů; (3) převody s nehmotnými právy (patenty, licence, ochranné známky, autorská práva) apod.</a:t>
            </a:r>
          </a:p>
          <a:p>
            <a:pPr hangingPunct="0"/>
            <a:r>
              <a:rPr lang="cs-CZ" sz="1800" dirty="0">
                <a:solidFill>
                  <a:schemeClr val="tx1"/>
                </a:solidFill>
              </a:rPr>
              <a:t>finanční účet</a:t>
            </a:r>
          </a:p>
          <a:p>
            <a:pPr lvl="1" hangingPunct="0"/>
            <a:r>
              <a:rPr lang="cs-CZ" sz="1600" dirty="0">
                <a:solidFill>
                  <a:schemeClr val="tx1"/>
                </a:solidFill>
              </a:rPr>
              <a:t>zaznamenáváme zde rozdíl mezi přílivem zahraničního kapitálu plynoucího do země z okolního světa (nákupy tuzemských aktiv) a odlivem kapitálu z domácí ekonomiky do zahraniční (nákupy zahraničních aktiv). Mezi jednotlivé podúčty patří: (1) přímé investice (investice, jejichž cílem je získání úplné nebo částečné kontroly nad domácí firmou); (2) portfoliové investice (mezinárodní finanční toky, které souvisí s investicemi do účastí a do majetkových a dluhových cenných papírů, jejichž cílem není převzetí kontroly a řízení); (3) finanční deriváty a (4) ostatní investice (krátkodobá a dlouhodobá aktiva a pasiva, která vzniknou v souvislosti s krátkodobými a dlouhodobými půjčkami, úvěry a depozity.</a:t>
            </a:r>
          </a:p>
          <a:p>
            <a:pPr hangingPunct="0"/>
            <a:r>
              <a:rPr lang="cs-CZ" sz="1800" dirty="0">
                <a:solidFill>
                  <a:schemeClr val="tx1"/>
                </a:solidFill>
              </a:rPr>
              <a:t>saldo chyb a opomenutí, statistické diskrepance</a:t>
            </a:r>
          </a:p>
          <a:p>
            <a:pPr lvl="1" hangingPunct="0"/>
            <a:r>
              <a:rPr lang="cs-CZ" sz="1600" dirty="0">
                <a:solidFill>
                  <a:schemeClr val="tx1"/>
                </a:solidFill>
              </a:rPr>
              <a:t>odpočtové položky představující saldo toků, které nebylo možno na výše uvedených účtech jednoznačně identifikovat včetně nesrovnalostí vzniklých při sběru dat, kurzových rozdílech a nezachytitelných platbách</a:t>
            </a:r>
          </a:p>
          <a:p>
            <a:pPr hangingPunct="0"/>
            <a:r>
              <a:rPr lang="cs-CZ" sz="1800" dirty="0">
                <a:solidFill>
                  <a:schemeClr val="tx1"/>
                </a:solidFill>
              </a:rPr>
              <a:t>účet oficiálních devizových rezerv</a:t>
            </a:r>
          </a:p>
          <a:p>
            <a:pPr lvl="1" hangingPunct="0"/>
            <a:r>
              <a:rPr lang="cs-CZ" sz="1600" dirty="0">
                <a:solidFill>
                  <a:schemeClr val="tx1"/>
                </a:solidFill>
              </a:rPr>
              <a:t>zachycujeme zde pohyb likvidních zahraničních aktiv centrální banky a ministerstva financí, které mohou být využívány k financování a regulování nerovnováhy platební bilance. Nárůst devizových rezerv se účtuje na kreditní straně se znaménkem mínus a opačně.</a:t>
            </a:r>
          </a:p>
        </p:txBody>
      </p:sp>
    </p:spTree>
    <p:extLst>
      <p:ext uri="{BB962C8B-B14F-4D97-AF65-F5344CB8AC3E}">
        <p14:creationId xmlns:p14="http://schemas.microsoft.com/office/powerpoint/2010/main" val="1671798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FA70B-26DB-4F85-8595-49D11B277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31063"/>
            <a:ext cx="3361765" cy="3398010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chemeClr val="accent5">
                    <a:lumMod val="50000"/>
                  </a:schemeClr>
                </a:solidFill>
              </a:rPr>
              <a:t>Vyrovnávací mechanismy platební bilance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106ADE-B463-4C6E-A026-C62A4598A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164" y="80682"/>
            <a:ext cx="8432800" cy="6705600"/>
          </a:xfrm>
        </p:spPr>
        <p:txBody>
          <a:bodyPr anchor="t">
            <a:normAutofit/>
          </a:bodyPr>
          <a:lstStyle/>
          <a:p>
            <a:pPr hangingPunct="0"/>
            <a:r>
              <a:rPr lang="cs-CZ" dirty="0">
                <a:solidFill>
                  <a:schemeClr val="tx1"/>
                </a:solidFill>
              </a:rPr>
              <a:t>Slouží k automatickému vyrovnávání platební nebo obchodní bilance: </a:t>
            </a:r>
          </a:p>
          <a:p>
            <a:pPr lvl="1" hangingPunct="0"/>
            <a:r>
              <a:rPr lang="cs-CZ" sz="2000" dirty="0">
                <a:solidFill>
                  <a:schemeClr val="tx1"/>
                </a:solidFill>
              </a:rPr>
              <a:t>Klasický cenový vyrovnávací mechanismus OB</a:t>
            </a:r>
          </a:p>
          <a:p>
            <a:pPr marL="502920" lvl="1" indent="0" hangingPunct="0">
              <a:buNone/>
            </a:pPr>
            <a:r>
              <a:rPr lang="cs-CZ" dirty="0">
                <a:solidFill>
                  <a:schemeClr val="tx1"/>
                </a:solidFill>
              </a:rPr>
              <a:t>	Přebytek OB → příliv peněz ze zahraničí a růst peněžní zásoby → růst domácí 	cenové hladiny → 	pokles exportu, růst importu → vyrovnání OB </a:t>
            </a:r>
            <a:endParaRPr lang="cs-CZ" sz="2000" dirty="0">
              <a:solidFill>
                <a:schemeClr val="tx1"/>
              </a:solidFill>
            </a:endParaRPr>
          </a:p>
          <a:p>
            <a:pPr lvl="1" hangingPunct="0"/>
            <a:r>
              <a:rPr lang="cs-CZ" sz="2000" dirty="0">
                <a:solidFill>
                  <a:schemeClr val="tx1"/>
                </a:solidFill>
              </a:rPr>
              <a:t>Keynesiánský důchodový vyrovnávací mechanismus OB</a:t>
            </a:r>
          </a:p>
          <a:p>
            <a:pPr marL="895350" lvl="1" indent="0" hangingPunct="0">
              <a:buNone/>
            </a:pPr>
            <a:r>
              <a:rPr lang="cs-CZ" dirty="0">
                <a:solidFill>
                  <a:schemeClr val="tx1"/>
                </a:solidFill>
              </a:rPr>
              <a:t>Deficit OB → IM &gt; EX → pokles AD → pokles produktu → pokles celkového důchodu → pokles IM, růstu EX → vyrovnání OB</a:t>
            </a:r>
          </a:p>
          <a:p>
            <a:pPr lvl="1" hangingPunct="0"/>
            <a:r>
              <a:rPr lang="cs-CZ" sz="2000" dirty="0">
                <a:solidFill>
                  <a:schemeClr val="tx1"/>
                </a:solidFill>
              </a:rPr>
              <a:t>Úrokový vyrovnávací mechanismus PB</a:t>
            </a:r>
          </a:p>
          <a:p>
            <a:pPr marL="960120" lvl="2" indent="0" hangingPunct="0">
              <a:buNone/>
            </a:pPr>
            <a:r>
              <a:rPr lang="cs-CZ" sz="1800" dirty="0">
                <a:solidFill>
                  <a:schemeClr val="tx1"/>
                </a:solidFill>
              </a:rPr>
              <a:t>Přebytek PB → příliv peněz ze zahraničí a růst peněžní zásoby → pokles domácí úrokové míry → odliv kapitálu → vyrovnání PB</a:t>
            </a:r>
          </a:p>
          <a:p>
            <a:pPr lvl="1" hangingPunct="0"/>
            <a:r>
              <a:rPr lang="cs-CZ" sz="2000" dirty="0">
                <a:solidFill>
                  <a:schemeClr val="tx1"/>
                </a:solidFill>
              </a:rPr>
              <a:t>Kurzový vyrovnávací mechanismus PB</a:t>
            </a:r>
          </a:p>
          <a:p>
            <a:pPr marL="960120" lvl="2" indent="0" hangingPunct="0">
              <a:buNone/>
            </a:pPr>
            <a:r>
              <a:rPr lang="cs-CZ" sz="1800" dirty="0">
                <a:solidFill>
                  <a:schemeClr val="tx1"/>
                </a:solidFill>
              </a:rPr>
              <a:t>Přebytek PB → převis nabídky nad poptávkou deviz → zhodnocení měny → pokles exportu, růst importu → vyrovnání PB</a:t>
            </a:r>
          </a:p>
          <a:p>
            <a:pPr marL="960120" lvl="2" indent="0" hangingPunct="0"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pPr hangingPunct="0"/>
            <a:r>
              <a:rPr lang="cs-CZ" dirty="0">
                <a:solidFill>
                  <a:schemeClr val="tx1"/>
                </a:solidFill>
              </a:rPr>
              <a:t>Teorém lokomotivy: mechanismus, kdy růst výkonu jedné země vede k následnému růstu výkonnosti v zemi jiné skrze vzájemný mezinárodní obchod (export, import)</a:t>
            </a:r>
          </a:p>
          <a:p>
            <a:pPr hangingPunct="0"/>
            <a:r>
              <a:rPr lang="cs-CZ" dirty="0">
                <a:solidFill>
                  <a:schemeClr val="tx1"/>
                </a:solidFill>
              </a:rPr>
              <a:t>Importovaná inflace: jsou-li v ekonomice A i B plně využité zdroje, potom růst cenové hladiny v zemi A vede prostřednictvím zahraničního obchodu k růstu cenové hladiny v zemi B (prostřednictvím růstu AD v zemi B, kde jsou zdroje původně levnější)</a:t>
            </a:r>
          </a:p>
        </p:txBody>
      </p:sp>
    </p:spTree>
    <p:extLst>
      <p:ext uri="{BB962C8B-B14F-4D97-AF65-F5344CB8AC3E}">
        <p14:creationId xmlns:p14="http://schemas.microsoft.com/office/powerpoint/2010/main" val="4104867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FA70B-26DB-4F85-8595-49D11B277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31063"/>
            <a:ext cx="3361765" cy="3398010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chemeClr val="accent5">
                    <a:lumMod val="50000"/>
                  </a:schemeClr>
                </a:solidFill>
              </a:rPr>
              <a:t>Model </a:t>
            </a:r>
            <a:br>
              <a:rPr lang="cs-CZ" sz="4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cs-CZ" sz="4400" b="1" dirty="0">
                <a:solidFill>
                  <a:schemeClr val="accent5">
                    <a:lumMod val="50000"/>
                  </a:schemeClr>
                </a:solidFill>
              </a:rPr>
              <a:t>IS-LM-BP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106ADE-B463-4C6E-A026-C62A4598A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164" y="80682"/>
            <a:ext cx="8432800" cy="6705600"/>
          </a:xfrm>
        </p:spPr>
        <p:txBody>
          <a:bodyPr anchor="t">
            <a:normAutofit/>
          </a:bodyPr>
          <a:lstStyle/>
          <a:p>
            <a:pPr hangingPunct="0"/>
            <a:r>
              <a:rPr lang="cs-CZ" dirty="0">
                <a:solidFill>
                  <a:schemeClr val="tx1"/>
                </a:solidFill>
              </a:rPr>
              <a:t>rozšíření modelu IS-LM o </a:t>
            </a:r>
            <a:r>
              <a:rPr lang="cs-CZ" b="1" dirty="0">
                <a:solidFill>
                  <a:schemeClr val="tx1"/>
                </a:solidFill>
              </a:rPr>
              <a:t>otevřenou ekonomiku </a:t>
            </a:r>
            <a:r>
              <a:rPr lang="cs-CZ" dirty="0">
                <a:solidFill>
                  <a:schemeClr val="tx1"/>
                </a:solidFill>
              </a:rPr>
              <a:t>(mezinárodní obchod a mezinárodní finanční transakce)</a:t>
            </a:r>
          </a:p>
          <a:p>
            <a:pPr hangingPunct="0"/>
            <a:r>
              <a:rPr lang="cs-CZ" dirty="0">
                <a:solidFill>
                  <a:schemeClr val="tx1"/>
                </a:solidFill>
              </a:rPr>
              <a:t>v analýze ekonomiky v rámci modelu IS-LM-BP je nutné rozlišovat systém měnového kurzu, tj. zda uplatňujeme </a:t>
            </a:r>
            <a:r>
              <a:rPr lang="cs-CZ" b="1" dirty="0">
                <a:solidFill>
                  <a:schemeClr val="tx1"/>
                </a:solidFill>
              </a:rPr>
              <a:t>fixní</a:t>
            </a:r>
            <a:r>
              <a:rPr lang="cs-CZ" dirty="0">
                <a:solidFill>
                  <a:schemeClr val="tx1"/>
                </a:solidFill>
              </a:rPr>
              <a:t> nebo </a:t>
            </a:r>
            <a:r>
              <a:rPr lang="cs-CZ" b="1" dirty="0">
                <a:solidFill>
                  <a:schemeClr val="tx1"/>
                </a:solidFill>
              </a:rPr>
              <a:t>plovoucí devizový kurz</a:t>
            </a:r>
          </a:p>
          <a:p>
            <a:pPr hangingPunct="0"/>
            <a:r>
              <a:rPr lang="cs-CZ" dirty="0">
                <a:solidFill>
                  <a:schemeClr val="tx1"/>
                </a:solidFill>
              </a:rPr>
              <a:t>trh peněz a ostatních finančních aktiv (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křivka LM</a:t>
            </a:r>
            <a:r>
              <a:rPr lang="cs-CZ" dirty="0">
                <a:solidFill>
                  <a:schemeClr val="tx1"/>
                </a:solidFill>
              </a:rPr>
              <a:t>) zůstává beze změny:</a:t>
            </a:r>
          </a:p>
          <a:p>
            <a:pPr lvl="1" hangingPunct="0"/>
            <a:r>
              <a:rPr lang="cs-CZ" dirty="0">
                <a:solidFill>
                  <a:schemeClr val="tx1"/>
                </a:solidFill>
              </a:rPr>
              <a:t>křivka LM (rovnováha na trhu peněz): </a:t>
            </a:r>
            <a:r>
              <a:rPr lang="cs-CZ" b="1" dirty="0">
                <a:solidFill>
                  <a:schemeClr val="tx1"/>
                </a:solidFill>
              </a:rPr>
              <a:t>i = </a:t>
            </a:r>
            <a:r>
              <a:rPr lang="cs-CZ" dirty="0">
                <a:solidFill>
                  <a:schemeClr val="tx1"/>
                </a:solidFill>
              </a:rPr>
              <a:t>𝟏/𝒉∗(𝒌∗𝒀 −𝑴/𝑷)</a:t>
            </a:r>
          </a:p>
          <a:p>
            <a:pPr lvl="1" hangingPunct="0"/>
            <a:r>
              <a:rPr lang="cs-CZ" dirty="0">
                <a:solidFill>
                  <a:schemeClr val="tx1"/>
                </a:solidFill>
              </a:rPr>
              <a:t>upraveno pro rovnovážný produkt pak: </a:t>
            </a:r>
            <a:r>
              <a:rPr lang="cs-CZ" b="1" dirty="0">
                <a:solidFill>
                  <a:schemeClr val="tx1"/>
                </a:solidFill>
              </a:rPr>
              <a:t>Y = </a:t>
            </a:r>
            <a:r>
              <a:rPr lang="cs-CZ" dirty="0">
                <a:solidFill>
                  <a:schemeClr val="tx1"/>
                </a:solidFill>
              </a:rPr>
              <a:t>𝟏/𝒌∗(𝒉∗𝒊+𝑴/𝑷)</a:t>
            </a:r>
          </a:p>
          <a:p>
            <a:pPr hangingPunct="0"/>
            <a:r>
              <a:rPr lang="cs-CZ" dirty="0">
                <a:solidFill>
                  <a:schemeClr val="tx1"/>
                </a:solidFill>
              </a:rPr>
              <a:t>trh statků a služeb (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křivka IS</a:t>
            </a:r>
            <a:r>
              <a:rPr lang="cs-CZ" dirty="0">
                <a:solidFill>
                  <a:schemeClr val="tx1"/>
                </a:solidFill>
              </a:rPr>
              <a:t>) je determinována dalšími proměnnými a je potřeba u ní rozlišovat, v jakém režimu devizového kurzu ekonomika funguje</a:t>
            </a:r>
          </a:p>
          <a:p>
            <a:pPr hangingPunct="0"/>
            <a:r>
              <a:rPr lang="cs-CZ" dirty="0">
                <a:solidFill>
                  <a:schemeClr val="tx1"/>
                </a:solidFill>
              </a:rPr>
              <a:t>nová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křivka BP </a:t>
            </a:r>
            <a:r>
              <a:rPr lang="cs-CZ" dirty="0">
                <a:solidFill>
                  <a:schemeClr val="tx1"/>
                </a:solidFill>
              </a:rPr>
              <a:t>představuje zjednodušeně vnější rovnováhu</a:t>
            </a:r>
          </a:p>
          <a:p>
            <a:pPr lvl="1" hangingPunct="0"/>
            <a:r>
              <a:rPr lang="cs-CZ" dirty="0">
                <a:solidFill>
                  <a:schemeClr val="tx1"/>
                </a:solidFill>
              </a:rPr>
              <a:t>platební bilance se skládá v rámci tohoto modelu pouze ze dvou účtů : běžného a finančního: 𝐵𝑃=𝐶𝐴+𝐶𝐹</a:t>
            </a:r>
          </a:p>
          <a:p>
            <a:pPr lvl="1" hangingPunct="0"/>
            <a:r>
              <a:rPr lang="cs-CZ" dirty="0">
                <a:solidFill>
                  <a:schemeClr val="tx1"/>
                </a:solidFill>
              </a:rPr>
              <a:t>platební bilance (BP) je v rovnováze (BP = 0), když je v rovnováze buď běžný účet (CA) i finanční účet (CF) nebo když přebytek jednoho účtu vyrovná deficit druhého. Za tohoto stavu nebude vznikat tlak na změnu rezerv.</a:t>
            </a:r>
          </a:p>
          <a:p>
            <a:pPr lvl="1" hangingPunct="0"/>
            <a:r>
              <a:rPr lang="cs-CZ" dirty="0">
                <a:solidFill>
                  <a:schemeClr val="tx1"/>
                </a:solidFill>
              </a:rPr>
              <a:t>běžný účet je ovlivněn výší reálného důchodů, zatímco finanční účet ovlivňují úrokové sazby, resp. srovnáním úrovně domácí úrokové sazby (i) se zahraniční úrokovou sazbou (</a:t>
            </a:r>
            <a:r>
              <a:rPr lang="cs-CZ" dirty="0" err="1">
                <a:solidFill>
                  <a:schemeClr val="tx1"/>
                </a:solidFill>
              </a:rPr>
              <a:t>i</a:t>
            </a:r>
            <a:r>
              <a:rPr lang="cs-CZ" baseline="-25000" dirty="0" err="1">
                <a:solidFill>
                  <a:schemeClr val="tx1"/>
                </a:solidFill>
              </a:rPr>
              <a:t>f</a:t>
            </a:r>
            <a:r>
              <a:rPr lang="cs-CZ" dirty="0">
                <a:solidFill>
                  <a:schemeClr val="tx1"/>
                </a:solidFill>
              </a:rPr>
              <a:t>):</a:t>
            </a:r>
          </a:p>
          <a:p>
            <a:pPr lvl="2" hangingPunct="0"/>
            <a:r>
              <a:rPr lang="cs-CZ" sz="1800" b="1" dirty="0">
                <a:solidFill>
                  <a:schemeClr val="tx1"/>
                </a:solidFill>
              </a:rPr>
              <a:t>i=</a:t>
            </a:r>
            <a:r>
              <a:rPr lang="cs-CZ" sz="1800" b="1" dirty="0" err="1">
                <a:solidFill>
                  <a:schemeClr val="tx1"/>
                </a:solidFill>
              </a:rPr>
              <a:t>i</a:t>
            </a:r>
            <a:r>
              <a:rPr lang="cs-CZ" sz="1800" b="1" baseline="-25000" dirty="0" err="1">
                <a:solidFill>
                  <a:schemeClr val="tx1"/>
                </a:solidFill>
              </a:rPr>
              <a:t>f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pak existuje tzv. dokonalá mobilita kapitálu  (křivka BP je horizontální)</a:t>
            </a:r>
          </a:p>
          <a:p>
            <a:pPr lvl="2" hangingPunct="0"/>
            <a:r>
              <a:rPr lang="cs-CZ" sz="1800" b="1" dirty="0" err="1">
                <a:solidFill>
                  <a:schemeClr val="tx1"/>
                </a:solidFill>
              </a:rPr>
              <a:t>i≠i</a:t>
            </a:r>
            <a:r>
              <a:rPr lang="cs-CZ" sz="1800" b="1" baseline="-25000" dirty="0" err="1">
                <a:solidFill>
                  <a:schemeClr val="tx1"/>
                </a:solidFill>
              </a:rPr>
              <a:t>f</a:t>
            </a:r>
            <a:r>
              <a:rPr lang="cs-CZ" sz="1800" b="1" baseline="-25000" dirty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pak hovoříme o nedokonalé mobilitě kapitálu (křivka BP je pozitivně skloněná křivka)</a:t>
            </a:r>
          </a:p>
        </p:txBody>
      </p:sp>
    </p:spTree>
    <p:extLst>
      <p:ext uri="{BB962C8B-B14F-4D97-AF65-F5344CB8AC3E}">
        <p14:creationId xmlns:p14="http://schemas.microsoft.com/office/powerpoint/2010/main" val="49854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FA70B-26DB-4F85-8595-49D11B277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36" y="80682"/>
            <a:ext cx="2595418" cy="92972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chemeClr val="accent5">
                    <a:lumMod val="50000"/>
                  </a:schemeClr>
                </a:solidFill>
              </a:rPr>
              <a:t>Křivka 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106ADE-B463-4C6E-A026-C62A4598A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164" y="80682"/>
            <a:ext cx="8432800" cy="1166227"/>
          </a:xfrm>
        </p:spPr>
        <p:txBody>
          <a:bodyPr anchor="t">
            <a:normAutofit/>
          </a:bodyPr>
          <a:lstStyle/>
          <a:p>
            <a:pPr hangingPunct="0"/>
            <a:r>
              <a:rPr lang="cs-CZ" dirty="0">
                <a:solidFill>
                  <a:schemeClr val="tx1"/>
                </a:solidFill>
              </a:rPr>
              <a:t>Při determinaci úrovně rovnovážné produkce v otevřené ekonomice budeme vycházet ze znalostí o čtyřsektorovém jednoduchém keynesiánském modelu a spojíme je  se znalostmi o určení rovnovážné produkce v modelu IS-LM</a:t>
            </a:r>
          </a:p>
          <a:p>
            <a:pPr hangingPunct="0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15B55629-5FB1-48EE-A360-973770D7450E}"/>
              </a:ext>
            </a:extLst>
          </p:cNvPr>
          <p:cNvSpPr txBox="1">
            <a:spLocks/>
          </p:cNvSpPr>
          <p:nvPr/>
        </p:nvSpPr>
        <p:spPr>
          <a:xfrm>
            <a:off x="0" y="1246908"/>
            <a:ext cx="5800435" cy="56110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buNone/>
            </a:pPr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Rovnice IS v otevřené ekonomice s </a:t>
            </a:r>
            <a:r>
              <a:rPr lang="cs-CZ" b="1" u="sng" dirty="0">
                <a:solidFill>
                  <a:schemeClr val="accent5">
                    <a:lumMod val="50000"/>
                  </a:schemeClr>
                </a:solidFill>
              </a:rPr>
              <a:t>fixním 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kurzem:</a:t>
            </a:r>
          </a:p>
          <a:p>
            <a:pPr marL="0" indent="0" hangingPunct="0">
              <a:buNone/>
            </a:pPr>
            <a:r>
              <a:rPr lang="cs-CZ" b="1" dirty="0">
                <a:solidFill>
                  <a:schemeClr val="tx1"/>
                </a:solidFill>
              </a:rPr>
              <a:t>AD=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lang="cs-CZ" b="1" dirty="0">
                <a:solidFill>
                  <a:schemeClr val="tx1"/>
                </a:solidFill>
              </a:rPr>
              <a:t>+</a:t>
            </a:r>
            <a:r>
              <a:rPr lang="cs-CZ" b="1" dirty="0">
                <a:solidFill>
                  <a:srgbClr val="7030A0"/>
                </a:solidFill>
              </a:rPr>
              <a:t>I</a:t>
            </a:r>
            <a:r>
              <a:rPr lang="cs-CZ" b="1" dirty="0">
                <a:solidFill>
                  <a:schemeClr val="tx1"/>
                </a:solidFill>
              </a:rPr>
              <a:t>+G+</a:t>
            </a:r>
            <a:r>
              <a:rPr lang="cs-CZ" b="1" dirty="0">
                <a:solidFill>
                  <a:srgbClr val="002060"/>
                </a:solidFill>
              </a:rPr>
              <a:t>NX   </a:t>
            </a:r>
            <a:r>
              <a:rPr lang="cs-CZ" dirty="0">
                <a:solidFill>
                  <a:srgbClr val="002060"/>
                </a:solidFill>
              </a:rPr>
              <a:t>kde NX=</a:t>
            </a:r>
            <a:r>
              <a:rPr lang="cs-CZ" dirty="0" err="1">
                <a:solidFill>
                  <a:srgbClr val="002060"/>
                </a:solidFill>
              </a:rPr>
              <a:t>NXa</a:t>
            </a:r>
            <a:r>
              <a:rPr lang="cs-CZ" dirty="0">
                <a:solidFill>
                  <a:srgbClr val="002060"/>
                </a:solidFill>
              </a:rPr>
              <a:t>–m*Y</a:t>
            </a:r>
          </a:p>
          <a:p>
            <a:pPr marL="0" indent="0" hangingPunct="0">
              <a:buNone/>
            </a:pPr>
            <a:r>
              <a:rPr lang="es-ES" dirty="0">
                <a:solidFill>
                  <a:schemeClr val="tx1"/>
                </a:solidFill>
              </a:rPr>
              <a:t>AD=</a:t>
            </a:r>
            <a:r>
              <a:rPr lang="es-ES" dirty="0">
                <a:solidFill>
                  <a:schemeClr val="accent5">
                    <a:lumMod val="75000"/>
                  </a:schemeClr>
                </a:solidFill>
              </a:rPr>
              <a:t>Ca+c*Y–c*Ta-c*t*Y+c*TR</a:t>
            </a:r>
            <a:r>
              <a:rPr lang="es-ES" dirty="0">
                <a:solidFill>
                  <a:schemeClr val="tx1"/>
                </a:solidFill>
              </a:rPr>
              <a:t>+</a:t>
            </a:r>
            <a:r>
              <a:rPr lang="es-ES" dirty="0">
                <a:solidFill>
                  <a:srgbClr val="7030A0"/>
                </a:solidFill>
              </a:rPr>
              <a:t>Ia-b</a:t>
            </a:r>
            <a:r>
              <a:rPr lang="cs-CZ" dirty="0">
                <a:solidFill>
                  <a:srgbClr val="7030A0"/>
                </a:solidFill>
              </a:rPr>
              <a:t>*</a:t>
            </a:r>
            <a:r>
              <a:rPr lang="es-ES" dirty="0">
                <a:solidFill>
                  <a:srgbClr val="7030A0"/>
                </a:solidFill>
              </a:rPr>
              <a:t>i+</a:t>
            </a:r>
            <a:r>
              <a:rPr lang="es-ES" dirty="0">
                <a:solidFill>
                  <a:schemeClr val="tx1"/>
                </a:solidFill>
              </a:rPr>
              <a:t>G+</a:t>
            </a:r>
            <a:r>
              <a:rPr lang="es-ES" dirty="0">
                <a:solidFill>
                  <a:srgbClr val="002060"/>
                </a:solidFill>
              </a:rPr>
              <a:t>NX</a:t>
            </a:r>
            <a:r>
              <a:rPr lang="cs-CZ" dirty="0">
                <a:solidFill>
                  <a:srgbClr val="002060"/>
                </a:solidFill>
              </a:rPr>
              <a:t>a</a:t>
            </a:r>
            <a:r>
              <a:rPr lang="es-ES" dirty="0">
                <a:solidFill>
                  <a:srgbClr val="002060"/>
                </a:solidFill>
              </a:rPr>
              <a:t>–m*Y</a:t>
            </a:r>
            <a:endParaRPr lang="cs-CZ" dirty="0">
              <a:solidFill>
                <a:srgbClr val="002060"/>
              </a:solidFill>
            </a:endParaRPr>
          </a:p>
          <a:p>
            <a:pPr marL="0" indent="0" hangingPunct="0">
              <a:buNone/>
            </a:pPr>
            <a:r>
              <a:rPr lang="cs-CZ" dirty="0">
                <a:solidFill>
                  <a:srgbClr val="002060"/>
                </a:solidFill>
              </a:rPr>
              <a:t>	</a:t>
            </a:r>
            <a:r>
              <a:rPr lang="cs-CZ" dirty="0">
                <a:solidFill>
                  <a:schemeClr val="tx1"/>
                </a:solidFill>
              </a:rPr>
              <a:t>A = Ca + c*TR – c*Ta + </a:t>
            </a:r>
            <a:r>
              <a:rPr lang="cs-CZ" dirty="0" err="1">
                <a:solidFill>
                  <a:schemeClr val="tx1"/>
                </a:solidFill>
              </a:rPr>
              <a:t>Ia</a:t>
            </a:r>
            <a:r>
              <a:rPr lang="cs-CZ" dirty="0">
                <a:solidFill>
                  <a:schemeClr val="tx1"/>
                </a:solidFill>
              </a:rPr>
              <a:t> + G + </a:t>
            </a:r>
            <a:r>
              <a:rPr lang="cs-CZ" dirty="0" err="1">
                <a:solidFill>
                  <a:schemeClr val="tx1"/>
                </a:solidFill>
              </a:rPr>
              <a:t>NXa</a:t>
            </a:r>
            <a:endParaRPr lang="cs-CZ" baseline="-25000" dirty="0">
              <a:solidFill>
                <a:schemeClr val="tx1"/>
              </a:solidFill>
            </a:endParaRPr>
          </a:p>
          <a:p>
            <a:pPr marL="0" indent="0" hangingPunct="0">
              <a:buNone/>
            </a:pPr>
            <a:r>
              <a:rPr lang="it-IT" b="1" dirty="0">
                <a:solidFill>
                  <a:schemeClr val="tx1"/>
                </a:solidFill>
              </a:rPr>
              <a:t>AD=A+[c* (1 – t) – m]*Y- bi</a:t>
            </a:r>
            <a:endParaRPr lang="cs-CZ" b="1" dirty="0">
              <a:solidFill>
                <a:schemeClr val="tx1"/>
              </a:solidFill>
            </a:endParaRPr>
          </a:p>
          <a:p>
            <a:pPr marL="0" indent="0" hangingPunct="0">
              <a:buNone/>
            </a:pPr>
            <a:r>
              <a:rPr lang="cs-CZ" b="1" dirty="0">
                <a:solidFill>
                  <a:schemeClr val="tx1"/>
                </a:solidFill>
              </a:rPr>
              <a:t>podmínka rovnováhy na trhu statků a služeb: </a:t>
            </a:r>
            <a:r>
              <a:rPr lang="cs-CZ" b="1" dirty="0">
                <a:solidFill>
                  <a:srgbClr val="FF0000"/>
                </a:solidFill>
              </a:rPr>
              <a:t>AD=Y</a:t>
            </a:r>
          </a:p>
          <a:p>
            <a:pPr marL="0" indent="0" hangingPunct="0">
              <a:buNone/>
            </a:pPr>
            <a:r>
              <a:rPr lang="cs-CZ" dirty="0">
                <a:solidFill>
                  <a:schemeClr val="tx1"/>
                </a:solidFill>
              </a:rPr>
              <a:t> Y=A+[c*(1–t)–m]*Y-</a:t>
            </a:r>
            <a:r>
              <a:rPr lang="cs-CZ" dirty="0" err="1">
                <a:solidFill>
                  <a:schemeClr val="tx1"/>
                </a:solidFill>
              </a:rPr>
              <a:t>bi</a:t>
            </a:r>
            <a:r>
              <a:rPr lang="cs-CZ" dirty="0">
                <a:solidFill>
                  <a:schemeClr val="tx1"/>
                </a:solidFill>
              </a:rPr>
              <a:t>          po úpravách:</a:t>
            </a:r>
          </a:p>
          <a:p>
            <a:pPr marL="0" indent="0" hangingPunct="0">
              <a:buNone/>
            </a:pPr>
            <a:r>
              <a:rPr lang="cs-CZ" b="1" dirty="0">
                <a:solidFill>
                  <a:schemeClr val="tx1"/>
                </a:solidFill>
              </a:rPr>
              <a:t>IS: Y</a:t>
            </a:r>
            <a:r>
              <a:rPr lang="cs-CZ" dirty="0">
                <a:solidFill>
                  <a:schemeClr val="tx1"/>
                </a:solidFill>
              </a:rPr>
              <a:t>=𝟏/(𝟏−𝒄∗(𝟏−𝒕)+𝒎)∗(𝑨−𝒃𝒊)  resp</a:t>
            </a:r>
            <a:r>
              <a:rPr lang="cs-CZ" b="1" dirty="0">
                <a:solidFill>
                  <a:schemeClr val="tx1"/>
                </a:solidFill>
              </a:rPr>
              <a:t>. IS: Y=α</a:t>
            </a:r>
            <a:r>
              <a:rPr lang="cs-CZ" b="1" baseline="-25000" dirty="0">
                <a:solidFill>
                  <a:schemeClr val="tx1"/>
                </a:solidFill>
              </a:rPr>
              <a:t>F</a:t>
            </a:r>
            <a:r>
              <a:rPr lang="cs-CZ" b="1" dirty="0">
                <a:solidFill>
                  <a:schemeClr val="tx1"/>
                </a:solidFill>
              </a:rPr>
              <a:t>*(A–</a:t>
            </a:r>
            <a:r>
              <a:rPr lang="cs-CZ" b="1" dirty="0" err="1">
                <a:solidFill>
                  <a:schemeClr val="tx1"/>
                </a:solidFill>
              </a:rPr>
              <a:t>bi</a:t>
            </a:r>
            <a:r>
              <a:rPr lang="cs-CZ" b="1" dirty="0">
                <a:solidFill>
                  <a:schemeClr val="tx1"/>
                </a:solidFill>
              </a:rPr>
              <a:t>)</a:t>
            </a:r>
          </a:p>
          <a:p>
            <a:pPr marL="0" indent="0" hangingPunct="0">
              <a:buNone/>
            </a:pPr>
            <a:r>
              <a:rPr lang="el-GR" dirty="0">
                <a:solidFill>
                  <a:schemeClr val="tx1"/>
                </a:solidFill>
              </a:rPr>
              <a:t>α</a:t>
            </a:r>
            <a:r>
              <a:rPr lang="cs-CZ" baseline="-25000" dirty="0">
                <a:solidFill>
                  <a:schemeClr val="tx1"/>
                </a:solidFill>
              </a:rPr>
              <a:t>F </a:t>
            </a:r>
            <a:r>
              <a:rPr lang="cs-CZ" dirty="0">
                <a:solidFill>
                  <a:schemeClr val="tx1"/>
                </a:solidFill>
              </a:rPr>
              <a:t>je jednoduchý multiplikátor otevřené ekonomiky</a:t>
            </a:r>
          </a:p>
          <a:p>
            <a:pPr marL="0" indent="0" hangingPunc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hangingPunct="0">
              <a:buNone/>
            </a:pPr>
            <a:r>
              <a:rPr lang="cs-CZ" dirty="0">
                <a:solidFill>
                  <a:schemeClr val="tx1"/>
                </a:solidFill>
              </a:rPr>
              <a:t>devizový kurz nedeterminuje velikost produkce!</a:t>
            </a:r>
          </a:p>
          <a:p>
            <a:pPr marL="0" indent="0" hangingPunc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hangingPunct="0">
              <a:buNone/>
            </a:pPr>
            <a:endParaRPr lang="es-ES" dirty="0">
              <a:solidFill>
                <a:schemeClr val="tx1"/>
              </a:solidFill>
            </a:endParaRPr>
          </a:p>
          <a:p>
            <a:pPr marL="0" indent="0" hangingPunc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BF615D67-B056-49B9-B20B-4BF4AEDA1E3C}"/>
              </a:ext>
            </a:extLst>
          </p:cNvPr>
          <p:cNvSpPr txBox="1">
            <a:spLocks/>
          </p:cNvSpPr>
          <p:nvPr/>
        </p:nvSpPr>
        <p:spPr>
          <a:xfrm>
            <a:off x="5938982" y="1246907"/>
            <a:ext cx="6253018" cy="56110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buNone/>
            </a:pPr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Rovnice IS v otevřené ekonomice s</a:t>
            </a:r>
            <a:r>
              <a:rPr lang="cs-CZ" b="1" u="sng" dirty="0">
                <a:solidFill>
                  <a:schemeClr val="accent5">
                    <a:lumMod val="50000"/>
                  </a:schemeClr>
                </a:solidFill>
              </a:rPr>
              <a:t> plovoucím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 kurzem:</a:t>
            </a:r>
          </a:p>
          <a:p>
            <a:pPr marL="0" indent="0" hangingPunct="0">
              <a:buNone/>
            </a:pPr>
            <a:r>
              <a:rPr lang="cs-CZ" sz="1800" dirty="0">
                <a:solidFill>
                  <a:schemeClr val="tx1"/>
                </a:solidFill>
              </a:rPr>
              <a:t>čisté vývozy jsou v systému plovoucích kurzů  závislé nejen na autonomních vývozech (EX) a autonomních dovozech (</a:t>
            </a:r>
            <a:r>
              <a:rPr lang="cs-CZ" sz="1800" dirty="0" err="1">
                <a:solidFill>
                  <a:schemeClr val="tx1"/>
                </a:solidFill>
              </a:rPr>
              <a:t>IMa</a:t>
            </a:r>
            <a:r>
              <a:rPr lang="cs-CZ" sz="1800" dirty="0">
                <a:solidFill>
                  <a:schemeClr val="tx1"/>
                </a:solidFill>
              </a:rPr>
              <a:t>) a indukované složce dovozů (m*Y), ale také na pohybu reálného devizového kurzu (R): </a:t>
            </a:r>
            <a:r>
              <a:rPr lang="cs-CZ" sz="1800" b="1" dirty="0">
                <a:solidFill>
                  <a:srgbClr val="002060"/>
                </a:solidFill>
              </a:rPr>
              <a:t>NX=</a:t>
            </a:r>
            <a:r>
              <a:rPr lang="cs-CZ" sz="1800" b="1" dirty="0" err="1">
                <a:solidFill>
                  <a:srgbClr val="002060"/>
                </a:solidFill>
              </a:rPr>
              <a:t>NXa</a:t>
            </a:r>
            <a:r>
              <a:rPr lang="cs-CZ" sz="1800" b="1" dirty="0">
                <a:solidFill>
                  <a:srgbClr val="002060"/>
                </a:solidFill>
              </a:rPr>
              <a:t>–m*</a:t>
            </a:r>
            <a:r>
              <a:rPr lang="cs-CZ" sz="1800" b="1" dirty="0" err="1">
                <a:solidFill>
                  <a:srgbClr val="002060"/>
                </a:solidFill>
              </a:rPr>
              <a:t>Y+v</a:t>
            </a:r>
            <a:r>
              <a:rPr lang="cs-CZ" sz="1800" b="1" dirty="0">
                <a:solidFill>
                  <a:srgbClr val="002060"/>
                </a:solidFill>
              </a:rPr>
              <a:t>*R</a:t>
            </a:r>
            <a:r>
              <a:rPr lang="cs-CZ" sz="1800" dirty="0">
                <a:solidFill>
                  <a:schemeClr val="tx1"/>
                </a:solidFill>
              </a:rPr>
              <a:t>, kde </a:t>
            </a:r>
            <a:r>
              <a:rPr lang="cs-CZ" sz="1800" b="1" dirty="0">
                <a:solidFill>
                  <a:schemeClr val="tx1"/>
                </a:solidFill>
              </a:rPr>
              <a:t>v</a:t>
            </a:r>
            <a:r>
              <a:rPr lang="cs-CZ" sz="1800" dirty="0">
                <a:solidFill>
                  <a:schemeClr val="tx1"/>
                </a:solidFill>
              </a:rPr>
              <a:t> je citlivost čistých vývozů na změny reálného devizového kurzu</a:t>
            </a:r>
          </a:p>
          <a:p>
            <a:pPr marL="0" indent="0" hangingPunct="0">
              <a:buNone/>
            </a:pPr>
            <a:r>
              <a:rPr lang="cs-CZ" sz="2200" b="1" dirty="0">
                <a:solidFill>
                  <a:schemeClr val="tx1"/>
                </a:solidFill>
              </a:rPr>
              <a:t>AD=</a:t>
            </a:r>
            <a:r>
              <a:rPr lang="cs-CZ" sz="2200" b="1" dirty="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lang="cs-CZ" sz="2200" b="1" dirty="0">
                <a:solidFill>
                  <a:schemeClr val="tx1"/>
                </a:solidFill>
              </a:rPr>
              <a:t>+</a:t>
            </a:r>
            <a:r>
              <a:rPr lang="cs-CZ" sz="2200" b="1" dirty="0">
                <a:solidFill>
                  <a:srgbClr val="7030A0"/>
                </a:solidFill>
              </a:rPr>
              <a:t>I</a:t>
            </a:r>
            <a:r>
              <a:rPr lang="cs-CZ" sz="2200" b="1" dirty="0">
                <a:solidFill>
                  <a:schemeClr val="tx1"/>
                </a:solidFill>
              </a:rPr>
              <a:t>+G+</a:t>
            </a:r>
            <a:r>
              <a:rPr lang="cs-CZ" sz="2200" b="1" dirty="0">
                <a:solidFill>
                  <a:srgbClr val="002060"/>
                </a:solidFill>
              </a:rPr>
              <a:t>NX   </a:t>
            </a:r>
            <a:r>
              <a:rPr lang="cs-CZ" sz="2200" dirty="0">
                <a:solidFill>
                  <a:srgbClr val="002060"/>
                </a:solidFill>
              </a:rPr>
              <a:t>kde NX=</a:t>
            </a:r>
            <a:r>
              <a:rPr lang="cs-CZ" sz="2200" dirty="0" err="1">
                <a:solidFill>
                  <a:srgbClr val="002060"/>
                </a:solidFill>
              </a:rPr>
              <a:t>NXa</a:t>
            </a:r>
            <a:r>
              <a:rPr lang="cs-CZ" sz="2200" dirty="0">
                <a:solidFill>
                  <a:srgbClr val="002060"/>
                </a:solidFill>
              </a:rPr>
              <a:t>–m*</a:t>
            </a:r>
            <a:r>
              <a:rPr lang="cs-CZ" sz="2200" dirty="0" err="1">
                <a:solidFill>
                  <a:srgbClr val="002060"/>
                </a:solidFill>
              </a:rPr>
              <a:t>Y</a:t>
            </a:r>
            <a:r>
              <a:rPr lang="cs-CZ" sz="2200" b="1" dirty="0" err="1">
                <a:solidFill>
                  <a:srgbClr val="002060"/>
                </a:solidFill>
              </a:rPr>
              <a:t>+v</a:t>
            </a:r>
            <a:r>
              <a:rPr lang="cs-CZ" sz="2200" b="1" dirty="0">
                <a:solidFill>
                  <a:srgbClr val="002060"/>
                </a:solidFill>
              </a:rPr>
              <a:t>*R</a:t>
            </a:r>
          </a:p>
          <a:p>
            <a:pPr marL="0" indent="0" hangingPunct="0">
              <a:buNone/>
            </a:pPr>
            <a:r>
              <a:rPr lang="es-ES" sz="2200" dirty="0">
                <a:solidFill>
                  <a:schemeClr val="tx1"/>
                </a:solidFill>
              </a:rPr>
              <a:t>AD=</a:t>
            </a:r>
            <a:r>
              <a:rPr lang="es-ES" sz="2200" dirty="0">
                <a:solidFill>
                  <a:schemeClr val="accent5">
                    <a:lumMod val="75000"/>
                  </a:schemeClr>
                </a:solidFill>
              </a:rPr>
              <a:t>Ca+c*Y–c*Ta-c*t*Y+c*TR</a:t>
            </a:r>
            <a:r>
              <a:rPr lang="es-ES" sz="2200" dirty="0">
                <a:solidFill>
                  <a:schemeClr val="tx1"/>
                </a:solidFill>
              </a:rPr>
              <a:t>+</a:t>
            </a:r>
            <a:r>
              <a:rPr lang="es-ES" sz="2200" dirty="0">
                <a:solidFill>
                  <a:srgbClr val="7030A0"/>
                </a:solidFill>
              </a:rPr>
              <a:t>Ia-b</a:t>
            </a:r>
            <a:r>
              <a:rPr lang="cs-CZ" sz="2200" dirty="0">
                <a:solidFill>
                  <a:srgbClr val="7030A0"/>
                </a:solidFill>
              </a:rPr>
              <a:t>*</a:t>
            </a:r>
            <a:r>
              <a:rPr lang="es-ES" sz="2200" dirty="0">
                <a:solidFill>
                  <a:srgbClr val="7030A0"/>
                </a:solidFill>
              </a:rPr>
              <a:t>i+</a:t>
            </a:r>
            <a:r>
              <a:rPr lang="es-ES" sz="2200" dirty="0">
                <a:solidFill>
                  <a:schemeClr val="tx1"/>
                </a:solidFill>
              </a:rPr>
              <a:t>G+</a:t>
            </a:r>
            <a:r>
              <a:rPr lang="es-ES" sz="2200" dirty="0">
                <a:solidFill>
                  <a:srgbClr val="002060"/>
                </a:solidFill>
              </a:rPr>
              <a:t>NX</a:t>
            </a:r>
            <a:r>
              <a:rPr lang="cs-CZ" sz="2200" dirty="0">
                <a:solidFill>
                  <a:srgbClr val="002060"/>
                </a:solidFill>
              </a:rPr>
              <a:t>a</a:t>
            </a:r>
            <a:r>
              <a:rPr lang="es-ES" sz="2200" dirty="0">
                <a:solidFill>
                  <a:srgbClr val="002060"/>
                </a:solidFill>
              </a:rPr>
              <a:t>–m</a:t>
            </a:r>
            <a:r>
              <a:rPr lang="cs-CZ" sz="2200" dirty="0">
                <a:solidFill>
                  <a:srgbClr val="002060"/>
                </a:solidFill>
              </a:rPr>
              <a:t>*</a:t>
            </a:r>
            <a:r>
              <a:rPr lang="es-ES" sz="2200" dirty="0">
                <a:solidFill>
                  <a:srgbClr val="002060"/>
                </a:solidFill>
              </a:rPr>
              <a:t>Y</a:t>
            </a:r>
            <a:r>
              <a:rPr lang="cs-CZ" sz="2200" dirty="0">
                <a:solidFill>
                  <a:srgbClr val="002060"/>
                </a:solidFill>
              </a:rPr>
              <a:t>+v*R</a:t>
            </a:r>
          </a:p>
          <a:p>
            <a:pPr marL="0" indent="0" hangingPunct="0">
              <a:buNone/>
            </a:pPr>
            <a:r>
              <a:rPr lang="cs-CZ" sz="2200" dirty="0">
                <a:solidFill>
                  <a:srgbClr val="002060"/>
                </a:solidFill>
              </a:rPr>
              <a:t>	</a:t>
            </a:r>
            <a:r>
              <a:rPr lang="cs-CZ" sz="2200" dirty="0">
                <a:solidFill>
                  <a:schemeClr val="tx1"/>
                </a:solidFill>
              </a:rPr>
              <a:t>A = Ca + c*TR – c*Ta + </a:t>
            </a:r>
            <a:r>
              <a:rPr lang="cs-CZ" sz="2200" dirty="0" err="1">
                <a:solidFill>
                  <a:schemeClr val="tx1"/>
                </a:solidFill>
              </a:rPr>
              <a:t>Ia</a:t>
            </a:r>
            <a:r>
              <a:rPr lang="cs-CZ" sz="2200" dirty="0">
                <a:solidFill>
                  <a:schemeClr val="tx1"/>
                </a:solidFill>
              </a:rPr>
              <a:t> + G + </a:t>
            </a:r>
            <a:r>
              <a:rPr lang="cs-CZ" sz="2200" dirty="0" err="1">
                <a:solidFill>
                  <a:schemeClr val="tx1"/>
                </a:solidFill>
              </a:rPr>
              <a:t>NXa</a:t>
            </a:r>
            <a:endParaRPr lang="cs-CZ" sz="2200" baseline="-25000" dirty="0">
              <a:solidFill>
                <a:schemeClr val="tx1"/>
              </a:solidFill>
            </a:endParaRPr>
          </a:p>
          <a:p>
            <a:pPr marL="0" indent="0" hangingPunct="0">
              <a:buNone/>
            </a:pPr>
            <a:r>
              <a:rPr lang="it-IT" sz="2200" b="1" dirty="0">
                <a:solidFill>
                  <a:schemeClr val="tx1"/>
                </a:solidFill>
              </a:rPr>
              <a:t>AD=A+[c* (1 – t) – m]*Y- bi</a:t>
            </a:r>
            <a:r>
              <a:rPr lang="cs-CZ" sz="2200" b="1" dirty="0">
                <a:solidFill>
                  <a:schemeClr val="tx1"/>
                </a:solidFill>
              </a:rPr>
              <a:t>+</a:t>
            </a:r>
            <a:r>
              <a:rPr lang="cs-CZ" sz="2200" b="1" dirty="0" err="1">
                <a:solidFill>
                  <a:schemeClr val="tx1"/>
                </a:solidFill>
              </a:rPr>
              <a:t>vR</a:t>
            </a:r>
            <a:endParaRPr lang="cs-CZ" sz="2200" b="1" dirty="0">
              <a:solidFill>
                <a:schemeClr val="tx1"/>
              </a:solidFill>
            </a:endParaRPr>
          </a:p>
          <a:p>
            <a:pPr marL="0" indent="0" hangingPunct="0">
              <a:buNone/>
            </a:pPr>
            <a:r>
              <a:rPr lang="cs-CZ" sz="2200" b="1" dirty="0">
                <a:solidFill>
                  <a:schemeClr val="tx1"/>
                </a:solidFill>
              </a:rPr>
              <a:t>podmínka rovnováhy na trhu statků a služeb: </a:t>
            </a:r>
            <a:r>
              <a:rPr lang="cs-CZ" sz="2200" b="1" dirty="0">
                <a:solidFill>
                  <a:srgbClr val="FF0000"/>
                </a:solidFill>
              </a:rPr>
              <a:t>AD=Y</a:t>
            </a:r>
          </a:p>
          <a:p>
            <a:pPr marL="0" indent="0" hangingPunct="0">
              <a:buNone/>
            </a:pPr>
            <a:r>
              <a:rPr lang="cs-CZ" sz="2200" dirty="0">
                <a:solidFill>
                  <a:schemeClr val="tx1"/>
                </a:solidFill>
              </a:rPr>
              <a:t> Y=A+[c*(1–t)–m]*</a:t>
            </a:r>
            <a:r>
              <a:rPr lang="cs-CZ" sz="2200" dirty="0" err="1">
                <a:solidFill>
                  <a:schemeClr val="tx1"/>
                </a:solidFill>
              </a:rPr>
              <a:t>Y-bi+vR</a:t>
            </a:r>
            <a:r>
              <a:rPr lang="cs-CZ" sz="2200" dirty="0">
                <a:solidFill>
                  <a:schemeClr val="tx1"/>
                </a:solidFill>
              </a:rPr>
              <a:t>          po úpravách:</a:t>
            </a:r>
          </a:p>
          <a:p>
            <a:pPr marL="0" indent="0" hangingPunct="0">
              <a:buNone/>
            </a:pPr>
            <a:r>
              <a:rPr lang="cs-CZ" sz="2200" b="1" dirty="0">
                <a:solidFill>
                  <a:schemeClr val="tx1"/>
                </a:solidFill>
              </a:rPr>
              <a:t>IS: Y</a:t>
            </a:r>
            <a:r>
              <a:rPr lang="cs-CZ" sz="2200" dirty="0">
                <a:solidFill>
                  <a:schemeClr val="tx1"/>
                </a:solidFill>
              </a:rPr>
              <a:t>=𝟏/(𝟏−𝒄∗(𝟏−𝒕)+𝒎)∗(𝑨−</a:t>
            </a:r>
            <a:r>
              <a:rPr lang="cs-CZ" sz="2200" b="1" dirty="0">
                <a:solidFill>
                  <a:schemeClr val="tx1"/>
                </a:solidFill>
              </a:rPr>
              <a:t>𝒃𝒊+</a:t>
            </a:r>
            <a:r>
              <a:rPr lang="cs-CZ" sz="2200" b="1" dirty="0" err="1">
                <a:solidFill>
                  <a:schemeClr val="tx1"/>
                </a:solidFill>
              </a:rPr>
              <a:t>vR</a:t>
            </a:r>
            <a:r>
              <a:rPr lang="cs-CZ" sz="2200" b="1" dirty="0">
                <a:solidFill>
                  <a:schemeClr val="tx1"/>
                </a:solidFill>
              </a:rPr>
              <a:t>)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cs-C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sz="2200" b="1" dirty="0">
                <a:solidFill>
                  <a:schemeClr val="tx1"/>
                </a:solidFill>
              </a:rPr>
              <a:t> IS: Y=α</a:t>
            </a:r>
            <a:r>
              <a:rPr lang="cs-CZ" sz="2200" b="1" baseline="-25000" dirty="0">
                <a:solidFill>
                  <a:schemeClr val="tx1"/>
                </a:solidFill>
              </a:rPr>
              <a:t>F</a:t>
            </a:r>
            <a:r>
              <a:rPr lang="cs-CZ" sz="2200" b="1" dirty="0">
                <a:solidFill>
                  <a:schemeClr val="tx1"/>
                </a:solidFill>
              </a:rPr>
              <a:t>*(A–</a:t>
            </a:r>
            <a:r>
              <a:rPr lang="cs-CZ" sz="2200" b="1" dirty="0" err="1">
                <a:solidFill>
                  <a:schemeClr val="tx1"/>
                </a:solidFill>
              </a:rPr>
              <a:t>bi+vR</a:t>
            </a:r>
            <a:r>
              <a:rPr lang="cs-CZ" sz="2200" b="1" dirty="0">
                <a:solidFill>
                  <a:schemeClr val="tx1"/>
                </a:solidFill>
              </a:rPr>
              <a:t>)</a:t>
            </a:r>
          </a:p>
          <a:p>
            <a:pPr marL="0" indent="0" hangingPunct="0">
              <a:buNone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dirty="0">
                <a:solidFill>
                  <a:schemeClr val="tx1"/>
                </a:solidFill>
              </a:rPr>
              <a:t>při růstu reálného devizového kurzu dochází k reálnému znehodnocení, domácí měna oslabuje (z 25 CZK/EUR na 30 CZK/EUR), zboží domácí země se stává v zahraničí levnější, export roste a tím pádem roste také čistý export a roste AD a opačně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0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FA70B-26DB-4F85-8595-49D11B277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8" y="284154"/>
            <a:ext cx="3361765" cy="3398010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chemeClr val="accent5">
                    <a:lumMod val="50000"/>
                  </a:schemeClr>
                </a:solidFill>
              </a:rPr>
              <a:t>Křivka BP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106ADE-B463-4C6E-A026-C62A4598A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163" y="80682"/>
            <a:ext cx="8515927" cy="6705600"/>
          </a:xfrm>
        </p:spPr>
        <p:txBody>
          <a:bodyPr anchor="t">
            <a:normAutofit/>
          </a:bodyPr>
          <a:lstStyle/>
          <a:p>
            <a:pPr hangingPunct="0"/>
            <a:r>
              <a:rPr lang="cs-CZ" sz="2400" dirty="0">
                <a:solidFill>
                  <a:schemeClr val="tx1"/>
                </a:solidFill>
              </a:rPr>
              <a:t>platební bilance je složena pouze z běžného účtu (BÚ) a finančního účtu (FÚ) </a:t>
            </a:r>
          </a:p>
          <a:p>
            <a:pPr hangingPunct="0"/>
            <a:r>
              <a:rPr lang="cs-CZ" sz="2400" dirty="0">
                <a:solidFill>
                  <a:schemeClr val="tx1"/>
                </a:solidFill>
              </a:rPr>
              <a:t>běžný účet  analyzujeme pomocí funkce čistého exportu (NX), který ovlivňuje domácí a zahraniční důchod</a:t>
            </a:r>
          </a:p>
          <a:p>
            <a:pPr hangingPunct="0"/>
            <a:r>
              <a:rPr lang="cs-CZ" sz="2400" dirty="0">
                <a:solidFill>
                  <a:schemeClr val="tx1"/>
                </a:solidFill>
              </a:rPr>
              <a:t>finanční účet ovlivňuje úroková míra, tj. výnos finančních aktiv podle kterého se investoři rozhodují o alokaci svého kapitálu</a:t>
            </a:r>
          </a:p>
          <a:p>
            <a:pPr hangingPunct="0"/>
            <a:r>
              <a:rPr lang="cs-CZ" sz="2400" dirty="0">
                <a:solidFill>
                  <a:schemeClr val="tx1"/>
                </a:solidFill>
              </a:rPr>
              <a:t>platební bilance jako celek musí být vyrovnaná tj. </a:t>
            </a:r>
            <a:r>
              <a:rPr lang="cs-CZ" sz="2400" b="1" dirty="0">
                <a:solidFill>
                  <a:schemeClr val="tx1"/>
                </a:solidFill>
              </a:rPr>
              <a:t>BP = BÚ + FÚ</a:t>
            </a:r>
          </a:p>
          <a:p>
            <a:pPr hangingPunct="0"/>
            <a:r>
              <a:rPr lang="cs-CZ" sz="2400" dirty="0">
                <a:solidFill>
                  <a:schemeClr val="tx1"/>
                </a:solidFill>
              </a:rPr>
              <a:t>na tvar křivky BP má vliv mobilita kapitálu:</a:t>
            </a:r>
          </a:p>
          <a:p>
            <a:pPr lvl="1" hangingPunct="0"/>
            <a:r>
              <a:rPr lang="cs-CZ" sz="2000" dirty="0">
                <a:solidFill>
                  <a:schemeClr val="tx1"/>
                </a:solidFill>
              </a:rPr>
              <a:t>dokonalá kapitálová </a:t>
            </a:r>
            <a:r>
              <a:rPr lang="cs-CZ" sz="2000" b="1" dirty="0">
                <a:solidFill>
                  <a:schemeClr val="tx1"/>
                </a:solidFill>
              </a:rPr>
              <a:t>mobilita (i = </a:t>
            </a:r>
            <a:r>
              <a:rPr lang="cs-CZ" sz="2000" b="1" dirty="0" err="1">
                <a:solidFill>
                  <a:schemeClr val="tx1"/>
                </a:solidFill>
              </a:rPr>
              <a:t>i</a:t>
            </a:r>
            <a:r>
              <a:rPr lang="cs-CZ" sz="2000" b="1" baseline="-25000" dirty="0" err="1">
                <a:solidFill>
                  <a:schemeClr val="tx1"/>
                </a:solidFill>
              </a:rPr>
              <a:t>f</a:t>
            </a:r>
            <a:r>
              <a:rPr lang="cs-CZ" sz="2000" b="1" dirty="0">
                <a:solidFill>
                  <a:schemeClr val="tx1"/>
                </a:solidFill>
              </a:rPr>
              <a:t>) </a:t>
            </a:r>
            <a:r>
              <a:rPr lang="cs-CZ" sz="2000" dirty="0">
                <a:solidFill>
                  <a:schemeClr val="tx1"/>
                </a:solidFill>
              </a:rPr>
              <a:t>znamená, že investoři mohou nakupovat nebo prodávat finanční aktiva bez jakýchkoliv omezení s nízkým náklady (neexistuje politické riziko, existuje podobné daňové zatížení, stabilní kurz)</a:t>
            </a:r>
          </a:p>
          <a:p>
            <a:pPr lvl="1" hangingPunct="0"/>
            <a:r>
              <a:rPr lang="cs-CZ" sz="2000" dirty="0">
                <a:solidFill>
                  <a:schemeClr val="tx1"/>
                </a:solidFill>
              </a:rPr>
              <a:t>dokonalá kapitálová </a:t>
            </a:r>
            <a:r>
              <a:rPr lang="cs-CZ" sz="2000" b="1" dirty="0">
                <a:solidFill>
                  <a:schemeClr val="tx1"/>
                </a:solidFill>
              </a:rPr>
              <a:t>imobilita</a:t>
            </a:r>
            <a:r>
              <a:rPr lang="cs-CZ" sz="2000" dirty="0">
                <a:solidFill>
                  <a:schemeClr val="tx1"/>
                </a:solidFill>
              </a:rPr>
              <a:t>: kapitál se nemůže mezi zeměmi vůbec pohybovat</a:t>
            </a:r>
          </a:p>
          <a:p>
            <a:pPr lvl="1" hangingPunct="0"/>
            <a:r>
              <a:rPr lang="cs-CZ" sz="2000" dirty="0">
                <a:solidFill>
                  <a:schemeClr val="tx1"/>
                </a:solidFill>
              </a:rPr>
              <a:t>mezi tím existují různé formy nedokonalé kapitálové mobility</a:t>
            </a:r>
          </a:p>
          <a:p>
            <a:pPr hangingPunct="0"/>
            <a:r>
              <a:rPr lang="cs-CZ" sz="2400" dirty="0">
                <a:solidFill>
                  <a:schemeClr val="tx1"/>
                </a:solidFill>
              </a:rPr>
              <a:t>Křivka BP tedy vyjadřuje takové kombinace úrovní důchodu a úrokových sazeb, za nichž je platební bilance v rovnováze.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2B6323D-56E8-4F80-8BE8-B1BF97B48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429000"/>
            <a:ext cx="3934388" cy="214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87265"/>
      </p:ext>
    </p:extLst>
  </p:cSld>
  <p:clrMapOvr>
    <a:masterClrMapping/>
  </p:clrMapOvr>
</p:sld>
</file>

<file path=ppt/theme/theme1.xml><?xml version="1.0" encoding="utf-8"?>
<a:theme xmlns:a="http://schemas.openxmlformats.org/drawingml/2006/main" name="Rámeček">
  <a:themeElements>
    <a:clrScheme name="Rámeček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Rámeček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ámeček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4916</TotalTime>
  <Words>4139</Words>
  <Application>Microsoft Office PowerPoint</Application>
  <PresentationFormat>Širokoúhlá obrazovka</PresentationFormat>
  <Paragraphs>190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Corbel</vt:lpstr>
      <vt:lpstr>Times New Roman</vt:lpstr>
      <vt:lpstr>Wingdings 2</vt:lpstr>
      <vt:lpstr>Rámeček</vt:lpstr>
      <vt:lpstr>Makroekonomie 3+2, EVSNPMABMI                                                    Model IS-LM-BP, platební bilance, měnové kurzy</vt:lpstr>
      <vt:lpstr>Devizový trh</vt:lpstr>
      <vt:lpstr>Devizový kurz </vt:lpstr>
      <vt:lpstr>Platební bilance</vt:lpstr>
      <vt:lpstr>Struktura platební bilance</vt:lpstr>
      <vt:lpstr>Vyrovnávací mechanismy platební bilance</vt:lpstr>
      <vt:lpstr>Model  IS-LM-BP</vt:lpstr>
      <vt:lpstr>Křivka IS</vt:lpstr>
      <vt:lpstr>Křivka BP</vt:lpstr>
      <vt:lpstr>Odvození křivky BP</vt:lpstr>
      <vt:lpstr>Sklon, poloha a body mimo křivku BP</vt:lpstr>
      <vt:lpstr>Rovnováha  v modelu  IS-LM-BP</vt:lpstr>
      <vt:lpstr>Hospodářská politika v modelu IS-LM-BP</vt:lpstr>
      <vt:lpstr>Hospodářská politika v modelu IS-LM-BP:   (1a) Mundell-Flemingův model</vt:lpstr>
      <vt:lpstr>Hospodářská politika v modelu IS-LM-BP:   (1b) Mundell-Flemingův model</vt:lpstr>
      <vt:lpstr>Hospodářská politika v modelu IS-LM-BP:   (2) nedokonalá mobilita kapitálu</vt:lpstr>
      <vt:lpstr>Hospodářská politika v modelu IS-LM-BP:   (3a) dokonalá imobilita kapitálu </vt:lpstr>
      <vt:lpstr>Hospodářská politika v modelu IS-LM-BP:   (3b) dokonalá imobilita kapitálu 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Mikroekonomie 2+1, NPMKB</dc:title>
  <dc:creator>Kamila</dc:creator>
  <cp:lastModifiedBy>Kamila Turečková</cp:lastModifiedBy>
  <cp:revision>223</cp:revision>
  <cp:lastPrinted>2020-01-09T09:32:47Z</cp:lastPrinted>
  <dcterms:created xsi:type="dcterms:W3CDTF">2019-08-09T18:58:20Z</dcterms:created>
  <dcterms:modified xsi:type="dcterms:W3CDTF">2020-04-16T09:30:16Z</dcterms:modified>
</cp:coreProperties>
</file>