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handoutMasterIdLst>
    <p:handoutMasterId r:id="rId14"/>
  </p:handoutMasterIdLst>
  <p:sldIdLst>
    <p:sldId id="256" r:id="rId2"/>
    <p:sldId id="263" r:id="rId3"/>
    <p:sldId id="295" r:id="rId4"/>
    <p:sldId id="294" r:id="rId5"/>
    <p:sldId id="293" r:id="rId6"/>
    <p:sldId id="292" r:id="rId7"/>
    <p:sldId id="297" r:id="rId8"/>
    <p:sldId id="298" r:id="rId9"/>
    <p:sldId id="299" r:id="rId10"/>
    <p:sldId id="300" r:id="rId11"/>
    <p:sldId id="301" r:id="rId12"/>
    <p:sldId id="288"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13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4754083-0BCB-47CF-A6A7-3A5EA824DF7A}" type="datetimeFigureOut">
              <a:rPr lang="cs-CZ" smtClean="0"/>
              <a:t>04.03.2020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280A8F6-88C2-4DC8-9180-B917F64B02BB}" type="slidenum">
              <a:rPr lang="cs-CZ" smtClean="0"/>
              <a:t>‹#›</a:t>
            </a:fld>
            <a:endParaRPr lang="cs-CZ"/>
          </a:p>
        </p:txBody>
      </p:sp>
    </p:spTree>
    <p:extLst>
      <p:ext uri="{BB962C8B-B14F-4D97-AF65-F5344CB8AC3E}">
        <p14:creationId xmlns:p14="http://schemas.microsoft.com/office/powerpoint/2010/main" val="28213061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3462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87840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55871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3953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932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76114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3461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a:t>Kliknutím lze upravit styl.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389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685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cs-CZ"/>
              <a:t>Kliknutím lze upravit styl.</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60530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cs-CZ"/>
              <a:t>Kliknutím lze upravit styl.</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0056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3/4/2020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4386354"/>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3289875"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11870" y="761999"/>
            <a:ext cx="8790301"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13DC3DE2-B30B-4A94-BF06-430988550C95}"/>
              </a:ext>
            </a:extLst>
          </p:cNvPr>
          <p:cNvSpPr>
            <a:spLocks noGrp="1"/>
          </p:cNvSpPr>
          <p:nvPr>
            <p:ph type="ctrTitle"/>
          </p:nvPr>
        </p:nvSpPr>
        <p:spPr>
          <a:xfrm>
            <a:off x="3722622" y="1298448"/>
            <a:ext cx="7773961" cy="2951819"/>
          </a:xfrm>
        </p:spPr>
        <p:txBody>
          <a:bodyPr anchor="b">
            <a:normAutofit fontScale="90000"/>
          </a:bodyPr>
          <a:lstStyle/>
          <a:p>
            <a:r>
              <a:rPr lang="cs-CZ" sz="4900" b="1" dirty="0"/>
              <a:t>Makroekonomie</a:t>
            </a:r>
            <a:br>
              <a:rPr lang="cs-CZ" sz="3100" dirty="0"/>
            </a:br>
            <a:r>
              <a:rPr lang="cs-CZ" sz="3100" dirty="0"/>
              <a:t>3+2, EVSNPMABMI</a:t>
            </a:r>
            <a:br>
              <a:rPr lang="cs-CZ" sz="6000" dirty="0"/>
            </a:br>
            <a:r>
              <a:rPr lang="cs-CZ" sz="6000" dirty="0"/>
              <a:t>                                                 </a:t>
            </a:r>
            <a:r>
              <a:rPr lang="cs-CZ" sz="7300" dirty="0">
                <a:solidFill>
                  <a:schemeClr val="accent5">
                    <a:lumMod val="50000"/>
                  </a:schemeClr>
                </a:solidFill>
              </a:rPr>
              <a:t> </a:t>
            </a:r>
            <a:br>
              <a:rPr lang="cs-CZ" sz="6000" dirty="0"/>
            </a:br>
            <a:r>
              <a:rPr lang="cs-CZ" sz="4900" b="1" dirty="0">
                <a:solidFill>
                  <a:schemeClr val="accent2">
                    <a:lumMod val="50000"/>
                  </a:schemeClr>
                </a:solidFill>
              </a:rPr>
              <a:t>Vztah inflace a nezaměstnanosti, </a:t>
            </a:r>
            <a:r>
              <a:rPr lang="cs-CZ" sz="6000" b="1" dirty="0">
                <a:solidFill>
                  <a:schemeClr val="accent2">
                    <a:lumMod val="50000"/>
                  </a:schemeClr>
                </a:solidFill>
              </a:rPr>
              <a:t>PHILLIPSOVA KŘIVKA</a:t>
            </a:r>
            <a:endParaRPr lang="cs-CZ" sz="6000" dirty="0"/>
          </a:p>
        </p:txBody>
      </p:sp>
      <p:sp>
        <p:nvSpPr>
          <p:cNvPr id="14" name="Rectangle 13">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00889" y="4684418"/>
            <a:ext cx="880128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odnadpis 2">
            <a:extLst>
              <a:ext uri="{FF2B5EF4-FFF2-40B4-BE49-F238E27FC236}">
                <a16:creationId xmlns:a16="http://schemas.microsoft.com/office/drawing/2014/main" id="{4E689239-7EEA-430F-BDDA-0BCCA2E4835A}"/>
              </a:ext>
            </a:extLst>
          </p:cNvPr>
          <p:cNvSpPr>
            <a:spLocks noGrp="1"/>
          </p:cNvSpPr>
          <p:nvPr>
            <p:ph type="subTitle" idx="1"/>
          </p:nvPr>
        </p:nvSpPr>
        <p:spPr>
          <a:xfrm>
            <a:off x="3722622" y="5006151"/>
            <a:ext cx="7187529" cy="768116"/>
          </a:xfrm>
        </p:spPr>
        <p:txBody>
          <a:bodyPr anchor="t">
            <a:normAutofit/>
          </a:bodyPr>
          <a:lstStyle/>
          <a:p>
            <a:r>
              <a:rPr lang="cs-CZ" sz="4000" b="1" dirty="0">
                <a:solidFill>
                  <a:schemeClr val="accent5">
                    <a:lumMod val="60000"/>
                    <a:lumOff val="40000"/>
                  </a:schemeClr>
                </a:solidFill>
              </a:rPr>
              <a:t>Ing. Kamila Turečková, Ph.D.</a:t>
            </a:r>
          </a:p>
        </p:txBody>
      </p:sp>
      <p:pic>
        <p:nvPicPr>
          <p:cNvPr id="9" name="Picture 2" descr="Slezská univerzita v Opav&amp;ecaron;, Obchodn&amp;ecaron; podnikatelská fakulta v Karviné">
            <a:extLst>
              <a:ext uri="{FF2B5EF4-FFF2-40B4-BE49-F238E27FC236}">
                <a16:creationId xmlns:a16="http://schemas.microsoft.com/office/drawing/2014/main" id="{3848CC2B-8CBC-496C-A190-0CF79F2028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2229" y="830395"/>
            <a:ext cx="1893320" cy="586029"/>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2437A9AD-31D8-4ACD-B440-A240281F3EED}"/>
              </a:ext>
            </a:extLst>
          </p:cNvPr>
          <p:cNvSpPr txBox="1"/>
          <p:nvPr/>
        </p:nvSpPr>
        <p:spPr>
          <a:xfrm>
            <a:off x="11286673" y="3209877"/>
            <a:ext cx="842138" cy="1323439"/>
          </a:xfrm>
          <a:prstGeom prst="rect">
            <a:avLst/>
          </a:prstGeom>
          <a:noFill/>
        </p:spPr>
        <p:txBody>
          <a:bodyPr wrap="square" rtlCol="0">
            <a:spAutoFit/>
          </a:bodyPr>
          <a:lstStyle/>
          <a:p>
            <a:r>
              <a:rPr lang="cs-CZ" sz="8000" dirty="0">
                <a:solidFill>
                  <a:schemeClr val="accent2">
                    <a:lumMod val="50000"/>
                  </a:schemeClr>
                </a:solidFill>
              </a:rPr>
              <a:t>7</a:t>
            </a:r>
          </a:p>
        </p:txBody>
      </p:sp>
      <p:pic>
        <p:nvPicPr>
          <p:cNvPr id="6" name="Obrázek 5">
            <a:extLst>
              <a:ext uri="{FF2B5EF4-FFF2-40B4-BE49-F238E27FC236}">
                <a16:creationId xmlns:a16="http://schemas.microsoft.com/office/drawing/2014/main" id="{4407BF9E-2A24-497C-ABDF-918EE62A1CA2}"/>
              </a:ext>
            </a:extLst>
          </p:cNvPr>
          <p:cNvPicPr>
            <a:picLocks noChangeAspect="1"/>
          </p:cNvPicPr>
          <p:nvPr/>
        </p:nvPicPr>
        <p:blipFill>
          <a:blip r:embed="rId3"/>
          <a:stretch>
            <a:fillRect/>
          </a:stretch>
        </p:blipFill>
        <p:spPr>
          <a:xfrm>
            <a:off x="156451" y="996587"/>
            <a:ext cx="3019888" cy="2118429"/>
          </a:xfrm>
          <a:prstGeom prst="rect">
            <a:avLst/>
          </a:prstGeom>
        </p:spPr>
      </p:pic>
      <p:pic>
        <p:nvPicPr>
          <p:cNvPr id="1026" name="Picture 2" descr="Image result for nezaměstnanost">
            <a:extLst>
              <a:ext uri="{FF2B5EF4-FFF2-40B4-BE49-F238E27FC236}">
                <a16:creationId xmlns:a16="http://schemas.microsoft.com/office/drawing/2014/main" id="{88196674-B84E-46E1-8E3A-189829B78D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60" y="3871596"/>
            <a:ext cx="3631967" cy="2438985"/>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a:extLst>
              <a:ext uri="{FF2B5EF4-FFF2-40B4-BE49-F238E27FC236}">
                <a16:creationId xmlns:a16="http://schemas.microsoft.com/office/drawing/2014/main" id="{E2940AAC-561D-4A8A-AF52-6228CC09EC4D}"/>
              </a:ext>
            </a:extLst>
          </p:cNvPr>
          <p:cNvSpPr txBox="1"/>
          <p:nvPr/>
        </p:nvSpPr>
        <p:spPr>
          <a:xfrm>
            <a:off x="1157192" y="3154160"/>
            <a:ext cx="1291462" cy="707886"/>
          </a:xfrm>
          <a:prstGeom prst="rect">
            <a:avLst/>
          </a:prstGeom>
          <a:noFill/>
        </p:spPr>
        <p:txBody>
          <a:bodyPr wrap="square" rtlCol="0">
            <a:spAutoFit/>
          </a:bodyPr>
          <a:lstStyle/>
          <a:p>
            <a:r>
              <a:rPr lang="cs-CZ" sz="4000" b="1" dirty="0"/>
              <a:t>vs.</a:t>
            </a:r>
          </a:p>
        </p:txBody>
      </p:sp>
      <p:pic>
        <p:nvPicPr>
          <p:cNvPr id="11" name="Obrázek 10">
            <a:extLst>
              <a:ext uri="{FF2B5EF4-FFF2-40B4-BE49-F238E27FC236}">
                <a16:creationId xmlns:a16="http://schemas.microsoft.com/office/drawing/2014/main" id="{806F6D19-9E1C-421F-AA96-36DC873DFBD6}"/>
              </a:ext>
            </a:extLst>
          </p:cNvPr>
          <p:cNvPicPr>
            <a:picLocks noChangeAspect="1"/>
          </p:cNvPicPr>
          <p:nvPr/>
        </p:nvPicPr>
        <p:blipFill>
          <a:blip r:embed="rId5"/>
          <a:stretch>
            <a:fillRect/>
          </a:stretch>
        </p:blipFill>
        <p:spPr>
          <a:xfrm>
            <a:off x="146280" y="3644"/>
            <a:ext cx="1685749" cy="1595718"/>
          </a:xfrm>
          <a:prstGeom prst="rect">
            <a:avLst/>
          </a:prstGeom>
        </p:spPr>
      </p:pic>
    </p:spTree>
    <p:extLst>
      <p:ext uri="{BB962C8B-B14F-4D97-AF65-F5344CB8AC3E}">
        <p14:creationId xmlns:p14="http://schemas.microsoft.com/office/powerpoint/2010/main" val="1119413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478306" cy="4601183"/>
          </a:xfrm>
        </p:spPr>
        <p:txBody>
          <a:bodyPr>
            <a:normAutofit/>
          </a:bodyPr>
          <a:lstStyle/>
          <a:p>
            <a:r>
              <a:rPr lang="cs-CZ" altLang="sk-SK" sz="4400" b="1" dirty="0" err="1">
                <a:solidFill>
                  <a:schemeClr val="accent5">
                    <a:lumMod val="50000"/>
                  </a:schemeClr>
                </a:solidFill>
              </a:rPr>
              <a:t>Lucasova</a:t>
            </a:r>
            <a:r>
              <a:rPr lang="cs-CZ" altLang="sk-SK" sz="4400" b="1" dirty="0">
                <a:solidFill>
                  <a:schemeClr val="accent5">
                    <a:lumMod val="50000"/>
                  </a:schemeClr>
                </a:solidFill>
              </a:rPr>
              <a:t> verze PC </a:t>
            </a:r>
            <a:r>
              <a:rPr lang="cs-CZ" sz="4400" b="1" dirty="0">
                <a:solidFill>
                  <a:schemeClr val="accent5">
                    <a:lumMod val="50000"/>
                  </a:schemeClr>
                </a:solidFill>
              </a:rPr>
              <a:t>v nové klasické </a:t>
            </a:r>
            <a:r>
              <a:rPr lang="cs-CZ" b="1" dirty="0">
                <a:solidFill>
                  <a:schemeClr val="accent5">
                    <a:lumMod val="50000"/>
                  </a:schemeClr>
                </a:solidFill>
              </a:rPr>
              <a:t>makroekonomii</a:t>
            </a:r>
            <a:br>
              <a:rPr lang="cs-CZ" b="1" dirty="0">
                <a:solidFill>
                  <a:schemeClr val="accent5">
                    <a:lumMod val="50000"/>
                  </a:schemeClr>
                </a:solidFill>
              </a:rPr>
            </a:br>
            <a:endParaRPr lang="cs-CZ" sz="6000" b="1" dirty="0">
              <a:solidFill>
                <a:schemeClr val="accent5">
                  <a:lumMod val="50000"/>
                </a:schemeClr>
              </a:solidFill>
            </a:endParaRP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361766" y="152400"/>
            <a:ext cx="8396126" cy="6615953"/>
          </a:xfrm>
        </p:spPr>
        <p:txBody>
          <a:bodyPr anchor="t">
            <a:normAutofit/>
          </a:bodyPr>
          <a:lstStyle/>
          <a:p>
            <a:pPr algn="just">
              <a:spcBef>
                <a:spcPts val="0"/>
              </a:spcBef>
              <a:spcAft>
                <a:spcPts val="600"/>
              </a:spcAft>
              <a:buClr>
                <a:schemeClr val="tx1"/>
              </a:buClr>
              <a:buSzPct val="120000"/>
              <a:tabLst>
                <a:tab pos="228600" algn="l"/>
              </a:tabLst>
            </a:pPr>
            <a:r>
              <a:rPr lang="cs-CZ" sz="2800" dirty="0">
                <a:solidFill>
                  <a:srgbClr val="000000"/>
                </a:solidFill>
              </a:rPr>
              <a:t>zatím poslední verze Phillipsovy křivky</a:t>
            </a:r>
          </a:p>
          <a:p>
            <a:pPr algn="just">
              <a:spcBef>
                <a:spcPts val="0"/>
              </a:spcBef>
              <a:spcAft>
                <a:spcPts val="600"/>
              </a:spcAft>
              <a:buClr>
                <a:schemeClr val="tx1"/>
              </a:buClr>
              <a:buSzPct val="120000"/>
              <a:tabLst>
                <a:tab pos="228600" algn="l"/>
              </a:tabLst>
            </a:pPr>
            <a:r>
              <a:rPr lang="cs-CZ" sz="2800" dirty="0">
                <a:solidFill>
                  <a:srgbClr val="000000"/>
                </a:solidFill>
              </a:rPr>
              <a:t>Lucas se zabýval vztahem reálného produktu a inflace:</a:t>
            </a:r>
          </a:p>
          <a:p>
            <a:pPr marL="0" indent="0" algn="ctr">
              <a:spcBef>
                <a:spcPts val="0"/>
              </a:spcBef>
              <a:spcAft>
                <a:spcPts val="1200"/>
              </a:spcAft>
              <a:buClr>
                <a:schemeClr val="tx1"/>
              </a:buClr>
              <a:buSzPct val="120000"/>
              <a:buNone/>
              <a:tabLst>
                <a:tab pos="228600" algn="l"/>
              </a:tabLst>
            </a:pPr>
            <a:r>
              <a:rPr lang="cs-CZ" sz="2800" b="1" dirty="0">
                <a:latin typeface="Times New Roman" panose="02020603050405020304" pitchFamily="18" charset="0"/>
                <a:ea typeface="Times New Roman" panose="02020603050405020304" pitchFamily="18" charset="0"/>
              </a:rPr>
              <a:t>π  = π</a:t>
            </a:r>
            <a:r>
              <a:rPr lang="cs-CZ" sz="2800" b="1" baseline="30000" dirty="0">
                <a:latin typeface="Times New Roman" panose="02020603050405020304" pitchFamily="18" charset="0"/>
                <a:ea typeface="Times New Roman" panose="02020603050405020304" pitchFamily="18" charset="0"/>
              </a:rPr>
              <a:t>e</a:t>
            </a:r>
            <a:r>
              <a:rPr lang="cs-CZ" sz="2800" b="1" dirty="0">
                <a:latin typeface="Times New Roman" panose="02020603050405020304" pitchFamily="18" charset="0"/>
                <a:ea typeface="Times New Roman" panose="02020603050405020304" pitchFamily="18" charset="0"/>
              </a:rPr>
              <a:t>  +  ø (Y – Y*)</a:t>
            </a:r>
            <a:endParaRPr lang="cs-CZ" sz="2800" b="1" dirty="0">
              <a:solidFill>
                <a:srgbClr val="000000"/>
              </a:solidFill>
            </a:endParaRPr>
          </a:p>
          <a:p>
            <a:pPr lvl="1">
              <a:spcBef>
                <a:spcPts val="0"/>
              </a:spcBef>
              <a:spcAft>
                <a:spcPts val="600"/>
              </a:spcAft>
              <a:buClr>
                <a:schemeClr val="tx1"/>
              </a:buClr>
              <a:buSzPct val="120000"/>
              <a:tabLst>
                <a:tab pos="228600" algn="l"/>
              </a:tabLst>
            </a:pPr>
            <a:r>
              <a:rPr lang="cs-CZ" sz="2400" dirty="0">
                <a:solidFill>
                  <a:srgbClr val="000000"/>
                </a:solidFill>
              </a:rPr>
              <a:t>pokud je skutečná míra inflace </a:t>
            </a:r>
            <a:r>
              <a:rPr lang="el-GR" sz="2400" b="1" dirty="0">
                <a:solidFill>
                  <a:srgbClr val="000000"/>
                </a:solidFill>
              </a:rPr>
              <a:t>π</a:t>
            </a:r>
            <a:r>
              <a:rPr lang="el-GR" sz="2400" dirty="0">
                <a:solidFill>
                  <a:srgbClr val="000000"/>
                </a:solidFill>
              </a:rPr>
              <a:t> </a:t>
            </a:r>
            <a:r>
              <a:rPr lang="cs-CZ" sz="2400" dirty="0">
                <a:solidFill>
                  <a:srgbClr val="000000"/>
                </a:solidFill>
              </a:rPr>
              <a:t>vyšší než očekávaná míra inflace </a:t>
            </a:r>
            <a:r>
              <a:rPr lang="el-GR" sz="2400" b="1" dirty="0">
                <a:solidFill>
                  <a:srgbClr val="000000"/>
                </a:solidFill>
              </a:rPr>
              <a:t>π</a:t>
            </a:r>
            <a:r>
              <a:rPr lang="cs-CZ" sz="2400" baseline="30000" dirty="0">
                <a:solidFill>
                  <a:srgbClr val="000000"/>
                </a:solidFill>
              </a:rPr>
              <a:t>e</a:t>
            </a:r>
            <a:r>
              <a:rPr lang="cs-CZ" sz="2400" dirty="0">
                <a:solidFill>
                  <a:srgbClr val="000000"/>
                </a:solidFill>
              </a:rPr>
              <a:t>, pak je skutečný reálný produkt </a:t>
            </a:r>
            <a:r>
              <a:rPr lang="cs-CZ" sz="2400" b="1" dirty="0">
                <a:solidFill>
                  <a:srgbClr val="000000"/>
                </a:solidFill>
              </a:rPr>
              <a:t>Y</a:t>
            </a:r>
            <a:r>
              <a:rPr lang="cs-CZ" sz="2400" dirty="0">
                <a:solidFill>
                  <a:srgbClr val="000000"/>
                </a:solidFill>
              </a:rPr>
              <a:t> větší než potenciální produkt </a:t>
            </a:r>
            <a:r>
              <a:rPr lang="cs-CZ" sz="2400" b="1" dirty="0">
                <a:solidFill>
                  <a:srgbClr val="000000"/>
                </a:solidFill>
              </a:rPr>
              <a:t>Y* </a:t>
            </a:r>
            <a:r>
              <a:rPr lang="cs-CZ" sz="2400" dirty="0">
                <a:solidFill>
                  <a:srgbClr val="000000"/>
                </a:solidFill>
              </a:rPr>
              <a:t>a ekonomika se nachází v expanzivní mezeře, která je také charakterizována mírou nezaměstnanosti menší než je přirozená míra, tj. </a:t>
            </a:r>
            <a:r>
              <a:rPr lang="cs-CZ" sz="2400" b="1" dirty="0">
                <a:solidFill>
                  <a:srgbClr val="000000"/>
                </a:solidFill>
              </a:rPr>
              <a:t>u &lt; u* </a:t>
            </a:r>
          </a:p>
          <a:p>
            <a:pPr lvl="1" algn="just">
              <a:spcBef>
                <a:spcPts val="0"/>
              </a:spcBef>
              <a:spcAft>
                <a:spcPts val="600"/>
              </a:spcAft>
              <a:buClr>
                <a:schemeClr val="tx1"/>
              </a:buClr>
              <a:buSzPct val="120000"/>
              <a:tabLst>
                <a:tab pos="228600" algn="l"/>
              </a:tabLst>
            </a:pPr>
            <a:r>
              <a:rPr lang="cs-CZ" sz="2400" dirty="0">
                <a:solidFill>
                  <a:srgbClr val="000000"/>
                </a:solidFill>
              </a:rPr>
              <a:t>opačně, Y &lt; Y* a u &gt; u* </a:t>
            </a:r>
            <a:r>
              <a:rPr lang="cs-CZ" sz="2400" dirty="0">
                <a:solidFill>
                  <a:srgbClr val="000000"/>
                </a:solidFill>
                <a:latin typeface="Yu Gothic UI Semibold" panose="020B0700000000000000" pitchFamily="34" charset="-128"/>
                <a:ea typeface="Yu Gothic UI Semibold" panose="020B0700000000000000" pitchFamily="34" charset="-128"/>
              </a:rPr>
              <a:t>→ </a:t>
            </a:r>
            <a:r>
              <a:rPr lang="cs-CZ" sz="2400" dirty="0">
                <a:solidFill>
                  <a:srgbClr val="000000"/>
                </a:solidFill>
              </a:rPr>
              <a:t>ekonomika v mezeře recesní</a:t>
            </a:r>
          </a:p>
          <a:p>
            <a:pPr hangingPunct="0"/>
            <a:endParaRPr lang="cs-CZ" sz="2800" dirty="0">
              <a:solidFill>
                <a:schemeClr val="tx1"/>
              </a:solidFill>
            </a:endParaRPr>
          </a:p>
        </p:txBody>
      </p:sp>
      <p:sp>
        <p:nvSpPr>
          <p:cNvPr id="5" name="Obdélník 4">
            <a:extLst>
              <a:ext uri="{FF2B5EF4-FFF2-40B4-BE49-F238E27FC236}">
                <a16:creationId xmlns:a16="http://schemas.microsoft.com/office/drawing/2014/main" id="{5A88E1F5-4E7C-4446-A538-3B08FA62F847}"/>
              </a:ext>
            </a:extLst>
          </p:cNvPr>
          <p:cNvSpPr/>
          <p:nvPr/>
        </p:nvSpPr>
        <p:spPr>
          <a:xfrm>
            <a:off x="143435" y="4847857"/>
            <a:ext cx="2823883" cy="2031325"/>
          </a:xfrm>
          <a:prstGeom prst="rect">
            <a:avLst/>
          </a:prstGeom>
          <a:solidFill>
            <a:schemeClr val="accent5">
              <a:lumMod val="20000"/>
              <a:lumOff val="80000"/>
            </a:schemeClr>
          </a:solidFill>
        </p:spPr>
        <p:txBody>
          <a:bodyPr wrap="square">
            <a:spAutoFit/>
          </a:bodyPr>
          <a:lstStyle/>
          <a:p>
            <a:pPr hangingPunct="0"/>
            <a:r>
              <a:rPr lang="cs-CZ" dirty="0"/>
              <a:t>existence </a:t>
            </a:r>
            <a:r>
              <a:rPr lang="cs-CZ" b="1" u="sng" dirty="0"/>
              <a:t>racionálních očekávání </a:t>
            </a:r>
            <a:r>
              <a:rPr lang="cs-CZ" dirty="0"/>
              <a:t>→ PC má pouze dlouhodobý charakter; permanentní existenci krátkodobé PC škola racionálních očekávání zpochybňuje</a:t>
            </a:r>
          </a:p>
        </p:txBody>
      </p:sp>
      <p:sp>
        <p:nvSpPr>
          <p:cNvPr id="7" name="Šipka: dolů 6">
            <a:extLst>
              <a:ext uri="{FF2B5EF4-FFF2-40B4-BE49-F238E27FC236}">
                <a16:creationId xmlns:a16="http://schemas.microsoft.com/office/drawing/2014/main" id="{47287C32-39C3-4ADC-B4DF-1D1F492B8351}"/>
              </a:ext>
            </a:extLst>
          </p:cNvPr>
          <p:cNvSpPr/>
          <p:nvPr/>
        </p:nvSpPr>
        <p:spPr>
          <a:xfrm>
            <a:off x="1407459" y="4204447"/>
            <a:ext cx="376517" cy="717177"/>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cs-CZ"/>
          </a:p>
        </p:txBody>
      </p:sp>
      <p:pic>
        <p:nvPicPr>
          <p:cNvPr id="8" name="Obrázek 7">
            <a:extLst>
              <a:ext uri="{FF2B5EF4-FFF2-40B4-BE49-F238E27FC236}">
                <a16:creationId xmlns:a16="http://schemas.microsoft.com/office/drawing/2014/main" id="{3A8245D8-2C6E-4A45-950C-11A8CFE44F0F}"/>
              </a:ext>
            </a:extLst>
          </p:cNvPr>
          <p:cNvPicPr>
            <a:picLocks noChangeAspect="1"/>
          </p:cNvPicPr>
          <p:nvPr/>
        </p:nvPicPr>
        <p:blipFill>
          <a:blip r:embed="rId2"/>
          <a:stretch>
            <a:fillRect/>
          </a:stretch>
        </p:blipFill>
        <p:spPr>
          <a:xfrm>
            <a:off x="4132730" y="3806167"/>
            <a:ext cx="3351364" cy="3051833"/>
          </a:xfrm>
          <a:prstGeom prst="rect">
            <a:avLst/>
          </a:prstGeom>
        </p:spPr>
      </p:pic>
    </p:spTree>
    <p:extLst>
      <p:ext uri="{BB962C8B-B14F-4D97-AF65-F5344CB8AC3E}">
        <p14:creationId xmlns:p14="http://schemas.microsoft.com/office/powerpoint/2010/main" val="2615448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Obrázek 15">
            <a:extLst>
              <a:ext uri="{FF2B5EF4-FFF2-40B4-BE49-F238E27FC236}">
                <a16:creationId xmlns:a16="http://schemas.microsoft.com/office/drawing/2014/main" id="{7EF34025-DC30-4906-AF52-7C2A3D534423}"/>
              </a:ext>
            </a:extLst>
          </p:cNvPr>
          <p:cNvPicPr>
            <a:picLocks noChangeAspect="1"/>
          </p:cNvPicPr>
          <p:nvPr/>
        </p:nvPicPr>
        <p:blipFill>
          <a:blip r:embed="rId2"/>
          <a:stretch>
            <a:fillRect/>
          </a:stretch>
        </p:blipFill>
        <p:spPr>
          <a:xfrm>
            <a:off x="8633010" y="4416035"/>
            <a:ext cx="2761299" cy="2441965"/>
          </a:xfrm>
          <a:prstGeom prst="rect">
            <a:avLst/>
          </a:prstGeom>
        </p:spPr>
      </p:pic>
      <p:sp>
        <p:nvSpPr>
          <p:cNvPr id="2" name="Nadpis 1">
            <a:extLst>
              <a:ext uri="{FF2B5EF4-FFF2-40B4-BE49-F238E27FC236}">
                <a16:creationId xmlns:a16="http://schemas.microsoft.com/office/drawing/2014/main" id="{44FFA70B-26DB-4F85-8595-49D11B2772E6}"/>
              </a:ext>
            </a:extLst>
          </p:cNvPr>
          <p:cNvSpPr>
            <a:spLocks noGrp="1"/>
          </p:cNvSpPr>
          <p:nvPr>
            <p:ph type="title" idx="4294967295"/>
          </p:nvPr>
        </p:nvSpPr>
        <p:spPr>
          <a:xfrm>
            <a:off x="40341" y="0"/>
            <a:ext cx="12111318" cy="758638"/>
          </a:xfrm>
        </p:spPr>
        <p:txBody>
          <a:bodyPr>
            <a:normAutofit fontScale="90000"/>
          </a:bodyPr>
          <a:lstStyle/>
          <a:p>
            <a:pPr algn="ctr"/>
            <a:r>
              <a:rPr lang="cs-CZ" altLang="sk-SK" b="1" dirty="0">
                <a:solidFill>
                  <a:schemeClr val="accent5">
                    <a:lumMod val="50000"/>
                  </a:schemeClr>
                </a:solidFill>
              </a:rPr>
              <a:t>ÚČINKY PŘEDVÍDANÉ A NEPŘEDVÍDANÉ HOSPODÁŘSKÉ POLITIKY </a:t>
            </a:r>
            <a:endParaRPr lang="cs-CZ" sz="6000" b="1" dirty="0">
              <a:solidFill>
                <a:schemeClr val="accent5">
                  <a:lumMod val="50000"/>
                </a:schemeClr>
              </a:solidFill>
            </a:endParaRPr>
          </a:p>
        </p:txBody>
      </p:sp>
      <p:sp>
        <p:nvSpPr>
          <p:cNvPr id="4" name="Obdélník 3">
            <a:extLst>
              <a:ext uri="{FF2B5EF4-FFF2-40B4-BE49-F238E27FC236}">
                <a16:creationId xmlns:a16="http://schemas.microsoft.com/office/drawing/2014/main" id="{9B1D712B-88BF-4511-BA9C-FE66AC57F689}"/>
              </a:ext>
            </a:extLst>
          </p:cNvPr>
          <p:cNvSpPr/>
          <p:nvPr/>
        </p:nvSpPr>
        <p:spPr>
          <a:xfrm>
            <a:off x="40342" y="662498"/>
            <a:ext cx="3276600" cy="646331"/>
          </a:xfrm>
          <a:prstGeom prst="rect">
            <a:avLst/>
          </a:prstGeom>
        </p:spPr>
        <p:txBody>
          <a:bodyPr wrap="square">
            <a:spAutoFit/>
          </a:bodyPr>
          <a:lstStyle/>
          <a:p>
            <a:pPr algn="ctr"/>
            <a:r>
              <a:rPr lang="cs-CZ" altLang="sk-SK" b="1" dirty="0">
                <a:solidFill>
                  <a:srgbClr val="307871"/>
                </a:solidFill>
              </a:rPr>
              <a:t>Neočekáváná HP v modelu nové klasické makroekonomie</a:t>
            </a:r>
            <a:r>
              <a:rPr lang="cs-CZ" altLang="sk-SK" b="1" dirty="0"/>
              <a:t> </a:t>
            </a:r>
            <a:endParaRPr lang="cs-CZ" dirty="0"/>
          </a:p>
        </p:txBody>
      </p:sp>
      <p:sp>
        <p:nvSpPr>
          <p:cNvPr id="9" name="Obdélník 8">
            <a:extLst>
              <a:ext uri="{FF2B5EF4-FFF2-40B4-BE49-F238E27FC236}">
                <a16:creationId xmlns:a16="http://schemas.microsoft.com/office/drawing/2014/main" id="{F6974895-13F2-424B-9ED3-B6798760416A}"/>
              </a:ext>
            </a:extLst>
          </p:cNvPr>
          <p:cNvSpPr/>
          <p:nvPr/>
        </p:nvSpPr>
        <p:spPr>
          <a:xfrm>
            <a:off x="4061013" y="662499"/>
            <a:ext cx="3442445" cy="646330"/>
          </a:xfrm>
          <a:prstGeom prst="rect">
            <a:avLst/>
          </a:prstGeom>
        </p:spPr>
        <p:txBody>
          <a:bodyPr wrap="square">
            <a:spAutoFit/>
          </a:bodyPr>
          <a:lstStyle/>
          <a:p>
            <a:pPr algn="ctr"/>
            <a:r>
              <a:rPr lang="cs-CZ" altLang="sk-SK" b="1" dirty="0"/>
              <a:t>Očekáváná HP v modelu nové klasické makroekonomie</a:t>
            </a:r>
            <a:endParaRPr lang="cs-CZ" dirty="0"/>
          </a:p>
        </p:txBody>
      </p:sp>
      <p:sp>
        <p:nvSpPr>
          <p:cNvPr id="10" name="Obdélník 9">
            <a:extLst>
              <a:ext uri="{FF2B5EF4-FFF2-40B4-BE49-F238E27FC236}">
                <a16:creationId xmlns:a16="http://schemas.microsoft.com/office/drawing/2014/main" id="{DF7FE2DE-63B2-4483-8B41-9A7810ACE691}"/>
              </a:ext>
            </a:extLst>
          </p:cNvPr>
          <p:cNvSpPr/>
          <p:nvPr/>
        </p:nvSpPr>
        <p:spPr>
          <a:xfrm>
            <a:off x="8130988" y="662497"/>
            <a:ext cx="3801036" cy="646331"/>
          </a:xfrm>
          <a:prstGeom prst="rect">
            <a:avLst/>
          </a:prstGeom>
        </p:spPr>
        <p:txBody>
          <a:bodyPr wrap="square">
            <a:spAutoFit/>
          </a:bodyPr>
          <a:lstStyle/>
          <a:p>
            <a:pPr algn="ctr"/>
            <a:r>
              <a:rPr lang="cs-CZ" altLang="sk-SK" b="1" dirty="0">
                <a:solidFill>
                  <a:schemeClr val="accent5">
                    <a:lumMod val="50000"/>
                  </a:schemeClr>
                </a:solidFill>
              </a:rPr>
              <a:t>Nesprávně očekáváná HP v modelu nové klasické makroekonomie</a:t>
            </a:r>
            <a:endParaRPr lang="cs-CZ" dirty="0">
              <a:solidFill>
                <a:schemeClr val="accent5">
                  <a:lumMod val="50000"/>
                </a:schemeClr>
              </a:solidFill>
            </a:endParaRPr>
          </a:p>
        </p:txBody>
      </p:sp>
      <p:pic>
        <p:nvPicPr>
          <p:cNvPr id="11" name="Obrázek 10">
            <a:extLst>
              <a:ext uri="{FF2B5EF4-FFF2-40B4-BE49-F238E27FC236}">
                <a16:creationId xmlns:a16="http://schemas.microsoft.com/office/drawing/2014/main" id="{D2B49445-6C91-48D1-933F-105191F173F2}"/>
              </a:ext>
            </a:extLst>
          </p:cNvPr>
          <p:cNvPicPr>
            <a:picLocks noChangeAspect="1"/>
          </p:cNvPicPr>
          <p:nvPr/>
        </p:nvPicPr>
        <p:blipFill>
          <a:blip r:embed="rId3"/>
          <a:stretch>
            <a:fillRect/>
          </a:stretch>
        </p:blipFill>
        <p:spPr>
          <a:xfrm>
            <a:off x="76942" y="1234510"/>
            <a:ext cx="3240000" cy="3011981"/>
          </a:xfrm>
          <a:prstGeom prst="rect">
            <a:avLst/>
          </a:prstGeom>
        </p:spPr>
      </p:pic>
      <p:pic>
        <p:nvPicPr>
          <p:cNvPr id="12" name="Obrázek 11">
            <a:extLst>
              <a:ext uri="{FF2B5EF4-FFF2-40B4-BE49-F238E27FC236}">
                <a16:creationId xmlns:a16="http://schemas.microsoft.com/office/drawing/2014/main" id="{899C0A70-6189-4EBB-90C5-B7DE1E18EE4C}"/>
              </a:ext>
            </a:extLst>
          </p:cNvPr>
          <p:cNvPicPr>
            <a:picLocks noChangeAspect="1"/>
          </p:cNvPicPr>
          <p:nvPr/>
        </p:nvPicPr>
        <p:blipFill>
          <a:blip r:embed="rId4"/>
          <a:stretch>
            <a:fillRect/>
          </a:stretch>
        </p:blipFill>
        <p:spPr>
          <a:xfrm>
            <a:off x="40341" y="4246490"/>
            <a:ext cx="4467477" cy="2512897"/>
          </a:xfrm>
          <a:prstGeom prst="rect">
            <a:avLst/>
          </a:prstGeom>
        </p:spPr>
      </p:pic>
      <p:pic>
        <p:nvPicPr>
          <p:cNvPr id="13" name="Obrázek 12">
            <a:extLst>
              <a:ext uri="{FF2B5EF4-FFF2-40B4-BE49-F238E27FC236}">
                <a16:creationId xmlns:a16="http://schemas.microsoft.com/office/drawing/2014/main" id="{3588F477-843A-4556-8FAD-CF3B0B154624}"/>
              </a:ext>
            </a:extLst>
          </p:cNvPr>
          <p:cNvPicPr>
            <a:picLocks noChangeAspect="1"/>
          </p:cNvPicPr>
          <p:nvPr/>
        </p:nvPicPr>
        <p:blipFill>
          <a:blip r:embed="rId5"/>
          <a:stretch>
            <a:fillRect/>
          </a:stretch>
        </p:blipFill>
        <p:spPr>
          <a:xfrm>
            <a:off x="4061013" y="1308828"/>
            <a:ext cx="3240000" cy="3053655"/>
          </a:xfrm>
          <a:prstGeom prst="rect">
            <a:avLst/>
          </a:prstGeom>
        </p:spPr>
      </p:pic>
      <p:pic>
        <p:nvPicPr>
          <p:cNvPr id="14" name="Obrázek 13">
            <a:extLst>
              <a:ext uri="{FF2B5EF4-FFF2-40B4-BE49-F238E27FC236}">
                <a16:creationId xmlns:a16="http://schemas.microsoft.com/office/drawing/2014/main" id="{EA07F6E7-864C-4F22-ACD5-DDF9330206AD}"/>
              </a:ext>
            </a:extLst>
          </p:cNvPr>
          <p:cNvPicPr>
            <a:picLocks noChangeAspect="1"/>
          </p:cNvPicPr>
          <p:nvPr/>
        </p:nvPicPr>
        <p:blipFill>
          <a:blip r:embed="rId6"/>
          <a:stretch>
            <a:fillRect/>
          </a:stretch>
        </p:blipFill>
        <p:spPr>
          <a:xfrm>
            <a:off x="4507817" y="4452651"/>
            <a:ext cx="3076323" cy="2367111"/>
          </a:xfrm>
          <a:prstGeom prst="rect">
            <a:avLst/>
          </a:prstGeom>
        </p:spPr>
      </p:pic>
      <p:pic>
        <p:nvPicPr>
          <p:cNvPr id="15" name="Obrázek 14">
            <a:extLst>
              <a:ext uri="{FF2B5EF4-FFF2-40B4-BE49-F238E27FC236}">
                <a16:creationId xmlns:a16="http://schemas.microsoft.com/office/drawing/2014/main" id="{0F5370E5-1111-4CA8-8116-9D122FDC155B}"/>
              </a:ext>
            </a:extLst>
          </p:cNvPr>
          <p:cNvPicPr>
            <a:picLocks noChangeAspect="1"/>
          </p:cNvPicPr>
          <p:nvPr/>
        </p:nvPicPr>
        <p:blipFill>
          <a:blip r:embed="rId7"/>
          <a:stretch>
            <a:fillRect/>
          </a:stretch>
        </p:blipFill>
        <p:spPr>
          <a:xfrm>
            <a:off x="7962326" y="1308828"/>
            <a:ext cx="3801036" cy="3224248"/>
          </a:xfrm>
          <a:prstGeom prst="rect">
            <a:avLst/>
          </a:prstGeom>
        </p:spPr>
      </p:pic>
    </p:spTree>
    <p:extLst>
      <p:ext uri="{BB962C8B-B14F-4D97-AF65-F5344CB8AC3E}">
        <p14:creationId xmlns:p14="http://schemas.microsoft.com/office/powerpoint/2010/main" val="2053558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A6DAD39-2C5E-49B5-A318-C3F730230A1C}"/>
              </a:ext>
            </a:extLst>
          </p:cNvPr>
          <p:cNvSpPr>
            <a:spLocks noGrp="1"/>
          </p:cNvSpPr>
          <p:nvPr>
            <p:ph type="ctrTitle"/>
          </p:nvPr>
        </p:nvSpPr>
        <p:spPr/>
        <p:txBody>
          <a:bodyPr/>
          <a:lstStyle/>
          <a:p>
            <a:r>
              <a:rPr lang="cs-CZ" b="1" dirty="0">
                <a:solidFill>
                  <a:schemeClr val="accent4">
                    <a:lumMod val="50000"/>
                  </a:schemeClr>
                </a:solidFill>
              </a:rPr>
              <a:t>Děkuji za pozornost.</a:t>
            </a:r>
          </a:p>
        </p:txBody>
      </p:sp>
    </p:spTree>
    <p:extLst>
      <p:ext uri="{BB962C8B-B14F-4D97-AF65-F5344CB8AC3E}">
        <p14:creationId xmlns:p14="http://schemas.microsoft.com/office/powerpoint/2010/main" val="280575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6000" b="1" dirty="0">
                <a:solidFill>
                  <a:schemeClr val="accent5">
                    <a:lumMod val="50000"/>
                  </a:schemeClr>
                </a:solidFill>
              </a:rPr>
              <a:t>Inflace</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361766" y="80682"/>
            <a:ext cx="8606116" cy="6705600"/>
          </a:xfrm>
        </p:spPr>
        <p:txBody>
          <a:bodyPr anchor="t">
            <a:normAutofit/>
          </a:bodyPr>
          <a:lstStyle/>
          <a:p>
            <a:pPr hangingPunct="0"/>
            <a:r>
              <a:rPr lang="cs-CZ" sz="2800" dirty="0">
                <a:solidFill>
                  <a:schemeClr val="tx1"/>
                </a:solidFill>
              </a:rPr>
              <a:t>všeobecný trvalejší </a:t>
            </a:r>
            <a:r>
              <a:rPr lang="cs-CZ" sz="2800" b="1" dirty="0">
                <a:solidFill>
                  <a:schemeClr val="tx1"/>
                </a:solidFill>
              </a:rPr>
              <a:t>růst cenové hladiny </a:t>
            </a:r>
            <a:r>
              <a:rPr lang="cs-CZ" sz="2800" dirty="0">
                <a:solidFill>
                  <a:schemeClr val="tx1"/>
                </a:solidFill>
              </a:rPr>
              <a:t>v čase, který způsobuje </a:t>
            </a:r>
            <a:r>
              <a:rPr lang="cs-CZ" sz="2800" b="1" dirty="0">
                <a:solidFill>
                  <a:schemeClr val="tx1"/>
                </a:solidFill>
              </a:rPr>
              <a:t>snižování koupěschopnosti peněz</a:t>
            </a:r>
          </a:p>
          <a:p>
            <a:pPr hangingPunct="0"/>
            <a:r>
              <a:rPr lang="cs-CZ" sz="2800" dirty="0">
                <a:solidFill>
                  <a:schemeClr val="tx1"/>
                </a:solidFill>
              </a:rPr>
              <a:t>vyjadřujeme pomocí </a:t>
            </a:r>
            <a:r>
              <a:rPr lang="cs-CZ" sz="2800" b="1" dirty="0">
                <a:solidFill>
                  <a:schemeClr val="tx1"/>
                </a:solidFill>
              </a:rPr>
              <a:t>míry inflace (</a:t>
            </a:r>
            <a:r>
              <a:rPr lang="el-GR" sz="2800" b="1" dirty="0">
                <a:solidFill>
                  <a:schemeClr val="tx1"/>
                </a:solidFill>
              </a:rPr>
              <a:t>π</a:t>
            </a:r>
            <a:r>
              <a:rPr lang="cs-CZ" sz="2800" b="1" dirty="0">
                <a:solidFill>
                  <a:schemeClr val="tx1"/>
                </a:solidFill>
              </a:rPr>
              <a:t>), </a:t>
            </a:r>
            <a:r>
              <a:rPr lang="cs-CZ" sz="2800" dirty="0">
                <a:solidFill>
                  <a:schemeClr val="tx1"/>
                </a:solidFill>
              </a:rPr>
              <a:t>která se rovná procentní změně cenového indexu za určité období</a:t>
            </a:r>
          </a:p>
          <a:p>
            <a:pPr hangingPunct="0"/>
            <a:r>
              <a:rPr lang="cs-CZ" sz="2800" dirty="0">
                <a:solidFill>
                  <a:schemeClr val="tx1"/>
                </a:solidFill>
              </a:rPr>
              <a:t>deflace, dezinflace, akcelerující inflace, stagflace, slumpflace, skrytá a potlačená inflace</a:t>
            </a:r>
          </a:p>
          <a:p>
            <a:pPr hangingPunct="0"/>
            <a:r>
              <a:rPr lang="cs-CZ" sz="2800" b="1" dirty="0">
                <a:solidFill>
                  <a:schemeClr val="tx1"/>
                </a:solidFill>
              </a:rPr>
              <a:t>příčiny inflace (poptávková a nákladová): </a:t>
            </a:r>
            <a:r>
              <a:rPr lang="cs-CZ" sz="2800" dirty="0">
                <a:solidFill>
                  <a:schemeClr val="tx1"/>
                </a:solidFill>
              </a:rPr>
              <a:t>inflace je v zásadě monetárním jevem (množství peněz (jejich nabídka) roste rychleji než reálný produkt)</a:t>
            </a:r>
          </a:p>
          <a:p>
            <a:pPr lvl="1" hangingPunct="0"/>
            <a:r>
              <a:rPr lang="cs-CZ" sz="2400" dirty="0">
                <a:solidFill>
                  <a:schemeClr val="tx1"/>
                </a:solidFill>
              </a:rPr>
              <a:t>deficitní financování ze státního rozpočtu, nepřiměřená emise úvěrů, převaha investic nad úsporami, zdražení výrobních vstupů, růst mezd rychlejší než růst produktivity, monopolní struktura ekonomiky, inflační očekávání subjektů, devalvace, silný příliv spekulativního kapitálu apod.</a:t>
            </a:r>
          </a:p>
          <a:p>
            <a:pPr hangingPunct="0"/>
            <a:r>
              <a:rPr lang="cs-CZ" sz="2800" dirty="0">
                <a:solidFill>
                  <a:schemeClr val="tx1"/>
                </a:solidFill>
              </a:rPr>
              <a:t>typy inflace: mírná, pádivá, hyperinflace</a:t>
            </a:r>
          </a:p>
        </p:txBody>
      </p:sp>
    </p:spTree>
    <p:extLst>
      <p:ext uri="{BB962C8B-B14F-4D97-AF65-F5344CB8AC3E}">
        <p14:creationId xmlns:p14="http://schemas.microsoft.com/office/powerpoint/2010/main" val="3360957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6000" b="1" dirty="0">
                <a:solidFill>
                  <a:schemeClr val="accent5">
                    <a:lumMod val="50000"/>
                  </a:schemeClr>
                </a:solidFill>
              </a:rPr>
              <a:t>Důsledky inflace</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2946400" y="249382"/>
            <a:ext cx="8663709" cy="6536900"/>
          </a:xfrm>
        </p:spPr>
        <p:txBody>
          <a:bodyPr anchor="t">
            <a:normAutofit fontScale="70000" lnSpcReduction="20000"/>
          </a:bodyPr>
          <a:lstStyle/>
          <a:p>
            <a:pPr lvl="1" hangingPunct="0"/>
            <a:r>
              <a:rPr lang="cs-CZ" sz="2900" dirty="0">
                <a:solidFill>
                  <a:schemeClr val="tx1"/>
                </a:solidFill>
              </a:rPr>
              <a:t>Chce-li si při cenovém růstu ekonomický subjekt zachovat stávající reálný důchod musí zvýšit kvalitu nebo kvantitu své ekonomické činnosti, jinak mu i při nezměněném nominálním důchodu reálný důchod klesne.</a:t>
            </a:r>
          </a:p>
          <a:p>
            <a:pPr lvl="1" hangingPunct="0"/>
            <a:r>
              <a:rPr lang="cs-CZ" sz="2900" dirty="0">
                <a:solidFill>
                  <a:schemeClr val="tx1"/>
                </a:solidFill>
              </a:rPr>
              <a:t>Inflace je zdrojem sociální nestability (rozhodování o investicích – inflační prostředí mění ceny, reálnou finanční pozici investora …)</a:t>
            </a:r>
          </a:p>
          <a:p>
            <a:pPr lvl="1" hangingPunct="0"/>
            <a:r>
              <a:rPr lang="cs-CZ" sz="2900" dirty="0">
                <a:solidFill>
                  <a:schemeClr val="tx1"/>
                </a:solidFill>
              </a:rPr>
              <a:t>Nepředvídatelnost cenových změn zkracuje časový horizont, v němž se subjekty rozhodují.</a:t>
            </a:r>
          </a:p>
          <a:p>
            <a:pPr lvl="1" hangingPunct="0"/>
            <a:r>
              <a:rPr lang="cs-CZ" sz="2900" dirty="0">
                <a:solidFill>
                  <a:schemeClr val="tx1"/>
                </a:solidFill>
              </a:rPr>
              <a:t>Inflace snižuje kvalitu informací zprostředkovaných v tržních ekonomikách cenovým systémem (vztah nabídky a poptávky na trzích VF).</a:t>
            </a:r>
          </a:p>
          <a:p>
            <a:pPr lvl="1" hangingPunct="0"/>
            <a:r>
              <a:rPr lang="cs-CZ" sz="2900" dirty="0">
                <a:solidFill>
                  <a:schemeClr val="tx1"/>
                </a:solidFill>
              </a:rPr>
              <a:t>Důsledkem inflace je přerozdělení reálného národních důchodu (ceny zpravidla nerostou stejnoměrně – lidé vlastní rozdílná aktiva prodávají rozdílné VF a kupujíc rozdílné kombinace výrobků a služeb. Dopad inflace je na jednotlivé ekonomické subjekty rozdílný)</a:t>
            </a:r>
          </a:p>
          <a:p>
            <a:pPr lvl="1" hangingPunct="0"/>
            <a:r>
              <a:rPr lang="cs-CZ" sz="2900" dirty="0">
                <a:solidFill>
                  <a:schemeClr val="tx1"/>
                </a:solidFill>
              </a:rPr>
              <a:t>Inflace obecně prospívá těm subjektům, kteří mají nejlepší informace a největší schopnost přizpůsobit své nominální příjmy vývoji cenové hladiny – příjemci pohyblivých příjmů.</a:t>
            </a:r>
          </a:p>
          <a:p>
            <a:pPr lvl="1" hangingPunct="0"/>
            <a:r>
              <a:rPr lang="cs-CZ" sz="2900" dirty="0">
                <a:solidFill>
                  <a:schemeClr val="tx1"/>
                </a:solidFill>
              </a:rPr>
              <a:t>Nevyrovnaná inflace je zdrojem pocitu nejistoty napětí a skepse – „inflační stres“.</a:t>
            </a:r>
          </a:p>
          <a:p>
            <a:pPr lvl="1" hangingPunct="0"/>
            <a:r>
              <a:rPr lang="cs-CZ" sz="2900" dirty="0">
                <a:solidFill>
                  <a:schemeClr val="tx1"/>
                </a:solidFill>
              </a:rPr>
              <a:t>Inflace oslabuje schopnost peněz plnit úlohu uchovatele hodnoty - může vést ke snižování míry úspor. </a:t>
            </a:r>
          </a:p>
          <a:p>
            <a:pPr lvl="1" hangingPunct="0"/>
            <a:r>
              <a:rPr lang="cs-CZ" sz="2900" dirty="0">
                <a:solidFill>
                  <a:schemeClr val="tx1"/>
                </a:solidFill>
              </a:rPr>
              <a:t>Náklady ošoupaných podrážek (snaha domácnosti minimalizovat v době inflace hotovost, kterou drží neboť nenese úrok. Náklady spojené s cestami lidí do bank, k bankomatům jsou takto označovány).</a:t>
            </a:r>
          </a:p>
          <a:p>
            <a:pPr lvl="1" hangingPunct="0"/>
            <a:r>
              <a:rPr lang="cs-CZ" sz="2900" dirty="0">
                <a:solidFill>
                  <a:schemeClr val="tx1"/>
                </a:solidFill>
              </a:rPr>
              <a:t>Náklady změny jídelníčku – náklady na oznámení vyšších cen.</a:t>
            </a:r>
          </a:p>
          <a:p>
            <a:pPr lvl="1" hangingPunct="0"/>
            <a:r>
              <a:rPr lang="cs-CZ" sz="2900" dirty="0">
                <a:solidFill>
                  <a:schemeClr val="tx1"/>
                </a:solidFill>
              </a:rPr>
              <a:t>Úniky zdrojů ze sféry produktivního užití – přechod k výrobkům z cenných kovů, uměleckých děl a nemovitostí …</a:t>
            </a:r>
          </a:p>
        </p:txBody>
      </p:sp>
    </p:spTree>
    <p:extLst>
      <p:ext uri="{BB962C8B-B14F-4D97-AF65-F5344CB8AC3E}">
        <p14:creationId xmlns:p14="http://schemas.microsoft.com/office/powerpoint/2010/main" val="3170399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5400" b="1" dirty="0">
                <a:solidFill>
                  <a:schemeClr val="accent5">
                    <a:lumMod val="50000"/>
                  </a:schemeClr>
                </a:solidFill>
              </a:rPr>
              <a:t>Nezaměstnanost</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361766" y="80682"/>
            <a:ext cx="8606116" cy="6705600"/>
          </a:xfrm>
        </p:spPr>
        <p:txBody>
          <a:bodyPr anchor="t">
            <a:normAutofit fontScale="92500" lnSpcReduction="20000"/>
          </a:bodyPr>
          <a:lstStyle/>
          <a:p>
            <a:pPr hangingPunct="0"/>
            <a:r>
              <a:rPr lang="cs-CZ" sz="2800" dirty="0">
                <a:solidFill>
                  <a:schemeClr val="tx1"/>
                </a:solidFill>
              </a:rPr>
              <a:t>významný makroekonomický problém, který negativně ovlivňuje hospodářskou výkonnost (ekonomika nevyužívá své zdroje) i sociální situaci ve společnosti</a:t>
            </a:r>
          </a:p>
          <a:p>
            <a:pPr hangingPunct="0"/>
            <a:r>
              <a:rPr lang="cs-CZ" sz="2800" dirty="0">
                <a:solidFill>
                  <a:schemeClr val="tx1"/>
                </a:solidFill>
              </a:rPr>
              <a:t>stav v ekonomice, kdy nepracují ti, kteří pracovat chtějí, tj. nabídka práce je větší než její poptávka</a:t>
            </a:r>
          </a:p>
          <a:p>
            <a:pPr hangingPunct="0"/>
            <a:r>
              <a:rPr lang="cs-CZ" sz="2800" dirty="0">
                <a:solidFill>
                  <a:schemeClr val="tx1"/>
                </a:solidFill>
              </a:rPr>
              <a:t>obvykle se vyjadřuje počtem nezaměstnaných nebo mírou nezaměstnanosti(u), tj. procentuálním poměrem nezaměstnaných k pracovní síle</a:t>
            </a:r>
          </a:p>
          <a:p>
            <a:pPr hangingPunct="0"/>
            <a:r>
              <a:rPr lang="cs-CZ" sz="2800" dirty="0">
                <a:solidFill>
                  <a:schemeClr val="tx1"/>
                </a:solidFill>
              </a:rPr>
              <a:t>Příčiny nezaměstnanosti:</a:t>
            </a:r>
          </a:p>
          <a:p>
            <a:pPr lvl="1" hangingPunct="0"/>
            <a:r>
              <a:rPr lang="cs-CZ" sz="2800" b="1" dirty="0">
                <a:solidFill>
                  <a:schemeClr val="tx1"/>
                </a:solidFill>
              </a:rPr>
              <a:t>neoklasický přístup: </a:t>
            </a:r>
            <a:r>
              <a:rPr lang="cs-CZ" sz="2800" dirty="0">
                <a:solidFill>
                  <a:schemeClr val="tx1"/>
                </a:solidFill>
              </a:rPr>
              <a:t>nezaměstnanost je výsledkem působení tržního mechanismu. Je způsobena nepružností nabídky práce na trhu práce (špatná informovanost, nízká mobilita, malá ochota akceptovat zhoršené (mzdové) podmínky), nadměrné mzdové požadavky (omezená pružnost mezd směrem dolů).</a:t>
            </a:r>
          </a:p>
          <a:p>
            <a:pPr lvl="1" hangingPunct="0"/>
            <a:r>
              <a:rPr lang="cs-CZ" sz="2800" b="1" dirty="0">
                <a:solidFill>
                  <a:schemeClr val="tx1"/>
                </a:solidFill>
              </a:rPr>
              <a:t>keynesiánské pojetí: </a:t>
            </a:r>
            <a:r>
              <a:rPr lang="cs-CZ" sz="2800" dirty="0">
                <a:solidFill>
                  <a:schemeClr val="tx1"/>
                </a:solidFill>
              </a:rPr>
              <a:t>technologický pokrok vytlačující živou práci, chronický nedostatek poptávky (nedostatečná kupní síla a omezování sklonu k investicím). Nutnost aktivní, poptávkově orientované, hospodářské politiky.</a:t>
            </a:r>
          </a:p>
          <a:p>
            <a:pPr hangingPunct="0"/>
            <a:r>
              <a:rPr lang="cs-CZ" sz="2800" dirty="0">
                <a:solidFill>
                  <a:schemeClr val="tx1"/>
                </a:solidFill>
              </a:rPr>
              <a:t>Typy nezaměstnanosti: frikční, strukturální, cyklická</a:t>
            </a:r>
          </a:p>
        </p:txBody>
      </p:sp>
    </p:spTree>
    <p:extLst>
      <p:ext uri="{BB962C8B-B14F-4D97-AF65-F5344CB8AC3E}">
        <p14:creationId xmlns:p14="http://schemas.microsoft.com/office/powerpoint/2010/main" val="2647238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5400" b="1" dirty="0">
                <a:solidFill>
                  <a:schemeClr val="accent5">
                    <a:lumMod val="50000"/>
                  </a:schemeClr>
                </a:solidFill>
              </a:rPr>
              <a:t>Nezaměstnanost</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361766" y="80682"/>
            <a:ext cx="8442308" cy="6777318"/>
          </a:xfrm>
        </p:spPr>
        <p:txBody>
          <a:bodyPr anchor="t">
            <a:normAutofit fontScale="92500" lnSpcReduction="20000"/>
          </a:bodyPr>
          <a:lstStyle/>
          <a:p>
            <a:pPr hangingPunct="0"/>
            <a:r>
              <a:rPr lang="cs-CZ" sz="2400" b="1" dirty="0">
                <a:solidFill>
                  <a:schemeClr val="tx1"/>
                </a:solidFill>
              </a:rPr>
              <a:t>Důsledky nezaměstnanosti</a:t>
            </a:r>
            <a:r>
              <a:rPr lang="cs-CZ" sz="2400" dirty="0">
                <a:solidFill>
                  <a:schemeClr val="tx1"/>
                </a:solidFill>
              </a:rPr>
              <a:t>:</a:t>
            </a:r>
          </a:p>
          <a:p>
            <a:pPr lvl="1" hangingPunct="0"/>
            <a:r>
              <a:rPr lang="cs-CZ" sz="2200" dirty="0">
                <a:solidFill>
                  <a:schemeClr val="tx1"/>
                </a:solidFill>
              </a:rPr>
              <a:t>ekonomické - nejsou optimálně využity VF, nezaměstnaní nevytvářejí HDP,  zvýšené nároky na SR (vyplácení podpor v nezaměstnanosti, financování chodu úřadů práce a aktivní politika zaměstnanosti, absence daňových příjmů)</a:t>
            </a:r>
          </a:p>
          <a:p>
            <a:pPr lvl="1" hangingPunct="0"/>
            <a:r>
              <a:rPr lang="cs-CZ" sz="2200" dirty="0">
                <a:solidFill>
                  <a:schemeClr val="tx1"/>
                </a:solidFill>
              </a:rPr>
              <a:t>sociální a psychické  - úpadek lidského kapitálu, klesá zájem o práce, změny ve vnímání času, pokles životní úrovně, nárůst kriminality, sociální izolace, ztráta sebeúcty</a:t>
            </a:r>
          </a:p>
          <a:p>
            <a:pPr hangingPunct="0"/>
            <a:r>
              <a:rPr lang="cs-CZ" sz="2400" b="1" dirty="0">
                <a:solidFill>
                  <a:schemeClr val="tx1"/>
                </a:solidFill>
              </a:rPr>
              <a:t>Přirozená míra nezaměstnanosti (u*) </a:t>
            </a:r>
            <a:r>
              <a:rPr lang="cs-CZ" sz="2400" dirty="0">
                <a:solidFill>
                  <a:schemeClr val="tx1"/>
                </a:solidFill>
              </a:rPr>
              <a:t>– úroveň při níž jsou různé trhy práce v zemi v průměru v rovnováze. Je dosažena, když se ekonomika pohybuje na úrovni potenciálního produktu. </a:t>
            </a:r>
          </a:p>
          <a:p>
            <a:pPr hangingPunct="0"/>
            <a:r>
              <a:rPr lang="cs-CZ" sz="2400" b="1" dirty="0">
                <a:solidFill>
                  <a:schemeClr val="tx1"/>
                </a:solidFill>
              </a:rPr>
              <a:t>NAIRU </a:t>
            </a:r>
            <a:r>
              <a:rPr lang="cs-CZ" sz="2400" dirty="0">
                <a:solidFill>
                  <a:schemeClr val="tx1"/>
                </a:solidFill>
              </a:rPr>
              <a:t>- taková míra nezaměstnanosti, při níž je inflace stabilní a v ekonomice nesílí inflační tlaky</a:t>
            </a:r>
          </a:p>
          <a:p>
            <a:pPr hangingPunct="0"/>
            <a:r>
              <a:rPr lang="cs-CZ" sz="2400" b="1" dirty="0" err="1">
                <a:solidFill>
                  <a:schemeClr val="tx1"/>
                </a:solidFill>
              </a:rPr>
              <a:t>Okunův</a:t>
            </a:r>
            <a:r>
              <a:rPr lang="cs-CZ" sz="2400" b="1" dirty="0">
                <a:solidFill>
                  <a:schemeClr val="tx1"/>
                </a:solidFill>
              </a:rPr>
              <a:t> zákon -</a:t>
            </a:r>
            <a:r>
              <a:rPr lang="cs-CZ" sz="2200" dirty="0">
                <a:solidFill>
                  <a:schemeClr val="tx1"/>
                </a:solidFill>
              </a:rPr>
              <a:t> </a:t>
            </a:r>
            <a:r>
              <a:rPr lang="cs-CZ" sz="2400" dirty="0">
                <a:solidFill>
                  <a:schemeClr val="tx1"/>
                </a:solidFill>
              </a:rPr>
              <a:t>zvýší-li se skutečná míra nezaměstnanosti o 1% oproti přirozené míře nezaměstnanosti, poklesne reálný produkt          o 2-3% oproti potenciálnímu produktu</a:t>
            </a:r>
          </a:p>
          <a:p>
            <a:pPr hangingPunct="0"/>
            <a:r>
              <a:rPr lang="cs-CZ" sz="2400" b="1" dirty="0">
                <a:solidFill>
                  <a:schemeClr val="tx1"/>
                </a:solidFill>
              </a:rPr>
              <a:t>Aktivní a pasivní politika zaměstnanosti </a:t>
            </a:r>
            <a:r>
              <a:rPr lang="cs-CZ" sz="2400" dirty="0">
                <a:solidFill>
                  <a:schemeClr val="tx1"/>
                </a:solidFill>
              </a:rPr>
              <a:t>- představuje soubor nástrojů, jejichž realizace motivuje zaměstnané, nezaměstnané a zaměstnavatele k jistému chování na trhu práce </a:t>
            </a:r>
          </a:p>
          <a:p>
            <a:pPr lvl="1" hangingPunct="0"/>
            <a:r>
              <a:rPr lang="cs-CZ" sz="2200" dirty="0">
                <a:solidFill>
                  <a:schemeClr val="tx1"/>
                </a:solidFill>
              </a:rPr>
              <a:t>aktivní: dotace podnikatelům na společensky účelná pracovní místa, organizování veřejně prospěšných prací, rekvalifikace, vytváření chráněných pracovišť pro občany se změněnou pracovní schopností … </a:t>
            </a:r>
          </a:p>
          <a:p>
            <a:pPr lvl="1" hangingPunct="0"/>
            <a:r>
              <a:rPr lang="cs-CZ" sz="2200" dirty="0">
                <a:solidFill>
                  <a:schemeClr val="tx1"/>
                </a:solidFill>
              </a:rPr>
              <a:t>pasivní: spočívá v kvalitní činnosti úřadů práce spojená s bezplatným poskytováním informací o pracovních místech</a:t>
            </a:r>
          </a:p>
        </p:txBody>
      </p:sp>
    </p:spTree>
    <p:extLst>
      <p:ext uri="{BB962C8B-B14F-4D97-AF65-F5344CB8AC3E}">
        <p14:creationId xmlns:p14="http://schemas.microsoft.com/office/powerpoint/2010/main" val="3273359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478306" cy="4601183"/>
          </a:xfrm>
        </p:spPr>
        <p:txBody>
          <a:bodyPr>
            <a:normAutofit/>
          </a:bodyPr>
          <a:lstStyle/>
          <a:p>
            <a:r>
              <a:rPr lang="cs-CZ" sz="5400" b="1" dirty="0">
                <a:solidFill>
                  <a:schemeClr val="accent5">
                    <a:lumMod val="50000"/>
                  </a:schemeClr>
                </a:solidFill>
              </a:rPr>
              <a:t>Phillipsova křivka</a:t>
            </a:r>
            <a:endParaRPr lang="cs-CZ" sz="6000" b="1" dirty="0">
              <a:solidFill>
                <a:schemeClr val="accent5">
                  <a:lumMod val="50000"/>
                </a:schemeClr>
              </a:solidFill>
            </a:endParaRP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361766" y="152400"/>
            <a:ext cx="8396126" cy="6615953"/>
          </a:xfrm>
        </p:spPr>
        <p:txBody>
          <a:bodyPr anchor="t">
            <a:normAutofit lnSpcReduction="10000"/>
          </a:bodyPr>
          <a:lstStyle/>
          <a:p>
            <a:pPr hangingPunct="0"/>
            <a:r>
              <a:rPr lang="cs-CZ" sz="2800" dirty="0">
                <a:solidFill>
                  <a:schemeClr val="tx1"/>
                </a:solidFill>
              </a:rPr>
              <a:t>vyjadřuje vztah a současně představuje srozumitelný nástroj pro porozumění vztahu mezi inflací a nezaměstnaností</a:t>
            </a:r>
          </a:p>
          <a:p>
            <a:pPr hangingPunct="0"/>
            <a:r>
              <a:rPr lang="cs-CZ" sz="2800" dirty="0">
                <a:solidFill>
                  <a:schemeClr val="tx1"/>
                </a:solidFill>
              </a:rPr>
              <a:t>Phillipsova křivka stojí na myšlence, že při vysoké produkci doprovázené nízkou nezaměstnaností (roste poptávka po práci) dochází v ekonomice k tlakům na rychlejší růst cen a mezd.</a:t>
            </a:r>
          </a:p>
          <a:p>
            <a:pPr lvl="1" hangingPunct="0"/>
            <a:r>
              <a:rPr lang="cs-CZ" sz="2600" dirty="0">
                <a:solidFill>
                  <a:schemeClr val="tx1"/>
                </a:solidFill>
              </a:rPr>
              <a:t>opačně zase platí, že při vysoké nezaměstnanosti dochází k dezinflaci, tj. míra inflace se snižuje</a:t>
            </a:r>
          </a:p>
          <a:p>
            <a:pPr lvl="1" hangingPunct="0"/>
            <a:endParaRPr lang="cs-CZ" sz="2600" dirty="0">
              <a:solidFill>
                <a:schemeClr val="tx1"/>
              </a:solidFill>
            </a:endParaRPr>
          </a:p>
          <a:p>
            <a:pPr hangingPunct="0"/>
            <a:r>
              <a:rPr lang="cs-CZ" sz="2400" b="1" dirty="0">
                <a:solidFill>
                  <a:schemeClr val="tx1"/>
                </a:solidFill>
              </a:rPr>
              <a:t>Keynesiánská verze </a:t>
            </a:r>
          </a:p>
          <a:p>
            <a:pPr lvl="1" hangingPunct="0"/>
            <a:r>
              <a:rPr lang="cs-CZ" sz="2000" b="1" dirty="0">
                <a:solidFill>
                  <a:schemeClr val="tx1"/>
                </a:solidFill>
              </a:rPr>
              <a:t>PŮVODNÍ PHILLIPSOVA KŘIVKA </a:t>
            </a:r>
          </a:p>
          <a:p>
            <a:pPr lvl="1" hangingPunct="0"/>
            <a:r>
              <a:rPr lang="cs-CZ" sz="2000" b="1" dirty="0">
                <a:solidFill>
                  <a:schemeClr val="tx1"/>
                </a:solidFill>
              </a:rPr>
              <a:t>MODIFIKOVANÁ PHILLIPSOVA KŘIVKA </a:t>
            </a:r>
          </a:p>
          <a:p>
            <a:pPr hangingPunct="0"/>
            <a:r>
              <a:rPr lang="cs-CZ" sz="2400" b="1" dirty="0" err="1">
                <a:solidFill>
                  <a:schemeClr val="tx1"/>
                </a:solidFill>
              </a:rPr>
              <a:t>Friedmanovo</a:t>
            </a:r>
            <a:r>
              <a:rPr lang="cs-CZ" sz="2400" b="1" dirty="0">
                <a:solidFill>
                  <a:schemeClr val="tx1"/>
                </a:solidFill>
              </a:rPr>
              <a:t> pojetí </a:t>
            </a:r>
          </a:p>
          <a:p>
            <a:pPr lvl="1" hangingPunct="0"/>
            <a:r>
              <a:rPr lang="cs-CZ" sz="2000" b="1" dirty="0">
                <a:solidFill>
                  <a:schemeClr val="tx1"/>
                </a:solidFill>
              </a:rPr>
              <a:t>DLOUHODOBÁ A KRÁTKODOBÁ PHILLIPSOVA KŘIVKA </a:t>
            </a:r>
          </a:p>
          <a:p>
            <a:pPr hangingPunct="0"/>
            <a:r>
              <a:rPr lang="cs-CZ" sz="2400" b="1" dirty="0">
                <a:solidFill>
                  <a:schemeClr val="tx1"/>
                </a:solidFill>
              </a:rPr>
              <a:t>Phillipsova křivka v nové klasické makroekonomii </a:t>
            </a:r>
          </a:p>
          <a:p>
            <a:pPr lvl="1" hangingPunct="0"/>
            <a:r>
              <a:rPr lang="cs-CZ" sz="2000" b="1" dirty="0">
                <a:solidFill>
                  <a:schemeClr val="tx1"/>
                </a:solidFill>
              </a:rPr>
              <a:t>LUCASOVA VERZE PHILLIPSOVY KŘIVKY</a:t>
            </a:r>
          </a:p>
        </p:txBody>
      </p:sp>
    </p:spTree>
    <p:extLst>
      <p:ext uri="{BB962C8B-B14F-4D97-AF65-F5344CB8AC3E}">
        <p14:creationId xmlns:p14="http://schemas.microsoft.com/office/powerpoint/2010/main" val="1280841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478306" cy="4601183"/>
          </a:xfrm>
        </p:spPr>
        <p:txBody>
          <a:bodyPr>
            <a:normAutofit/>
          </a:bodyPr>
          <a:lstStyle/>
          <a:p>
            <a:r>
              <a:rPr lang="cs-CZ" sz="5400" b="1" dirty="0">
                <a:solidFill>
                  <a:schemeClr val="accent5">
                    <a:lumMod val="50000"/>
                  </a:schemeClr>
                </a:solidFill>
              </a:rPr>
              <a:t>Původní </a:t>
            </a:r>
            <a:r>
              <a:rPr lang="cs-CZ" sz="5400" b="1" dirty="0" err="1">
                <a:solidFill>
                  <a:schemeClr val="accent5">
                    <a:lumMod val="50000"/>
                  </a:schemeClr>
                </a:solidFill>
              </a:rPr>
              <a:t>Phillipsova</a:t>
            </a:r>
            <a:r>
              <a:rPr lang="cs-CZ" sz="5400" b="1" dirty="0">
                <a:solidFill>
                  <a:schemeClr val="accent5">
                    <a:lumMod val="50000"/>
                  </a:schemeClr>
                </a:solidFill>
              </a:rPr>
              <a:t> křivka </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478306" y="152400"/>
            <a:ext cx="8279586" cy="6615953"/>
          </a:xfrm>
        </p:spPr>
        <p:txBody>
          <a:bodyPr anchor="t">
            <a:normAutofit/>
          </a:bodyPr>
          <a:lstStyle/>
          <a:p>
            <a:pPr hangingPunct="0"/>
            <a:r>
              <a:rPr lang="cs-CZ" sz="2400" dirty="0">
                <a:solidFill>
                  <a:schemeClr val="tx1"/>
                </a:solidFill>
              </a:rPr>
              <a:t>1958 novozélandský ekonom A. W. </a:t>
            </a:r>
            <a:r>
              <a:rPr lang="cs-CZ" sz="2400" dirty="0" err="1">
                <a:solidFill>
                  <a:schemeClr val="tx1"/>
                </a:solidFill>
              </a:rPr>
              <a:t>Phillips</a:t>
            </a:r>
            <a:r>
              <a:rPr lang="cs-CZ" sz="2400" dirty="0">
                <a:solidFill>
                  <a:schemeClr val="tx1"/>
                </a:solidFill>
              </a:rPr>
              <a:t> </a:t>
            </a:r>
          </a:p>
          <a:p>
            <a:pPr hangingPunct="0"/>
            <a:r>
              <a:rPr lang="cs-CZ" sz="2400" dirty="0">
                <a:solidFill>
                  <a:schemeClr val="tx1"/>
                </a:solidFill>
              </a:rPr>
              <a:t>analýza vztahu mezi mírou změny nominálních mezd (mzdovou inflací) a mírou nezaměstnanosti</a:t>
            </a:r>
          </a:p>
          <a:p>
            <a:pPr hangingPunct="0"/>
            <a:r>
              <a:rPr lang="cs-CZ" sz="2400" dirty="0">
                <a:solidFill>
                  <a:schemeClr val="tx1"/>
                </a:solidFill>
              </a:rPr>
              <a:t>mezi rysy původní (mzdové) Phillipsovy křivky patří: její záporný sklon, klesající průběh, tvar hyperboly s průsečíkem s vodorovnou osou na úrovni přirozené míry nezaměstnanosti</a:t>
            </a:r>
          </a:p>
        </p:txBody>
      </p:sp>
      <p:sp>
        <p:nvSpPr>
          <p:cNvPr id="5" name="Obdélník 4">
            <a:extLst>
              <a:ext uri="{FF2B5EF4-FFF2-40B4-BE49-F238E27FC236}">
                <a16:creationId xmlns:a16="http://schemas.microsoft.com/office/drawing/2014/main" id="{5DCBB225-4129-479A-82A1-DD9BDED9517D}"/>
              </a:ext>
            </a:extLst>
          </p:cNvPr>
          <p:cNvSpPr/>
          <p:nvPr/>
        </p:nvSpPr>
        <p:spPr>
          <a:xfrm>
            <a:off x="2913530" y="5646522"/>
            <a:ext cx="6096000" cy="1200329"/>
          </a:xfrm>
          <a:prstGeom prst="rect">
            <a:avLst/>
          </a:prstGeom>
          <a:solidFill>
            <a:schemeClr val="accent6">
              <a:lumMod val="20000"/>
              <a:lumOff val="80000"/>
            </a:schemeClr>
          </a:solidFill>
        </p:spPr>
        <p:txBody>
          <a:bodyPr>
            <a:spAutoFit/>
          </a:bodyPr>
          <a:lstStyle/>
          <a:p>
            <a:pPr marL="536575" algn="just">
              <a:spcBef>
                <a:spcPts val="0"/>
              </a:spcBef>
              <a:spcAft>
                <a:spcPts val="600"/>
              </a:spcAft>
              <a:buClr>
                <a:schemeClr val="tx1"/>
              </a:buClr>
              <a:buSzPct val="120000"/>
              <a:tabLst>
                <a:tab pos="228600" algn="l"/>
              </a:tabLst>
            </a:pPr>
            <a:r>
              <a:rPr lang="cs-CZ" dirty="0">
                <a:solidFill>
                  <a:srgbClr val="000000"/>
                </a:solidFill>
              </a:rPr>
              <a:t>V období let 1861 – 1948 měla </a:t>
            </a:r>
            <a:r>
              <a:rPr lang="cs-CZ" dirty="0" err="1">
                <a:solidFill>
                  <a:srgbClr val="000000"/>
                </a:solidFill>
              </a:rPr>
              <a:t>Phillipsova</a:t>
            </a:r>
            <a:r>
              <a:rPr lang="cs-CZ" dirty="0">
                <a:solidFill>
                  <a:srgbClr val="000000"/>
                </a:solidFill>
              </a:rPr>
              <a:t> křivka jak svou kladnou, tak svou zápornou část, přičemž protínala horizontální osu přibližně na úrovni 6 %, z čehož plynula nulová mzdová inflace při této míře nezaměstnanosti.</a:t>
            </a:r>
          </a:p>
        </p:txBody>
      </p:sp>
      <p:pic>
        <p:nvPicPr>
          <p:cNvPr id="6" name="Obrázek 5">
            <a:extLst>
              <a:ext uri="{FF2B5EF4-FFF2-40B4-BE49-F238E27FC236}">
                <a16:creationId xmlns:a16="http://schemas.microsoft.com/office/drawing/2014/main" id="{5BCFFA02-C28E-4C2E-8574-F5C08C021E99}"/>
              </a:ext>
            </a:extLst>
          </p:cNvPr>
          <p:cNvPicPr>
            <a:picLocks noChangeAspect="1"/>
          </p:cNvPicPr>
          <p:nvPr/>
        </p:nvPicPr>
        <p:blipFill>
          <a:blip r:embed="rId2"/>
          <a:stretch>
            <a:fillRect/>
          </a:stretch>
        </p:blipFill>
        <p:spPr>
          <a:xfrm>
            <a:off x="4186518" y="2494506"/>
            <a:ext cx="3310606" cy="2987482"/>
          </a:xfrm>
          <a:prstGeom prst="rect">
            <a:avLst/>
          </a:prstGeom>
        </p:spPr>
      </p:pic>
      <p:sp>
        <p:nvSpPr>
          <p:cNvPr id="7" name="Obdélník 6">
            <a:extLst>
              <a:ext uri="{FF2B5EF4-FFF2-40B4-BE49-F238E27FC236}">
                <a16:creationId xmlns:a16="http://schemas.microsoft.com/office/drawing/2014/main" id="{5380A2DE-9080-477F-A935-141FE4647CB4}"/>
              </a:ext>
            </a:extLst>
          </p:cNvPr>
          <p:cNvSpPr/>
          <p:nvPr/>
        </p:nvSpPr>
        <p:spPr>
          <a:xfrm>
            <a:off x="8373764" y="2814202"/>
            <a:ext cx="3504471" cy="2662267"/>
          </a:xfrm>
          <a:prstGeom prst="rect">
            <a:avLst/>
          </a:prstGeom>
          <a:solidFill>
            <a:schemeClr val="accent2">
              <a:lumMod val="20000"/>
              <a:lumOff val="80000"/>
            </a:schemeClr>
          </a:solidFill>
        </p:spPr>
        <p:txBody>
          <a:bodyPr wrap="square">
            <a:spAutoFit/>
          </a:bodyPr>
          <a:lstStyle/>
          <a:p>
            <a:pPr marL="285750" indent="-285750">
              <a:spcAft>
                <a:spcPts val="600"/>
              </a:spcAft>
              <a:buFont typeface="Arial" panose="020B0604020202020204" pitchFamily="34" charset="0"/>
              <a:buChar char="•"/>
            </a:pPr>
            <a:r>
              <a:rPr lang="cs-CZ" altLang="sk-SK" dirty="0">
                <a:solidFill>
                  <a:srgbClr val="000000"/>
                </a:solidFill>
              </a:rPr>
              <a:t>sníží-li se míra nezaměstnanosti pod svou přirozenou míru (u&lt;u*), potom vznikají tlaky na růst mezd (vzniká mzdová inflace) vyplývající z nedostatku volných pracovních míst</a:t>
            </a:r>
          </a:p>
          <a:p>
            <a:pPr marL="285750" indent="-285750">
              <a:spcAft>
                <a:spcPts val="600"/>
              </a:spcAft>
              <a:buFont typeface="Arial" panose="020B0604020202020204" pitchFamily="34" charset="0"/>
              <a:buChar char="•"/>
            </a:pPr>
            <a:r>
              <a:rPr lang="cs-CZ" altLang="sk-SK" dirty="0">
                <a:solidFill>
                  <a:srgbClr val="000000"/>
                </a:solidFill>
              </a:rPr>
              <a:t>nižší nezaměstnanost je doprovázena vyšší mzdovou inflací a opačně</a:t>
            </a:r>
          </a:p>
        </p:txBody>
      </p:sp>
    </p:spTree>
    <p:extLst>
      <p:ext uri="{BB962C8B-B14F-4D97-AF65-F5344CB8AC3E}">
        <p14:creationId xmlns:p14="http://schemas.microsoft.com/office/powerpoint/2010/main" val="445268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478306" cy="4601183"/>
          </a:xfrm>
        </p:spPr>
        <p:txBody>
          <a:bodyPr>
            <a:normAutofit/>
          </a:bodyPr>
          <a:lstStyle/>
          <a:p>
            <a:r>
              <a:rPr lang="cs-CZ" sz="4400" b="1" dirty="0">
                <a:solidFill>
                  <a:schemeClr val="accent5">
                    <a:lumMod val="50000"/>
                  </a:schemeClr>
                </a:solidFill>
              </a:rPr>
              <a:t>Modifikovaná</a:t>
            </a:r>
            <a:r>
              <a:rPr lang="cs-CZ" sz="5400" b="1" dirty="0">
                <a:solidFill>
                  <a:schemeClr val="accent5">
                    <a:lumMod val="50000"/>
                  </a:schemeClr>
                </a:solidFill>
              </a:rPr>
              <a:t> </a:t>
            </a:r>
            <a:r>
              <a:rPr lang="cs-CZ" sz="5400" b="1" dirty="0" err="1">
                <a:solidFill>
                  <a:schemeClr val="accent5">
                    <a:lumMod val="50000"/>
                  </a:schemeClr>
                </a:solidFill>
              </a:rPr>
              <a:t>Phillipsova</a:t>
            </a:r>
            <a:r>
              <a:rPr lang="cs-CZ" sz="5400" b="1" dirty="0">
                <a:solidFill>
                  <a:schemeClr val="accent5">
                    <a:lumMod val="50000"/>
                  </a:schemeClr>
                </a:solidFill>
              </a:rPr>
              <a:t> křivka </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478306" y="152400"/>
            <a:ext cx="8279586" cy="6615953"/>
          </a:xfrm>
        </p:spPr>
        <p:txBody>
          <a:bodyPr anchor="t">
            <a:normAutofit/>
          </a:bodyPr>
          <a:lstStyle/>
          <a:p>
            <a:pPr hangingPunct="0"/>
            <a:r>
              <a:rPr lang="cs-CZ" sz="2400" dirty="0">
                <a:solidFill>
                  <a:schemeClr val="tx1"/>
                </a:solidFill>
              </a:rPr>
              <a:t>protože mzdové náklady tvoří výraznou část celkových nákladů firem, které se promítají do ceny produkce, přímo se tak mzdová inflace projevuje v inflaci cenové</a:t>
            </a:r>
          </a:p>
          <a:p>
            <a:pPr hangingPunct="0"/>
            <a:r>
              <a:rPr lang="cs-CZ" sz="2400" dirty="0">
                <a:solidFill>
                  <a:schemeClr val="tx1"/>
                </a:solidFill>
              </a:rPr>
              <a:t>modifikovaná PC (P. </a:t>
            </a:r>
            <a:r>
              <a:rPr lang="cs-CZ" sz="2400" dirty="0" err="1">
                <a:solidFill>
                  <a:schemeClr val="tx1"/>
                </a:solidFill>
              </a:rPr>
              <a:t>Samuelson</a:t>
            </a:r>
            <a:r>
              <a:rPr lang="cs-CZ" sz="2400" dirty="0">
                <a:solidFill>
                  <a:schemeClr val="tx1"/>
                </a:solidFill>
              </a:rPr>
              <a:t> a R. </a:t>
            </a:r>
            <a:r>
              <a:rPr lang="cs-CZ" sz="2400" dirty="0" err="1">
                <a:solidFill>
                  <a:schemeClr val="tx1"/>
                </a:solidFill>
              </a:rPr>
              <a:t>Sollow</a:t>
            </a:r>
            <a:r>
              <a:rPr lang="cs-CZ" sz="2400" dirty="0">
                <a:solidFill>
                  <a:schemeClr val="tx1"/>
                </a:solidFill>
              </a:rPr>
              <a:t>) je nejznámější  a vyjadřuje vztah mezi cenovou inflací a mírou nezaměstnanosti</a:t>
            </a:r>
          </a:p>
          <a:p>
            <a:pPr hangingPunct="0"/>
            <a:r>
              <a:rPr lang="cs-CZ" sz="2400" dirty="0">
                <a:solidFill>
                  <a:schemeClr val="tx1"/>
                </a:solidFill>
              </a:rPr>
              <a:t>cenová hladina roste souběžně s růstem mezd, přičemž rozdíl v tempu růstu cenové hladiny (</a:t>
            </a:r>
            <a:r>
              <a:rPr lang="el-GR" sz="2400" dirty="0">
                <a:solidFill>
                  <a:schemeClr val="tx1"/>
                </a:solidFill>
              </a:rPr>
              <a:t>π) </a:t>
            </a:r>
            <a:r>
              <a:rPr lang="cs-CZ" sz="2400" dirty="0">
                <a:solidFill>
                  <a:schemeClr val="tx1"/>
                </a:solidFill>
              </a:rPr>
              <a:t>a mezd (w) závisí na tempu růstu produktivity práce (h)</a:t>
            </a:r>
          </a:p>
        </p:txBody>
      </p:sp>
      <p:pic>
        <p:nvPicPr>
          <p:cNvPr id="4" name="Obrázek 3">
            <a:extLst>
              <a:ext uri="{FF2B5EF4-FFF2-40B4-BE49-F238E27FC236}">
                <a16:creationId xmlns:a16="http://schemas.microsoft.com/office/drawing/2014/main" id="{ADCC14D0-4F5D-4B38-A05F-20CB3CF394B2}"/>
              </a:ext>
            </a:extLst>
          </p:cNvPr>
          <p:cNvPicPr>
            <a:picLocks noChangeAspect="1"/>
          </p:cNvPicPr>
          <p:nvPr/>
        </p:nvPicPr>
        <p:blipFill>
          <a:blip r:embed="rId2"/>
          <a:stretch>
            <a:fillRect/>
          </a:stretch>
        </p:blipFill>
        <p:spPr>
          <a:xfrm>
            <a:off x="3478306" y="3297033"/>
            <a:ext cx="3761878" cy="3560967"/>
          </a:xfrm>
          <a:prstGeom prst="rect">
            <a:avLst/>
          </a:prstGeom>
        </p:spPr>
      </p:pic>
      <p:sp>
        <p:nvSpPr>
          <p:cNvPr id="8" name="Obdélník 7">
            <a:extLst>
              <a:ext uri="{FF2B5EF4-FFF2-40B4-BE49-F238E27FC236}">
                <a16:creationId xmlns:a16="http://schemas.microsoft.com/office/drawing/2014/main" id="{FB506F8D-7E2A-447A-8FD8-3DA651654C82}"/>
              </a:ext>
            </a:extLst>
          </p:cNvPr>
          <p:cNvSpPr/>
          <p:nvPr/>
        </p:nvSpPr>
        <p:spPr>
          <a:xfrm>
            <a:off x="7494494" y="2933849"/>
            <a:ext cx="4410636" cy="3924151"/>
          </a:xfrm>
          <a:prstGeom prst="rect">
            <a:avLst/>
          </a:prstGeom>
          <a:solidFill>
            <a:schemeClr val="accent5">
              <a:lumMod val="20000"/>
              <a:lumOff val="80000"/>
            </a:schemeClr>
          </a:solidFill>
        </p:spPr>
        <p:txBody>
          <a:bodyPr wrap="square">
            <a:spAutoFit/>
          </a:bodyPr>
          <a:lstStyle/>
          <a:p>
            <a:pPr marL="285750" indent="-285750">
              <a:spcAft>
                <a:spcPts val="600"/>
              </a:spcAft>
              <a:buFont typeface="Arial" panose="020B0604020202020204" pitchFamily="34" charset="0"/>
              <a:buChar char="•"/>
            </a:pPr>
            <a:r>
              <a:rPr lang="cs-CZ" altLang="sk-SK" dirty="0">
                <a:solidFill>
                  <a:srgbClr val="000000"/>
                </a:solidFill>
              </a:rPr>
              <a:t>prostředek pro volbu hospodářské politiky</a:t>
            </a:r>
          </a:p>
          <a:p>
            <a:pPr marL="285750" indent="-285750">
              <a:spcAft>
                <a:spcPts val="600"/>
              </a:spcAft>
              <a:buFont typeface="Arial" panose="020B0604020202020204" pitchFamily="34" charset="0"/>
              <a:buChar char="•"/>
            </a:pPr>
            <a:r>
              <a:rPr lang="cs-CZ" altLang="sk-SK" dirty="0" err="1">
                <a:solidFill>
                  <a:srgbClr val="000000"/>
                </a:solidFill>
              </a:rPr>
              <a:t>neokeynesiánci</a:t>
            </a:r>
            <a:r>
              <a:rPr lang="cs-CZ" altLang="sk-SK" dirty="0">
                <a:solidFill>
                  <a:srgbClr val="000000"/>
                </a:solidFill>
              </a:rPr>
              <a:t> interpretovali </a:t>
            </a:r>
            <a:r>
              <a:rPr lang="cs-CZ" altLang="sk-SK" dirty="0" err="1">
                <a:solidFill>
                  <a:srgbClr val="000000"/>
                </a:solidFill>
              </a:rPr>
              <a:t>Phillipsovu</a:t>
            </a:r>
            <a:r>
              <a:rPr lang="cs-CZ" altLang="sk-SK" dirty="0">
                <a:solidFill>
                  <a:srgbClr val="000000"/>
                </a:solidFill>
              </a:rPr>
              <a:t> křivku jako cílovou škálu pro hospodářskou politiku řízení AD</a:t>
            </a:r>
          </a:p>
          <a:p>
            <a:pPr marL="285750" indent="-285750">
              <a:spcAft>
                <a:spcPts val="600"/>
              </a:spcAft>
              <a:buFont typeface="Arial" panose="020B0604020202020204" pitchFamily="34" charset="0"/>
              <a:buChar char="•"/>
            </a:pPr>
            <a:r>
              <a:rPr lang="cs-CZ" altLang="sk-SK" dirty="0">
                <a:solidFill>
                  <a:srgbClr val="000000"/>
                </a:solidFill>
              </a:rPr>
              <a:t>nákladem poklesu míry nezaměstnanosti byl vzestup míry inflace</a:t>
            </a:r>
          </a:p>
          <a:p>
            <a:pPr marL="285750" indent="-285750">
              <a:spcAft>
                <a:spcPts val="600"/>
              </a:spcAft>
              <a:buFont typeface="Arial" panose="020B0604020202020204" pitchFamily="34" charset="0"/>
              <a:buChar char="•"/>
            </a:pPr>
            <a:r>
              <a:rPr lang="cs-CZ" altLang="sk-SK" dirty="0">
                <a:solidFill>
                  <a:srgbClr val="000000"/>
                </a:solidFill>
              </a:rPr>
              <a:t>prostřednictvím fiskální a monetární politiky bylo možné dosáhnout takové míry nezaměstnanosti a míry inflace, která by s ohledem na priority dané vlády byla v daném časovém okamžiku považována za „optimální“ </a:t>
            </a:r>
          </a:p>
        </p:txBody>
      </p:sp>
      <p:sp>
        <p:nvSpPr>
          <p:cNvPr id="9" name="Obdélník 8">
            <a:extLst>
              <a:ext uri="{FF2B5EF4-FFF2-40B4-BE49-F238E27FC236}">
                <a16:creationId xmlns:a16="http://schemas.microsoft.com/office/drawing/2014/main" id="{B58E107D-6439-422A-BB6A-E7653526580A}"/>
              </a:ext>
            </a:extLst>
          </p:cNvPr>
          <p:cNvSpPr/>
          <p:nvPr/>
        </p:nvSpPr>
        <p:spPr>
          <a:xfrm>
            <a:off x="5284694" y="3419829"/>
            <a:ext cx="1955490" cy="461665"/>
          </a:xfrm>
          <a:prstGeom prst="rect">
            <a:avLst/>
          </a:prstGeom>
        </p:spPr>
        <p:txBody>
          <a:bodyPr wrap="square">
            <a:spAutoFit/>
          </a:bodyPr>
          <a:lstStyle/>
          <a:p>
            <a:r>
              <a:rPr lang="cs-CZ" sz="2400" b="1" dirty="0"/>
              <a:t>𝜋 = 𝑤 − ℎ</a:t>
            </a:r>
          </a:p>
        </p:txBody>
      </p:sp>
    </p:spTree>
    <p:extLst>
      <p:ext uri="{BB962C8B-B14F-4D97-AF65-F5344CB8AC3E}">
        <p14:creationId xmlns:p14="http://schemas.microsoft.com/office/powerpoint/2010/main" val="256623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478306" cy="4601183"/>
          </a:xfrm>
        </p:spPr>
        <p:txBody>
          <a:bodyPr>
            <a:normAutofit/>
          </a:bodyPr>
          <a:lstStyle/>
          <a:p>
            <a:r>
              <a:rPr lang="cs-CZ" sz="4400" b="1" dirty="0" err="1">
                <a:solidFill>
                  <a:schemeClr val="accent5">
                    <a:lumMod val="50000"/>
                  </a:schemeClr>
                </a:solidFill>
              </a:rPr>
              <a:t>Friedmanovo</a:t>
            </a:r>
            <a:r>
              <a:rPr lang="cs-CZ" sz="4400" b="1" dirty="0">
                <a:solidFill>
                  <a:schemeClr val="accent5">
                    <a:lumMod val="50000"/>
                  </a:schemeClr>
                </a:solidFill>
              </a:rPr>
              <a:t> pojetí, dlouhodobá a krátkodobá </a:t>
            </a:r>
            <a:r>
              <a:rPr lang="cs-CZ" sz="4400" b="1" dirty="0" err="1">
                <a:solidFill>
                  <a:schemeClr val="accent5">
                    <a:lumMod val="50000"/>
                  </a:schemeClr>
                </a:solidFill>
              </a:rPr>
              <a:t>Phillipsova</a:t>
            </a:r>
            <a:r>
              <a:rPr lang="cs-CZ" sz="4400" b="1" dirty="0">
                <a:solidFill>
                  <a:schemeClr val="accent5">
                    <a:lumMod val="50000"/>
                  </a:schemeClr>
                </a:solidFill>
              </a:rPr>
              <a:t> křivka</a:t>
            </a:r>
            <a:endParaRPr lang="cs-CZ" sz="5400" b="1" dirty="0">
              <a:solidFill>
                <a:schemeClr val="accent5">
                  <a:lumMod val="50000"/>
                </a:schemeClr>
              </a:solidFill>
            </a:endParaRP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478306" y="152400"/>
            <a:ext cx="8279586" cy="6615953"/>
          </a:xfrm>
        </p:spPr>
        <p:txBody>
          <a:bodyPr anchor="t">
            <a:normAutofit/>
          </a:bodyPr>
          <a:lstStyle/>
          <a:p>
            <a:pPr hangingPunct="0"/>
            <a:r>
              <a:rPr lang="cs-CZ" dirty="0">
                <a:solidFill>
                  <a:schemeClr val="tx1"/>
                </a:solidFill>
              </a:rPr>
              <a:t>nová kauzalita: inflace ovlivňuje nezaměstnanost</a:t>
            </a:r>
          </a:p>
          <a:p>
            <a:pPr hangingPunct="0"/>
            <a:r>
              <a:rPr lang="cs-CZ" dirty="0">
                <a:solidFill>
                  <a:schemeClr val="tx1"/>
                </a:solidFill>
              </a:rPr>
              <a:t>v roce 1968 vystoupil </a:t>
            </a:r>
            <a:r>
              <a:rPr lang="cs-CZ" dirty="0" err="1">
                <a:solidFill>
                  <a:schemeClr val="tx1"/>
                </a:solidFill>
              </a:rPr>
              <a:t>Milton</a:t>
            </a:r>
            <a:r>
              <a:rPr lang="cs-CZ" dirty="0">
                <a:solidFill>
                  <a:schemeClr val="tx1"/>
                </a:solidFill>
              </a:rPr>
              <a:t> </a:t>
            </a:r>
            <a:r>
              <a:rPr lang="cs-CZ" dirty="0" err="1">
                <a:solidFill>
                  <a:schemeClr val="tx1"/>
                </a:solidFill>
              </a:rPr>
              <a:t>Friedman</a:t>
            </a:r>
            <a:r>
              <a:rPr lang="cs-CZ" dirty="0">
                <a:solidFill>
                  <a:schemeClr val="tx1"/>
                </a:solidFill>
              </a:rPr>
              <a:t> s vlastním kritickým pojetím Phillipsovy křivky</a:t>
            </a:r>
          </a:p>
          <a:p>
            <a:pPr lvl="1" hangingPunct="0"/>
            <a:r>
              <a:rPr lang="cs-CZ" sz="2000" dirty="0">
                <a:solidFill>
                  <a:schemeClr val="tx1"/>
                </a:solidFill>
              </a:rPr>
              <a:t>napadl pojetí permanentně klesající PC a předložil vlastní výklad založený jednak na </a:t>
            </a:r>
            <a:r>
              <a:rPr lang="cs-CZ" sz="2000" b="1" dirty="0">
                <a:solidFill>
                  <a:schemeClr val="tx1"/>
                </a:solidFill>
              </a:rPr>
              <a:t>přirozené míře nezaměstnanosti </a:t>
            </a:r>
            <a:r>
              <a:rPr lang="cs-CZ" sz="2000" dirty="0">
                <a:solidFill>
                  <a:schemeClr val="tx1"/>
                </a:solidFill>
              </a:rPr>
              <a:t>a současně na platnosti </a:t>
            </a:r>
            <a:r>
              <a:rPr lang="cs-CZ" sz="2000" b="1" dirty="0">
                <a:solidFill>
                  <a:schemeClr val="tx1"/>
                </a:solidFill>
              </a:rPr>
              <a:t>hypotézy </a:t>
            </a:r>
            <a:r>
              <a:rPr lang="cs-CZ" sz="2000" b="1" u="sng" dirty="0">
                <a:solidFill>
                  <a:schemeClr val="tx1"/>
                </a:solidFill>
              </a:rPr>
              <a:t>adaptivních</a:t>
            </a:r>
            <a:r>
              <a:rPr lang="cs-CZ" sz="2000" b="1" dirty="0">
                <a:solidFill>
                  <a:schemeClr val="tx1"/>
                </a:solidFill>
              </a:rPr>
              <a:t> očekávání</a:t>
            </a:r>
          </a:p>
          <a:p>
            <a:pPr hangingPunct="0"/>
            <a:r>
              <a:rPr lang="cs-CZ" dirty="0" err="1">
                <a:solidFill>
                  <a:schemeClr val="tx1"/>
                </a:solidFill>
              </a:rPr>
              <a:t>Friedman</a:t>
            </a:r>
            <a:r>
              <a:rPr lang="cs-CZ" dirty="0">
                <a:solidFill>
                  <a:schemeClr val="tx1"/>
                </a:solidFill>
              </a:rPr>
              <a:t> odlišil krátkodobou a dlouhodobou PC (SRPC, LRPC)</a:t>
            </a:r>
          </a:p>
          <a:p>
            <a:pPr hangingPunct="0"/>
            <a:endParaRPr lang="cs-CZ" sz="2400" dirty="0">
              <a:solidFill>
                <a:schemeClr val="tx1"/>
              </a:solidFill>
            </a:endParaRPr>
          </a:p>
        </p:txBody>
      </p:sp>
      <p:sp>
        <p:nvSpPr>
          <p:cNvPr id="5" name="Obdélník 4">
            <a:extLst>
              <a:ext uri="{FF2B5EF4-FFF2-40B4-BE49-F238E27FC236}">
                <a16:creationId xmlns:a16="http://schemas.microsoft.com/office/drawing/2014/main" id="{05D5923D-BD21-46C5-ADA0-9EBDD1ECE317}"/>
              </a:ext>
            </a:extLst>
          </p:cNvPr>
          <p:cNvSpPr/>
          <p:nvPr/>
        </p:nvSpPr>
        <p:spPr>
          <a:xfrm>
            <a:off x="3424518" y="4863802"/>
            <a:ext cx="4025154" cy="1969770"/>
          </a:xfrm>
          <a:prstGeom prst="rect">
            <a:avLst/>
          </a:prstGeom>
          <a:solidFill>
            <a:schemeClr val="bg2">
              <a:lumMod val="20000"/>
              <a:lumOff val="80000"/>
            </a:schemeClr>
          </a:solidFill>
        </p:spPr>
        <p:txBody>
          <a:bodyPr wrap="square">
            <a:spAutoFit/>
          </a:bodyPr>
          <a:lstStyle/>
          <a:p>
            <a:pPr marL="285750" indent="-285750" algn="just">
              <a:spcAft>
                <a:spcPts val="600"/>
              </a:spcAft>
              <a:buFont typeface="Arial" panose="020B0604020202020204" pitchFamily="34" charset="0"/>
              <a:buChar char="•"/>
            </a:pPr>
            <a:r>
              <a:rPr lang="cs-CZ" altLang="sk-SK" sz="1400" dirty="0">
                <a:solidFill>
                  <a:srgbClr val="000000"/>
                </a:solidFill>
              </a:rPr>
              <a:t>inverzní substituční vztah mezi </a:t>
            </a:r>
            <a:r>
              <a:rPr lang="cs-CZ" altLang="sk-SK" sz="1400" b="1" dirty="0">
                <a:solidFill>
                  <a:srgbClr val="000000"/>
                </a:solidFill>
              </a:rPr>
              <a:t>u</a:t>
            </a:r>
            <a:r>
              <a:rPr lang="cs-CZ" altLang="sk-SK" sz="1400" dirty="0">
                <a:solidFill>
                  <a:srgbClr val="000000"/>
                </a:solidFill>
              </a:rPr>
              <a:t> a </a:t>
            </a:r>
            <a:r>
              <a:rPr lang="el-GR" altLang="sk-SK" sz="1400" dirty="0">
                <a:solidFill>
                  <a:srgbClr val="000000"/>
                </a:solidFill>
                <a:latin typeface="Yu Gothic UI Semibold" panose="020B0700000000000000" pitchFamily="34" charset="-128"/>
                <a:ea typeface="Yu Gothic UI Semibold" panose="020B0700000000000000" pitchFamily="34" charset="-128"/>
              </a:rPr>
              <a:t>π</a:t>
            </a:r>
            <a:r>
              <a:rPr lang="cs-CZ" altLang="sk-SK" sz="1400" dirty="0">
                <a:solidFill>
                  <a:srgbClr val="000000"/>
                </a:solidFill>
              </a:rPr>
              <a:t> pouze v krátkém období</a:t>
            </a:r>
          </a:p>
          <a:p>
            <a:pPr marL="285750" indent="-285750" algn="just">
              <a:spcAft>
                <a:spcPts val="600"/>
              </a:spcAft>
              <a:buFont typeface="Arial" panose="020B0604020202020204" pitchFamily="34" charset="0"/>
              <a:buChar char="•"/>
            </a:pPr>
            <a:r>
              <a:rPr lang="cs-CZ" altLang="sk-SK" sz="1400" dirty="0">
                <a:solidFill>
                  <a:srgbClr val="000000"/>
                </a:solidFill>
              </a:rPr>
              <a:t>sklon ovlivňuje koeficient citlivosti míry změny cenové hladiny na míru změny nezaměstnanosti</a:t>
            </a:r>
          </a:p>
          <a:p>
            <a:pPr marL="285750" indent="-285750" algn="just">
              <a:spcAft>
                <a:spcPts val="600"/>
              </a:spcAft>
              <a:buFont typeface="Arial" panose="020B0604020202020204" pitchFamily="34" charset="0"/>
              <a:buChar char="•"/>
            </a:pPr>
            <a:r>
              <a:rPr lang="cs-CZ" altLang="sk-SK" sz="1400" dirty="0">
                <a:solidFill>
                  <a:srgbClr val="000000"/>
                </a:solidFill>
              </a:rPr>
              <a:t>SRPC je konstruována vždy pro určitou očekávanou míru inflace: při nižší očekávané míře inflace se SRPC posunuje dolů doleva a opačně</a:t>
            </a:r>
          </a:p>
        </p:txBody>
      </p:sp>
      <p:pic>
        <p:nvPicPr>
          <p:cNvPr id="6" name="Obrázek 5">
            <a:extLst>
              <a:ext uri="{FF2B5EF4-FFF2-40B4-BE49-F238E27FC236}">
                <a16:creationId xmlns:a16="http://schemas.microsoft.com/office/drawing/2014/main" id="{2E345275-AF15-475E-BB4A-3007F7D15A3F}"/>
              </a:ext>
            </a:extLst>
          </p:cNvPr>
          <p:cNvPicPr>
            <a:picLocks noChangeAspect="1"/>
          </p:cNvPicPr>
          <p:nvPr/>
        </p:nvPicPr>
        <p:blipFill>
          <a:blip r:embed="rId2"/>
          <a:stretch>
            <a:fillRect/>
          </a:stretch>
        </p:blipFill>
        <p:spPr>
          <a:xfrm>
            <a:off x="4114917" y="2530304"/>
            <a:ext cx="2501244" cy="2268570"/>
          </a:xfrm>
          <a:prstGeom prst="rect">
            <a:avLst/>
          </a:prstGeom>
        </p:spPr>
      </p:pic>
      <p:pic>
        <p:nvPicPr>
          <p:cNvPr id="7" name="Obrázek 6">
            <a:extLst>
              <a:ext uri="{FF2B5EF4-FFF2-40B4-BE49-F238E27FC236}">
                <a16:creationId xmlns:a16="http://schemas.microsoft.com/office/drawing/2014/main" id="{AB0F0105-4E3E-4618-9944-9A42FF5D3898}"/>
              </a:ext>
            </a:extLst>
          </p:cNvPr>
          <p:cNvPicPr>
            <a:picLocks noChangeAspect="1"/>
          </p:cNvPicPr>
          <p:nvPr/>
        </p:nvPicPr>
        <p:blipFill>
          <a:blip r:embed="rId3"/>
          <a:stretch>
            <a:fillRect/>
          </a:stretch>
        </p:blipFill>
        <p:spPr>
          <a:xfrm>
            <a:off x="8023295" y="2530874"/>
            <a:ext cx="2459222" cy="2268000"/>
          </a:xfrm>
          <a:prstGeom prst="rect">
            <a:avLst/>
          </a:prstGeom>
        </p:spPr>
      </p:pic>
      <p:sp>
        <p:nvSpPr>
          <p:cNvPr id="11" name="Obdélník 10">
            <a:extLst>
              <a:ext uri="{FF2B5EF4-FFF2-40B4-BE49-F238E27FC236}">
                <a16:creationId xmlns:a16="http://schemas.microsoft.com/office/drawing/2014/main" id="{3F8F4534-F196-47C9-A257-FA1E1F52DDA0}"/>
              </a:ext>
            </a:extLst>
          </p:cNvPr>
          <p:cNvSpPr/>
          <p:nvPr/>
        </p:nvSpPr>
        <p:spPr>
          <a:xfrm>
            <a:off x="7449672" y="4798874"/>
            <a:ext cx="4554070" cy="2046714"/>
          </a:xfrm>
          <a:prstGeom prst="rect">
            <a:avLst/>
          </a:prstGeom>
          <a:solidFill>
            <a:schemeClr val="accent5">
              <a:lumMod val="20000"/>
              <a:lumOff val="80000"/>
            </a:schemeClr>
          </a:solidFill>
        </p:spPr>
        <p:txBody>
          <a:bodyPr wrap="square">
            <a:spAutoFit/>
          </a:bodyPr>
          <a:lstStyle/>
          <a:p>
            <a:pPr marL="285750" indent="-285750" algn="just">
              <a:spcAft>
                <a:spcPts val="600"/>
              </a:spcAft>
              <a:buFont typeface="Arial" panose="020B0604020202020204" pitchFamily="34" charset="0"/>
              <a:buChar char="•"/>
            </a:pPr>
            <a:r>
              <a:rPr lang="cs-CZ" altLang="sk-SK" sz="1400" dirty="0">
                <a:solidFill>
                  <a:srgbClr val="000000"/>
                </a:solidFill>
              </a:rPr>
              <a:t>LRPC je vertikála na úrovni přirozené míry nezaměstnanosti (u*) </a:t>
            </a:r>
          </a:p>
          <a:p>
            <a:pPr marL="285750" indent="-285750" algn="just">
              <a:spcAft>
                <a:spcPts val="600"/>
              </a:spcAft>
              <a:buFont typeface="Arial" panose="020B0604020202020204" pitchFamily="34" charset="0"/>
              <a:buChar char="•"/>
            </a:pPr>
            <a:r>
              <a:rPr lang="cs-CZ" altLang="sk-SK" sz="1400" dirty="0">
                <a:solidFill>
                  <a:srgbClr val="000000"/>
                </a:solidFill>
              </a:rPr>
              <a:t>substituční vztah mezi u a </a:t>
            </a:r>
            <a:r>
              <a:rPr lang="el-GR" altLang="sk-SK" sz="1400" dirty="0">
                <a:solidFill>
                  <a:srgbClr val="000000"/>
                </a:solidFill>
              </a:rPr>
              <a:t>π</a:t>
            </a:r>
            <a:r>
              <a:rPr lang="cs-CZ" altLang="sk-SK" sz="1400" dirty="0">
                <a:solidFill>
                  <a:srgbClr val="000000"/>
                </a:solidFill>
              </a:rPr>
              <a:t> neexistuje</a:t>
            </a:r>
          </a:p>
          <a:p>
            <a:pPr marL="285750" indent="-285750" algn="just">
              <a:spcAft>
                <a:spcPts val="600"/>
              </a:spcAft>
              <a:buFont typeface="Arial" panose="020B0604020202020204" pitchFamily="34" charset="0"/>
              <a:buChar char="•"/>
            </a:pPr>
            <a:r>
              <a:rPr lang="cs-CZ" altLang="sk-SK" sz="1400" dirty="0">
                <a:solidFill>
                  <a:srgbClr val="000000"/>
                </a:solidFill>
              </a:rPr>
              <a:t>v bodech průsečíků LRPC (svislé) a SRPC (klesající) platí, že skutečná a očekávaná míra inflace jsou stejně velké</a:t>
            </a:r>
          </a:p>
          <a:p>
            <a:pPr marL="285750" indent="-285750" algn="just">
              <a:spcAft>
                <a:spcPts val="600"/>
              </a:spcAft>
              <a:buFont typeface="Arial" panose="020B0604020202020204" pitchFamily="34" charset="0"/>
              <a:buChar char="•"/>
            </a:pPr>
            <a:r>
              <a:rPr lang="cs-CZ" altLang="sk-SK" sz="1400" dirty="0">
                <a:solidFill>
                  <a:srgbClr val="000000"/>
                </a:solidFill>
              </a:rPr>
              <a:t>expanzivní monetární či fiskální politika vede v dlouhém období pouze ke zvýšení inflace. V SR lze snižovat míru nezaměstnanosti na úkor míry inflace a opačně.</a:t>
            </a:r>
          </a:p>
        </p:txBody>
      </p:sp>
    </p:spTree>
    <p:extLst>
      <p:ext uri="{BB962C8B-B14F-4D97-AF65-F5344CB8AC3E}">
        <p14:creationId xmlns:p14="http://schemas.microsoft.com/office/powerpoint/2010/main" val="3863528587"/>
      </p:ext>
    </p:extLst>
  </p:cSld>
  <p:clrMapOvr>
    <a:masterClrMapping/>
  </p:clrMapOvr>
</p:sld>
</file>

<file path=ppt/theme/theme1.xml><?xml version="1.0" encoding="utf-8"?>
<a:theme xmlns:a="http://schemas.openxmlformats.org/drawingml/2006/main" name="Rámeček">
  <a:themeElements>
    <a:clrScheme name="Rámeče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Rámeček">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ámeček">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3046</TotalTime>
  <Words>1434</Words>
  <Application>Microsoft Office PowerPoint</Application>
  <PresentationFormat>Širokoúhlá obrazovka</PresentationFormat>
  <Paragraphs>93</Paragraphs>
  <Slides>12</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12</vt:i4>
      </vt:variant>
    </vt:vector>
  </HeadingPairs>
  <TitlesOfParts>
    <vt:vector size="19" baseType="lpstr">
      <vt:lpstr>Yu Gothic UI Semibold</vt:lpstr>
      <vt:lpstr>Arial</vt:lpstr>
      <vt:lpstr>Calibri</vt:lpstr>
      <vt:lpstr>Corbel</vt:lpstr>
      <vt:lpstr>Times New Roman</vt:lpstr>
      <vt:lpstr>Wingdings 2</vt:lpstr>
      <vt:lpstr>Rámeček</vt:lpstr>
      <vt:lpstr>Makroekonomie 3+2, EVSNPMABMI                                                    Vztah inflace a nezaměstnanosti, PHILLIPSOVA KŘIVKA</vt:lpstr>
      <vt:lpstr>Inflace</vt:lpstr>
      <vt:lpstr>Důsledky inflace</vt:lpstr>
      <vt:lpstr>Nezaměstnanost</vt:lpstr>
      <vt:lpstr>Nezaměstnanost</vt:lpstr>
      <vt:lpstr>Phillipsova křivka</vt:lpstr>
      <vt:lpstr>Původní Phillipsova křivka </vt:lpstr>
      <vt:lpstr>Modifikovaná Phillipsova křivka </vt:lpstr>
      <vt:lpstr>Friedmanovo pojetí, dlouhodobá a krátkodobá Phillipsova křivka</vt:lpstr>
      <vt:lpstr>Lucasova verze PC v nové klasické makroekonomii </vt:lpstr>
      <vt:lpstr>ÚČINKY PŘEDVÍDANÉ A NEPŘEDVÍDANÉ HOSPODÁŘSKÉ POLITIKY </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Mikroekonomie 2+1, NPMKB</dc:title>
  <dc:creator>Kamila</dc:creator>
  <cp:lastModifiedBy>tur0001</cp:lastModifiedBy>
  <cp:revision>178</cp:revision>
  <cp:lastPrinted>2020-03-04T12:26:38Z</cp:lastPrinted>
  <dcterms:created xsi:type="dcterms:W3CDTF">2019-08-09T18:58:20Z</dcterms:created>
  <dcterms:modified xsi:type="dcterms:W3CDTF">2020-03-04T12:26:46Z</dcterms:modified>
</cp:coreProperties>
</file>