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9"/>
  </p:handoutMasterIdLst>
  <p:sldIdLst>
    <p:sldId id="256" r:id="rId2"/>
    <p:sldId id="263" r:id="rId3"/>
    <p:sldId id="264" r:id="rId4"/>
    <p:sldId id="266" r:id="rId5"/>
    <p:sldId id="267" r:id="rId6"/>
    <p:sldId id="265" r:id="rId7"/>
    <p:sldId id="268" r:id="rId8"/>
    <p:sldId id="287" r:id="rId9"/>
    <p:sldId id="269" r:id="rId10"/>
    <p:sldId id="262" r:id="rId11"/>
    <p:sldId id="289" r:id="rId12"/>
    <p:sldId id="290" r:id="rId13"/>
    <p:sldId id="291" r:id="rId14"/>
    <p:sldId id="292" r:id="rId15"/>
    <p:sldId id="293" r:id="rId16"/>
    <p:sldId id="294" r:id="rId17"/>
    <p:sldId id="288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9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721148914741094E-2"/>
          <c:y val="3.5237551470422776E-2"/>
          <c:w val="0.90966877150966208"/>
          <c:h val="0.83158287019328125"/>
        </c:manualLayout>
      </c:layout>
      <c:lineChart>
        <c:grouping val="standard"/>
        <c:varyColors val="0"/>
        <c:ser>
          <c:idx val="0"/>
          <c:order val="0"/>
          <c:tx>
            <c:strRef>
              <c:f>List1!$B$2</c:f>
              <c:strCache>
                <c:ptCount val="1"/>
                <c:pt idx="0">
                  <c:v>HDP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44450" cap="rnd">
                <a:solidFill>
                  <a:srgbClr val="00206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List1!$C$1:$AB$1</c:f>
              <c:numCache>
                <c:formatCode>General</c:formatCode>
                <c:ptCount val="26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</c:numCache>
            </c:numRef>
          </c:cat>
          <c:val>
            <c:numRef>
              <c:f>List1!$C$2:$AB$2</c:f>
              <c:numCache>
                <c:formatCode>#,##0</c:formatCode>
                <c:ptCount val="26"/>
                <c:pt idx="0">
                  <c:v>1201088</c:v>
                </c:pt>
                <c:pt idx="1">
                  <c:v>1370455</c:v>
                </c:pt>
                <c:pt idx="2">
                  <c:v>1586447</c:v>
                </c:pt>
                <c:pt idx="3">
                  <c:v>1818342</c:v>
                </c:pt>
                <c:pt idx="4">
                  <c:v>1958725</c:v>
                </c:pt>
                <c:pt idx="5">
                  <c:v>2146389</c:v>
                </c:pt>
                <c:pt idx="6">
                  <c:v>2242417</c:v>
                </c:pt>
                <c:pt idx="7">
                  <c:v>2379393</c:v>
                </c:pt>
                <c:pt idx="8">
                  <c:v>2568309</c:v>
                </c:pt>
                <c:pt idx="9">
                  <c:v>2681644</c:v>
                </c:pt>
                <c:pt idx="10">
                  <c:v>2810382</c:v>
                </c:pt>
                <c:pt idx="11">
                  <c:v>3062444</c:v>
                </c:pt>
                <c:pt idx="12">
                  <c:v>3264931</c:v>
                </c:pt>
                <c:pt idx="13">
                  <c:v>3512798</c:v>
                </c:pt>
                <c:pt idx="14">
                  <c:v>3840117</c:v>
                </c:pt>
                <c:pt idx="15">
                  <c:v>4024117</c:v>
                </c:pt>
                <c:pt idx="16">
                  <c:v>3930409</c:v>
                </c:pt>
                <c:pt idx="17">
                  <c:v>3962464</c:v>
                </c:pt>
                <c:pt idx="18">
                  <c:v>4033755</c:v>
                </c:pt>
                <c:pt idx="19">
                  <c:v>4059912</c:v>
                </c:pt>
                <c:pt idx="20">
                  <c:v>4098128</c:v>
                </c:pt>
                <c:pt idx="21">
                  <c:v>4313789</c:v>
                </c:pt>
                <c:pt idx="22">
                  <c:v>4595783</c:v>
                </c:pt>
                <c:pt idx="23">
                  <c:v>4767990</c:v>
                </c:pt>
                <c:pt idx="24">
                  <c:v>5047267</c:v>
                </c:pt>
                <c:pt idx="25">
                  <c:v>5323556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14-49D3-B956-E6B6932235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3834959"/>
        <c:axId val="567402623"/>
      </c:lineChart>
      <c:catAx>
        <c:axId val="573834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7402623"/>
        <c:crosses val="autoZero"/>
        <c:auto val="1"/>
        <c:lblAlgn val="ctr"/>
        <c:lblOffset val="100"/>
        <c:noMultiLvlLbl val="0"/>
      </c:catAx>
      <c:valAx>
        <c:axId val="567402623"/>
        <c:scaling>
          <c:orientation val="minMax"/>
          <c:min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3834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#RANGE!A5"/><Relationship Id="rId2" Type="http://schemas.openxmlformats.org/officeDocument/2006/relationships/hyperlink" Target="#RANGE!A1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4900" b="1" dirty="0"/>
              <a:t>Makroekonomie</a:t>
            </a:r>
            <a:br>
              <a:rPr lang="cs-CZ" sz="3100" dirty="0"/>
            </a:br>
            <a:r>
              <a:rPr lang="cs-CZ" sz="3100" dirty="0"/>
              <a:t>3+2, EVSNPMABMI</a:t>
            </a:r>
            <a:br>
              <a:rPr lang="cs-CZ" sz="6000" dirty="0"/>
            </a:br>
            <a:r>
              <a:rPr lang="cs-CZ" sz="6000" dirty="0"/>
              <a:t>                                                 </a:t>
            </a:r>
            <a:r>
              <a:rPr lang="cs-CZ" sz="73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Hospodářský cyklus a ekonomický růst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89239-7EEA-430F-BDDA-0BCCA2E48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Kamila Turečková, Ph.D.</a:t>
            </a:r>
          </a:p>
        </p:txBody>
      </p:sp>
      <p:pic>
        <p:nvPicPr>
          <p:cNvPr id="9" name="Picture 2" descr="Slezská univerzita v Opav&amp;ecaron;, Obchodn&amp;ecaron; podnikatelská fakulta v Karviné">
            <a:extLst>
              <a:ext uri="{FF2B5EF4-FFF2-40B4-BE49-F238E27FC236}">
                <a16:creationId xmlns:a16="http://schemas.microsoft.com/office/drawing/2014/main" id="{3848CC2B-8CBC-496C-A190-0CF79F202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229" y="830395"/>
            <a:ext cx="1893320" cy="58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437A9AD-31D8-4ACD-B440-A240281F3EED}"/>
              </a:ext>
            </a:extLst>
          </p:cNvPr>
          <p:cNvSpPr txBox="1"/>
          <p:nvPr/>
        </p:nvSpPr>
        <p:spPr>
          <a:xfrm>
            <a:off x="11286673" y="3209877"/>
            <a:ext cx="842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accent2">
                    <a:lumMod val="50000"/>
                  </a:schemeClr>
                </a:solidFill>
              </a:rPr>
              <a:t>8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591F183-0E2D-45AD-930B-BCB826D06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44" y="3290570"/>
            <a:ext cx="3060586" cy="172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76968-2419-43B3-BFC7-A0940D3A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200401" cy="4601183"/>
          </a:xfrm>
        </p:spPr>
        <p:txBody>
          <a:bodyPr/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Stabilizační hospodářská politika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48DFE-6B26-4A0B-AB43-0CBB79828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7677273" cy="512064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Stabilizační politika jako nástroj odstranění nežádoucích výkyvů ekonomiky (vyhlazování cyklických výkyvů ekonomiky).</a:t>
            </a:r>
          </a:p>
          <a:p>
            <a:r>
              <a:rPr lang="cs-CZ" sz="2400" dirty="0">
                <a:solidFill>
                  <a:schemeClr val="tx1"/>
                </a:solidFill>
              </a:rPr>
              <a:t>Snaha pozitivně stimulovat zaměstnanost a krátkodobou ekonomickou výkonnost prostřednictvím aktivního ovlivňování AD.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fiskální a monetární politika, resp. také vnější obchodní hospodářská politiky</a:t>
            </a:r>
          </a:p>
          <a:p>
            <a:r>
              <a:rPr lang="cs-CZ" sz="2400" dirty="0">
                <a:solidFill>
                  <a:schemeClr val="tx1"/>
                </a:solidFill>
              </a:rPr>
              <a:t>2 podoby stabilizační politiky: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politika jemného ladění (stop-go), diskreční – záměrná  opatření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politika automatického ladění, vestavěné stabilizátory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mandatorní výdaje, progresivní zdanění, transferové platby</a:t>
            </a:r>
          </a:p>
        </p:txBody>
      </p:sp>
    </p:spTree>
    <p:extLst>
      <p:ext uri="{BB962C8B-B14F-4D97-AF65-F5344CB8AC3E}">
        <p14:creationId xmlns:p14="http://schemas.microsoft.com/office/powerpoint/2010/main" val="1069468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76968-2419-43B3-BFC7-A0940D3A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200401" cy="4601183"/>
          </a:xfrm>
        </p:spPr>
        <p:txBody>
          <a:bodyPr/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Ekonomický růst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48DFE-6B26-4A0B-AB43-0CBB79828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82" y="340659"/>
            <a:ext cx="8373036" cy="6185647"/>
          </a:xfrm>
        </p:spPr>
        <p:txBody>
          <a:bodyPr anchor="t"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představuje dlouhodobé zvyšování produkčních možností ekonomiky, tj. zvyšování potenciálního produktu země (Y*)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ekonomický růst = růst potenciálního produktu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ekonomický pokles = pokles potenciálního produktu</a:t>
            </a:r>
          </a:p>
          <a:p>
            <a:r>
              <a:rPr lang="cs-CZ" sz="2400" dirty="0">
                <a:solidFill>
                  <a:schemeClr val="tx1"/>
                </a:solidFill>
              </a:rPr>
              <a:t>je výsledkem pozitivních změn v dané ekonomice v dostupnosti a produktivitě výrobních faktorů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nutno rozlišovat: růst Y* a růst HDP, neboli...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...roste-li v daném roce HDP ještě to nemusí  znamenat, že došlo k ekonomickému růstu (Y* mohl zůstat nezměněn)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roste-li pouze HDP, pak jde zpravidla o změnu v agregátní poptávce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97A9A79-26C6-4206-8A78-BD3738149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889" y="2654808"/>
            <a:ext cx="6090483" cy="231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906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76968-2419-43B3-BFC7-A0940D3A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60376" cy="4601183"/>
          </a:xfrm>
        </p:spPr>
        <p:txBody>
          <a:bodyPr/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Měření </a:t>
            </a: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ekonomického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48DFE-6B26-4A0B-AB43-0CBB79828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82" y="340659"/>
            <a:ext cx="8175812" cy="6185647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ekonomický růst jako rozdíl úrovní reálného produktu během období: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tempo růstu: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...tempo růstu nám říká, o kolik procent se změnil produkt v daném období oproti předchozímu období (pokud g=10, pak to znamená, že produkt vzrostl o 10 %)</a:t>
            </a:r>
          </a:p>
          <a:p>
            <a:r>
              <a:rPr lang="cs-CZ" dirty="0">
                <a:solidFill>
                  <a:schemeClr val="tx1"/>
                </a:solidFill>
              </a:rPr>
              <a:t>koeficient růstu: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...koeficient růstu nám říká, kolikaprocentní úrovně produktu předchozího období dosáhl produkt v tomto období (pokud G=110, pak to znamená, že produkt v tomto roce dosáhl 110%ní úrovně produktu předchozího období) </a:t>
            </a:r>
          </a:p>
          <a:p>
            <a:r>
              <a:rPr lang="cs-CZ" i="1" dirty="0">
                <a:solidFill>
                  <a:schemeClr val="tx1"/>
                </a:solidFill>
              </a:rPr>
              <a:t>ukazatel ekonomické úrovně dané země: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884A4ED-B384-4551-B27D-02730E3AD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259" y="621645"/>
            <a:ext cx="3081176" cy="53463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778BD67-76D3-4157-B04A-6608D077B3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963" y="1107360"/>
            <a:ext cx="4612440" cy="82967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5B72841-9B84-4DCF-BAAB-91D99E067F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0094" y="2795690"/>
            <a:ext cx="3846678" cy="82967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02E8978-7ECF-4AFA-A0DD-74F7F8B93B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5467" y="5303704"/>
            <a:ext cx="4347794" cy="7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760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76968-2419-43B3-BFC7-A0940D3A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88659" cy="4601183"/>
          </a:xfrm>
        </p:spPr>
        <p:txBody>
          <a:bodyPr/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Zdroje </a:t>
            </a: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ekonomického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48DFE-6B26-4A0B-AB43-0CBB79828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1412" y="340659"/>
            <a:ext cx="8319247" cy="6329082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Růst produkčních možností ekonomiky je možný prostřednictvím změn v objemu, kvalitě a struktuře výrobních faktorů, tj. v práci, kapitálu, půdě a technologii a může být extenzivního nebo intenzivního charakteru.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4 kola růstu: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lidské zdroje, resp. práci (L),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přírodní zdroje (R),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kapitál (K), 			</a:t>
            </a:r>
            <a:r>
              <a:rPr lang="cs-CZ" sz="2200" b="1" dirty="0">
                <a:solidFill>
                  <a:schemeClr val="tx1"/>
                </a:solidFill>
              </a:rPr>
              <a:t>𝑄 = 𝑓 𝐴 ∗ (𝐿,𝑅,𝐾))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technologii (A). 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extenzivní a intenzivní faktory růstu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extenzivní faktory = zvyšování objemu práce a kapitálu, zapojeného do výroby (např. zvyšování zaměstnanosti, čisté investice, vyšší pracovní nasazení (vyšší intenzita práce) apod.)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intenzivní faktory = zvyšování efektivnosti využití stávajících výrobních faktorů (technologický pokrok, zvyšování vzdělanosti, získání pracovních zkušeností apod.)</a:t>
            </a:r>
          </a:p>
          <a:p>
            <a:pPr lvl="1"/>
            <a:r>
              <a:rPr lang="cs-CZ" sz="2200" i="1" dirty="0">
                <a:solidFill>
                  <a:schemeClr val="tx1"/>
                </a:solidFill>
              </a:rPr>
              <a:t>jiné:</a:t>
            </a:r>
            <a:r>
              <a:rPr lang="cs-CZ" sz="2200" dirty="0">
                <a:solidFill>
                  <a:schemeClr val="tx1"/>
                </a:solidFill>
              </a:rPr>
              <a:t> determinanty na straně politického prostředí (určení politicko-ekonomického systému), klimatických změn (globální oteplování, El Nino, změny směru mořských proudů) a přírodních katastrof (tsunami, tornáda). </a:t>
            </a:r>
          </a:p>
        </p:txBody>
      </p:sp>
    </p:spTree>
    <p:extLst>
      <p:ext uri="{BB962C8B-B14F-4D97-AF65-F5344CB8AC3E}">
        <p14:creationId xmlns:p14="http://schemas.microsoft.com/office/powerpoint/2010/main" val="2954913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525CDA7-0B80-42DF-8582-255730C95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613"/>
            <a:ext cx="4476967" cy="28800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95018A9-8553-4B3E-B0F2-42DF9C747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513" y="268942"/>
            <a:ext cx="3964186" cy="2880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5BC4BEB-16F4-4811-A38C-86E8B180F4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0245" y="602966"/>
            <a:ext cx="3531755" cy="254597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575718D-7B25-4B4F-B4FB-A7C734A3AF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263154"/>
            <a:ext cx="3994194" cy="318005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93F912F-33F2-4A31-9315-567780FA37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7660" y="3429000"/>
            <a:ext cx="3764033" cy="323062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2C0D25F-7C61-4769-989F-170FF5BA5B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33364" y="3429000"/>
            <a:ext cx="3531754" cy="32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48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76968-2419-43B3-BFC7-A0940D3A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88659" cy="4601183"/>
          </a:xfrm>
        </p:spPr>
        <p:txBody>
          <a:bodyPr/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Vybrané teorie </a:t>
            </a: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ekonomického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48DFE-6B26-4A0B-AB43-0CBB79828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82" y="340659"/>
            <a:ext cx="8373036" cy="6185647"/>
          </a:xfrm>
        </p:spPr>
        <p:txBody>
          <a:bodyPr anchor="t">
            <a:normAutofit fontScale="92500"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Teorie endogenního růstu </a:t>
            </a:r>
            <a:r>
              <a:rPr lang="cs-CZ" sz="2400" dirty="0">
                <a:solidFill>
                  <a:schemeClr val="tx1"/>
                </a:solidFill>
              </a:rPr>
              <a:t>se zaměřuje na zkoumaní dlouhodobého ekonomického růstu determinovaného faktory uvnitř modelu. Klíčovou roli v oblasti růstu hraje lidský kapitál generující inovace a </a:t>
            </a:r>
            <a:r>
              <a:rPr lang="cs-CZ" sz="2400" b="1" dirty="0">
                <a:solidFill>
                  <a:schemeClr val="tx1"/>
                </a:solidFill>
              </a:rPr>
              <a:t>technologický pokrok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úroveň technologického pokroku závisí na kvantitativní i kvalitativní úrovni fyzického kapitálu, kvalifikaci pracovníků, jejich iniciativě, zkušenostech a dovednostech, akumulované i individuální úrovni znalostí, institucionálních podmínkách, jakými jsou vládní podpora vědy, vývoje a výzkumu, infrastruktuře, právním prostředí, historické zkušenosti, životní úrovni apod.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dochází k rostoucím výnosům z rozsahu, vyšší míře průměrné produktivity práce, významným pozitivním externalitám apod.</a:t>
            </a:r>
          </a:p>
          <a:p>
            <a:r>
              <a:rPr lang="cs-CZ" sz="2400" dirty="0">
                <a:solidFill>
                  <a:schemeClr val="tx1"/>
                </a:solidFill>
              </a:rPr>
              <a:t>V rámci </a:t>
            </a:r>
            <a:r>
              <a:rPr lang="cs-CZ" sz="2400" b="1" dirty="0">
                <a:solidFill>
                  <a:schemeClr val="tx1"/>
                </a:solidFill>
              </a:rPr>
              <a:t>teorie nulového ekonomického růstu </a:t>
            </a:r>
            <a:r>
              <a:rPr lang="cs-CZ" sz="2400" dirty="0">
                <a:solidFill>
                  <a:schemeClr val="tx1"/>
                </a:solidFill>
              </a:rPr>
              <a:t>se připouštějí limity (růstu) vlastní každé zemi, které, po jejich překonání, neumožňují této ekonomice dosahovat dalšího ekonomického růstu.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Teorie trvale udržitelného růstu </a:t>
            </a:r>
            <a:r>
              <a:rPr lang="cs-CZ" sz="2400" dirty="0">
                <a:solidFill>
                  <a:schemeClr val="tx1"/>
                </a:solidFill>
              </a:rPr>
              <a:t>se opírá o takovou výši výroby a spotřeby, která umožňuje uspokojovat současné potřeby, aniž by tato spotřeba omezovala spotřebu budoucí. Koncept trvale udržitelného rozvoje zdůrazňuje kvalitativní rozvoj před fyzickou expanzí. </a:t>
            </a:r>
          </a:p>
        </p:txBody>
      </p:sp>
    </p:spTree>
    <p:extLst>
      <p:ext uri="{BB962C8B-B14F-4D97-AF65-F5344CB8AC3E}">
        <p14:creationId xmlns:p14="http://schemas.microsoft.com/office/powerpoint/2010/main" val="176793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76968-2419-43B3-BFC7-A0940D3A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88659" cy="4601183"/>
          </a:xfrm>
        </p:spPr>
        <p:txBody>
          <a:bodyPr/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Prorůstová hospodářská politika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48DFE-6B26-4A0B-AB43-0CBB79828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82" y="645459"/>
            <a:ext cx="8202706" cy="5880847"/>
          </a:xfrm>
        </p:spPr>
        <p:txBody>
          <a:bodyPr anchor="t"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jedná se o specifický typ hospodářské politiky, který provádějí její nositelé s cílem stimulovat hospodářský růst a růst potenciálního produktu</a:t>
            </a:r>
          </a:p>
          <a:p>
            <a:r>
              <a:rPr lang="cs-CZ" sz="2400" dirty="0">
                <a:solidFill>
                  <a:schemeClr val="tx1"/>
                </a:solidFill>
              </a:rPr>
              <a:t>orientace zejména na oblast podpory a ovlivnění intenzivního hospodářského růstu ve smyslu dlouhodobého udržení disponibilních zdrojů, založeného na zvyšování produktivity výrobních faktorů a lidského kapitálu</a:t>
            </a:r>
          </a:p>
          <a:p>
            <a:r>
              <a:rPr lang="cs-CZ" sz="2400" dirty="0">
                <a:solidFill>
                  <a:schemeClr val="tx1"/>
                </a:solidFill>
              </a:rPr>
              <a:t>stimulace úspor a jejich přeměna na soukromé a veřejné investice</a:t>
            </a:r>
          </a:p>
          <a:p>
            <a:r>
              <a:rPr lang="cs-CZ" sz="2400" dirty="0">
                <a:solidFill>
                  <a:schemeClr val="tx1"/>
                </a:solidFill>
              </a:rPr>
              <a:t>investice do infrastruktury, stabilizace bankovního sektoru, podpora přímé zahraničních investic, kvalitní právní a politické prostředí, debyrokratizace, pokles korupce, zvýšení otevřenosti ekonomiky, podpora podnikání, ochrana vlastnických práv, politická a společenská stabilita….</a:t>
            </a:r>
          </a:p>
        </p:txBody>
      </p:sp>
    </p:spTree>
    <p:extLst>
      <p:ext uri="{BB962C8B-B14F-4D97-AF65-F5344CB8AC3E}">
        <p14:creationId xmlns:p14="http://schemas.microsoft.com/office/powerpoint/2010/main" val="811583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A6DAD39-2C5E-49B5-A318-C3F730230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80575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Hospodářský cyklus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8635" y="152400"/>
            <a:ext cx="8050305" cy="6615953"/>
          </a:xfrm>
        </p:spPr>
        <p:txBody>
          <a:bodyPr anchor="t">
            <a:normAutofit lnSpcReduction="10000"/>
          </a:bodyPr>
          <a:lstStyle/>
          <a:p>
            <a:pPr hangingPunct="0"/>
            <a:r>
              <a:rPr lang="cs-CZ" sz="2400" b="1" dirty="0">
                <a:solidFill>
                  <a:schemeClr val="tx1"/>
                </a:solidFill>
              </a:rPr>
              <a:t>Ekonomický cyklus</a:t>
            </a:r>
            <a:r>
              <a:rPr lang="cs-CZ" sz="2400" dirty="0">
                <a:solidFill>
                  <a:schemeClr val="tx1"/>
                </a:solidFill>
              </a:rPr>
              <a:t> – krátkodobé kolísání skutečného agregátního výstupu ekonomiky (reálného produktu, HDP) okolo dlouhodobého vývojového trendu (potenciální produkt).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tato fluktuace je objektivně dokumentovatelná, opakovaně pozorovatelná a nepravidelná co do délky i rozsahu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každý cyklus je jedinečný a neopakovatelný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2 typy cyklů dle typu produktu, který má kolísat: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kolísání </a:t>
            </a:r>
            <a:r>
              <a:rPr lang="cs-CZ" sz="2200" b="1" dirty="0">
                <a:solidFill>
                  <a:schemeClr val="tx1"/>
                </a:solidFill>
              </a:rPr>
              <a:t>skutečného</a:t>
            </a:r>
            <a:r>
              <a:rPr lang="cs-CZ" sz="2200" dirty="0">
                <a:solidFill>
                  <a:schemeClr val="tx1"/>
                </a:solidFill>
              </a:rPr>
              <a:t> kolem potenciálu – v důsledku výkyvů agregátní poptávky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kolísání samotného </a:t>
            </a:r>
            <a:r>
              <a:rPr lang="cs-CZ" sz="2200" b="1" dirty="0">
                <a:solidFill>
                  <a:schemeClr val="tx1"/>
                </a:solidFill>
              </a:rPr>
              <a:t>potenciálu</a:t>
            </a:r>
            <a:r>
              <a:rPr lang="cs-CZ" sz="2200" dirty="0">
                <a:solidFill>
                  <a:schemeClr val="tx1"/>
                </a:solidFill>
              </a:rPr>
              <a:t> – kolísání ekonomické aktivity zejména skrze agregátní nabídku (produkční chování firem)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typy cyklů (tradiční členění, </a:t>
            </a:r>
            <a:r>
              <a:rPr lang="cs-CZ" dirty="0">
                <a:solidFill>
                  <a:schemeClr val="tx1"/>
                </a:solidFill>
              </a:rPr>
              <a:t>„historický pohled“,  dnes již neplatí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  <a:endParaRPr lang="cs-CZ" altLang="cs-CZ" sz="2600" b="1" dirty="0"/>
          </a:p>
          <a:p>
            <a:pPr marL="552450" indent="-552450">
              <a:buFont typeface="+mj-lt"/>
              <a:buAutoNum type="arabicPeriod"/>
            </a:pPr>
            <a:r>
              <a:rPr lang="cs-CZ" altLang="cs-CZ" sz="2200" b="1" dirty="0" err="1">
                <a:solidFill>
                  <a:schemeClr val="accent1">
                    <a:lumMod val="50000"/>
                  </a:schemeClr>
                </a:solidFill>
              </a:rPr>
              <a:t>Kitchinovy</a:t>
            </a:r>
            <a:r>
              <a:rPr lang="cs-CZ" altLang="cs-CZ" sz="2200" b="1" dirty="0"/>
              <a:t> </a:t>
            </a:r>
            <a:r>
              <a:rPr lang="en-US" altLang="cs-CZ" sz="2200" b="1" dirty="0"/>
              <a:t>[</a:t>
            </a:r>
            <a:r>
              <a:rPr lang="en-US" altLang="cs-CZ" sz="2200" b="1" dirty="0" err="1"/>
              <a:t>ki</a:t>
            </a:r>
            <a:r>
              <a:rPr lang="cs-CZ" altLang="cs-CZ" sz="2200" b="1" dirty="0" err="1"/>
              <a:t>činovy</a:t>
            </a:r>
            <a:r>
              <a:rPr lang="en-US" altLang="cs-CZ" sz="2200" b="1" dirty="0"/>
              <a:t>] </a:t>
            </a:r>
            <a:r>
              <a:rPr lang="cs-CZ" altLang="cs-CZ" sz="2200" b="1" dirty="0">
                <a:solidFill>
                  <a:schemeClr val="accent1">
                    <a:lumMod val="50000"/>
                  </a:schemeClr>
                </a:solidFill>
              </a:rPr>
              <a:t>cykly</a:t>
            </a:r>
            <a:r>
              <a:rPr lang="cs-CZ" altLang="cs-CZ" sz="2200" b="1" dirty="0"/>
              <a:t>, </a:t>
            </a:r>
            <a:r>
              <a:rPr lang="cs-CZ" altLang="cs-CZ" sz="1900" dirty="0">
                <a:solidFill>
                  <a:schemeClr val="tx1"/>
                </a:solidFill>
              </a:rPr>
              <a:t>krátkodobé, 36-40 měsíců, výkyvy v zásobách, sezónních událostech, rozpracované výrobě</a:t>
            </a:r>
          </a:p>
          <a:p>
            <a:pPr marL="552450" indent="-552450">
              <a:buFont typeface="+mj-lt"/>
              <a:buAutoNum type="arabicPeriod"/>
            </a:pPr>
            <a:r>
              <a:rPr lang="cs-CZ" altLang="cs-CZ" sz="2200" b="1" dirty="0" err="1">
                <a:solidFill>
                  <a:schemeClr val="accent1">
                    <a:lumMod val="50000"/>
                  </a:schemeClr>
                </a:solidFill>
              </a:rPr>
              <a:t>Juglarovy</a:t>
            </a:r>
            <a:r>
              <a:rPr lang="cs-CZ" altLang="cs-CZ" sz="2200" b="1" dirty="0"/>
              <a:t> </a:t>
            </a:r>
            <a:r>
              <a:rPr lang="en-US" altLang="cs-CZ" sz="2200" b="1" dirty="0"/>
              <a:t>[</a:t>
            </a:r>
            <a:r>
              <a:rPr lang="cs-CZ" altLang="cs-CZ" sz="2200" b="1" dirty="0" err="1"/>
              <a:t>džaglerovy</a:t>
            </a:r>
            <a:r>
              <a:rPr lang="en-US" altLang="cs-CZ" sz="2200" b="1" dirty="0"/>
              <a:t>]</a:t>
            </a:r>
            <a:r>
              <a:rPr lang="cs-CZ" altLang="cs-CZ" sz="2200" b="1" dirty="0"/>
              <a:t> </a:t>
            </a:r>
            <a:r>
              <a:rPr lang="cs-CZ" altLang="cs-CZ" sz="2200" b="1" dirty="0">
                <a:solidFill>
                  <a:schemeClr val="accent1">
                    <a:lumMod val="50000"/>
                  </a:schemeClr>
                </a:solidFill>
              </a:rPr>
              <a:t>cykly</a:t>
            </a:r>
            <a:r>
              <a:rPr lang="cs-CZ" altLang="cs-CZ" sz="2200" b="1" dirty="0"/>
              <a:t>, </a:t>
            </a:r>
            <a:r>
              <a:rPr lang="cs-CZ" altLang="cs-CZ" sz="1900" dirty="0">
                <a:solidFill>
                  <a:schemeClr val="tx1"/>
                </a:solidFill>
              </a:rPr>
              <a:t>střednědobé, 10-11 let, výkyvy v investicích do fixního kapitálu, např. do strojů a zařízení</a:t>
            </a:r>
            <a:endParaRPr lang="cs-CZ" altLang="cs-CZ" sz="2200" dirty="0">
              <a:solidFill>
                <a:schemeClr val="tx1"/>
              </a:solidFill>
            </a:endParaRPr>
          </a:p>
          <a:p>
            <a:pPr marL="552450" indent="-552450">
              <a:buFont typeface="+mj-lt"/>
              <a:buAutoNum type="arabicPeriod"/>
            </a:pPr>
            <a:r>
              <a:rPr lang="cs-CZ" altLang="cs-CZ" sz="2200" b="1" dirty="0">
                <a:solidFill>
                  <a:schemeClr val="accent1">
                    <a:lumMod val="50000"/>
                  </a:schemeClr>
                </a:solidFill>
              </a:rPr>
              <a:t>Kondratěvovy (</a:t>
            </a:r>
            <a:r>
              <a:rPr lang="cs-CZ" altLang="cs-CZ" sz="2200" b="1" dirty="0" err="1">
                <a:solidFill>
                  <a:schemeClr val="accent1">
                    <a:lumMod val="50000"/>
                  </a:schemeClr>
                </a:solidFill>
              </a:rPr>
              <a:t>Kuznětsovy</a:t>
            </a:r>
            <a:r>
              <a:rPr lang="cs-CZ" altLang="cs-CZ" sz="2200" b="1" dirty="0">
                <a:solidFill>
                  <a:schemeClr val="accent1">
                    <a:lumMod val="50000"/>
                  </a:schemeClr>
                </a:solidFill>
              </a:rPr>
              <a:t>) cykly</a:t>
            </a:r>
            <a:r>
              <a:rPr lang="cs-CZ" altLang="cs-CZ" sz="2200" b="1" dirty="0"/>
              <a:t>, </a:t>
            </a:r>
            <a:r>
              <a:rPr lang="cs-CZ" altLang="cs-CZ" sz="1900" dirty="0">
                <a:solidFill>
                  <a:schemeClr val="tx1"/>
                </a:solidFill>
              </a:rPr>
              <a:t>dlouhodobé, 50-60 let, změny v technologiích a inovacích, politických jevech (války, revoluce), objevy nových nalezišť strategických surovin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95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18F93668-8046-4F05-B8A5-273B9A7A1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9223"/>
            <a:ext cx="6535271" cy="455006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0C91468-CCD1-48AB-BA7A-6FAB339F649D}"/>
              </a:ext>
            </a:extLst>
          </p:cNvPr>
          <p:cNvSpPr/>
          <p:nvPr/>
        </p:nvSpPr>
        <p:spPr>
          <a:xfrm>
            <a:off x="88097" y="5509283"/>
            <a:ext cx="52727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b="1" dirty="0"/>
              <a:t>Perioda: </a:t>
            </a:r>
            <a:r>
              <a:rPr lang="cs-CZ" dirty="0"/>
              <a:t>počet měsíců mezi body zvratu v průběhu cyklického pohybu (např. mezi 2 vrcholy)</a:t>
            </a:r>
          </a:p>
          <a:p>
            <a:pPr hangingPunct="0"/>
            <a:r>
              <a:rPr lang="cs-CZ" b="1" dirty="0"/>
              <a:t>Amplituda: </a:t>
            </a:r>
            <a:r>
              <a:rPr lang="cs-CZ" dirty="0"/>
              <a:t>počet měsíců mezi horním a dolním bodem zvratu (mezi vrcholem a sedlem)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88D8217-6DFF-4D4B-98B2-396B0314DB75}"/>
              </a:ext>
            </a:extLst>
          </p:cNvPr>
          <p:cNvSpPr/>
          <p:nvPr/>
        </p:nvSpPr>
        <p:spPr>
          <a:xfrm>
            <a:off x="6598024" y="148388"/>
            <a:ext cx="540571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dirty="0"/>
              <a:t>pro hospodářský cyklus je charakteristické neměnné střídání čtyř fází:</a:t>
            </a:r>
          </a:p>
          <a:p>
            <a:pPr marL="342900" indent="-342900" hangingPunct="0">
              <a:buFont typeface="+mj-lt"/>
              <a:buAutoNum type="arabicPeriod"/>
            </a:pPr>
            <a:r>
              <a:rPr lang="cs-CZ" dirty="0"/>
              <a:t>expanze, konjunktura – tvoří ji oživení a obnova</a:t>
            </a:r>
          </a:p>
          <a:p>
            <a:pPr marL="342900" indent="-342900" hangingPunct="0">
              <a:buFont typeface="+mj-lt"/>
              <a:buAutoNum type="arabicPeriod"/>
            </a:pPr>
            <a:r>
              <a:rPr lang="cs-CZ" dirty="0"/>
              <a:t>kontrakce – tvoří ji recese nebo deprese</a:t>
            </a:r>
          </a:p>
          <a:p>
            <a:pPr marL="342900" indent="-342900" hangingPunct="0">
              <a:buFont typeface="+mj-lt"/>
              <a:buAutoNum type="arabicPeriod"/>
            </a:pPr>
            <a:r>
              <a:rPr lang="cs-CZ" dirty="0"/>
              <a:t>dno (sedlo) – lokální minimum jednoho cyklu</a:t>
            </a:r>
          </a:p>
          <a:p>
            <a:pPr marL="342900" indent="-342900" hangingPunct="0">
              <a:buFont typeface="+mj-lt"/>
              <a:buAutoNum type="arabicPeriod"/>
            </a:pPr>
            <a:r>
              <a:rPr lang="cs-CZ" dirty="0"/>
              <a:t>vrchol – lokální maximum jednoho cyklu</a:t>
            </a:r>
          </a:p>
          <a:p>
            <a:pPr marL="342900" indent="-342900" hangingPunct="0">
              <a:buFont typeface="+mj-lt"/>
              <a:buAutoNum type="arabicPeriod"/>
            </a:pPr>
            <a:endParaRPr lang="cs-CZ" dirty="0"/>
          </a:p>
          <a:p>
            <a:pPr hangingPunct="0"/>
            <a:r>
              <a:rPr lang="cs-CZ" b="1" dirty="0"/>
              <a:t>boom</a:t>
            </a:r>
            <a:r>
              <a:rPr lang="cs-CZ" dirty="0"/>
              <a:t>: období vysoké hospodářské prosperity</a:t>
            </a:r>
          </a:p>
          <a:p>
            <a:pPr hangingPunct="0"/>
            <a:r>
              <a:rPr lang="cs-CZ" b="1" dirty="0"/>
              <a:t>recese: </a:t>
            </a:r>
            <a:r>
              <a:rPr lang="cs-CZ" dirty="0"/>
              <a:t>pokles ekonomické aktivity trvající déle než 6 měsíců</a:t>
            </a:r>
          </a:p>
          <a:p>
            <a:pPr hangingPunct="0"/>
            <a:r>
              <a:rPr lang="cs-CZ" b="1" dirty="0"/>
              <a:t>hospodářská krize</a:t>
            </a:r>
            <a:r>
              <a:rPr lang="cs-CZ" dirty="0"/>
              <a:t>: pokles ekonomické aktivity trvající déle než 1 rok (není totéž co finanční krize!!!)</a:t>
            </a:r>
          </a:p>
          <a:p>
            <a:pPr hangingPunct="0"/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B680834-3B8B-4DD3-BE39-33D4EE2C81AE}"/>
              </a:ext>
            </a:extLst>
          </p:cNvPr>
          <p:cNvSpPr/>
          <p:nvPr/>
        </p:nvSpPr>
        <p:spPr>
          <a:xfrm>
            <a:off x="88097" y="-46132"/>
            <a:ext cx="61961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dirty="0"/>
              <a:t>produkt, výstup ekonomiky (HDP): (1) skutečný produkt (Y); rovnovážný produkt (Y</a:t>
            </a:r>
            <a:r>
              <a:rPr lang="cs-CZ" baseline="-25000" dirty="0"/>
              <a:t>E</a:t>
            </a:r>
            <a:r>
              <a:rPr lang="cs-CZ" dirty="0"/>
              <a:t>) a (3) potenciální produkt (Y*)</a:t>
            </a:r>
          </a:p>
          <a:p>
            <a:pPr hangingPunct="0"/>
            <a:r>
              <a:rPr lang="cs-CZ" i="1" dirty="0"/>
              <a:t>skutečný produkt dále členíme na produkt reálný a nominální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EB7B2AB-AE1F-4DD6-B360-F3A871518AC7}"/>
              </a:ext>
            </a:extLst>
          </p:cNvPr>
          <p:cNvSpPr/>
          <p:nvPr/>
        </p:nvSpPr>
        <p:spPr>
          <a:xfrm>
            <a:off x="5610354" y="5432339"/>
            <a:ext cx="617823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mezera (GAP) produktu:</a:t>
            </a:r>
          </a:p>
          <a:p>
            <a:pPr hangingPunct="0"/>
            <a:r>
              <a:rPr lang="cs-CZ" sz="1600" b="1" dirty="0"/>
              <a:t>expanzivní mezera</a:t>
            </a:r>
            <a:r>
              <a:rPr lang="cs-CZ" sz="1600" dirty="0"/>
              <a:t>: skutečný produkt je větší než produkt potenciální (Y&gt;Y*), vznikají inflační tlaky</a:t>
            </a:r>
          </a:p>
          <a:p>
            <a:pPr hangingPunct="0"/>
            <a:r>
              <a:rPr lang="cs-CZ" sz="1600" b="1" dirty="0"/>
              <a:t>recesní mezera</a:t>
            </a:r>
            <a:r>
              <a:rPr lang="cs-CZ" sz="1600" dirty="0"/>
              <a:t>: skutečný produkt je menší než produkt potenciální (Y&lt;Y*), objevují se deflační tendence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0CB2796-9EDC-4BC2-B1C5-9AEBD2F4FCF9}"/>
              </a:ext>
            </a:extLst>
          </p:cNvPr>
          <p:cNvSpPr/>
          <p:nvPr/>
        </p:nvSpPr>
        <p:spPr>
          <a:xfrm>
            <a:off x="9601197" y="3536142"/>
            <a:ext cx="24652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sz="1400" dirty="0"/>
              <a:t>Finanční krize je prudký pokles ceny finančních instrumentů, který následně může vyústit v kolaps ekonomiky.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8C431A-BE8C-4D79-95C2-F4DF39131314}"/>
              </a:ext>
            </a:extLst>
          </p:cNvPr>
          <p:cNvSpPr/>
          <p:nvPr/>
        </p:nvSpPr>
        <p:spPr>
          <a:xfrm>
            <a:off x="7469436" y="4545795"/>
            <a:ext cx="47225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Ekonomická bublina (nebo také spekulativní bublina) je dočasná a nestandardní (neracionální) odchylka produktu od jeho „skutečné, vnitřní“ hodnoty. </a:t>
            </a:r>
          </a:p>
        </p:txBody>
      </p:sp>
    </p:spTree>
    <p:extLst>
      <p:ext uri="{BB962C8B-B14F-4D97-AF65-F5344CB8AC3E}">
        <p14:creationId xmlns:p14="http://schemas.microsoft.com/office/powerpoint/2010/main" val="153228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F88D07B-D558-49D2-A2A4-F6F11F838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76" y="869507"/>
            <a:ext cx="5704325" cy="3388658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ECB26BD3-896B-4D59-8508-F8D3909B22D2}"/>
              </a:ext>
            </a:extLst>
          </p:cNvPr>
          <p:cNvSpPr/>
          <p:nvPr/>
        </p:nvSpPr>
        <p:spPr>
          <a:xfrm>
            <a:off x="159812" y="0"/>
            <a:ext cx="50128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sz="3600" b="1" dirty="0">
                <a:solidFill>
                  <a:schemeClr val="accent4">
                    <a:lumMod val="50000"/>
                  </a:schemeClr>
                </a:solidFill>
              </a:rPr>
              <a:t>Hospodářský vývoj v ČR 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(www.cnb.cz)</a:t>
            </a:r>
            <a:endParaRPr lang="cs-CZ" sz="16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74DADE6-A2AB-4592-9FC0-10DAEB1D7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342" y="2357718"/>
            <a:ext cx="6319658" cy="3932554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C0C2C62E-9AD5-43F8-B229-CB370138342E}"/>
              </a:ext>
            </a:extLst>
          </p:cNvPr>
          <p:cNvSpPr/>
          <p:nvPr/>
        </p:nvSpPr>
        <p:spPr>
          <a:xfrm>
            <a:off x="7418294" y="698935"/>
            <a:ext cx="39041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sz="3600" b="1" dirty="0">
                <a:solidFill>
                  <a:schemeClr val="accent4">
                    <a:lumMod val="50000"/>
                  </a:schemeClr>
                </a:solidFill>
              </a:rPr>
              <a:t>Vývoj růstu HDP České republiky</a:t>
            </a:r>
          </a:p>
          <a:p>
            <a:pPr hangingPunct="0"/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(www.finance.cz)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18567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CB26BD3-896B-4D59-8508-F8D3909B22D2}"/>
              </a:ext>
            </a:extLst>
          </p:cNvPr>
          <p:cNvSpPr/>
          <p:nvPr/>
        </p:nvSpPr>
        <p:spPr>
          <a:xfrm>
            <a:off x="159812" y="0"/>
            <a:ext cx="7020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sz="3600" b="1" dirty="0">
                <a:solidFill>
                  <a:schemeClr val="accent4">
                    <a:lumMod val="50000"/>
                  </a:schemeClr>
                </a:solidFill>
              </a:rPr>
              <a:t>Hrubý domácí produkt 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(www.csu.cz)</a:t>
            </a:r>
            <a:endParaRPr lang="cs-CZ" sz="1600" dirty="0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0A431B3C-46E8-42A1-B008-930A0288B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580380"/>
              </p:ext>
            </p:extLst>
          </p:nvPr>
        </p:nvGraphicFramePr>
        <p:xfrm>
          <a:off x="35860" y="628367"/>
          <a:ext cx="11978407" cy="1272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7201">
                  <a:extLst>
                    <a:ext uri="{9D8B030D-6E8A-4147-A177-3AD203B41FA5}">
                      <a16:colId xmlns:a16="http://schemas.microsoft.com/office/drawing/2014/main" val="4115177369"/>
                    </a:ext>
                  </a:extLst>
                </a:gridCol>
                <a:gridCol w="1052541">
                  <a:extLst>
                    <a:ext uri="{9D8B030D-6E8A-4147-A177-3AD203B41FA5}">
                      <a16:colId xmlns:a16="http://schemas.microsoft.com/office/drawing/2014/main" val="730734776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3383536644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1168718022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840872345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964964538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2930033084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2318930347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1790657581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1764569711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1607533595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1193747068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3734405028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72782551"/>
                    </a:ext>
                  </a:extLst>
                </a:gridCol>
                <a:gridCol w="732205">
                  <a:extLst>
                    <a:ext uri="{9D8B030D-6E8A-4147-A177-3AD203B41FA5}">
                      <a16:colId xmlns:a16="http://schemas.microsoft.com/office/drawing/2014/main" val="1008323443"/>
                    </a:ext>
                  </a:extLst>
                </a:gridCol>
              </a:tblGrid>
              <a:tr h="3180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</a:rPr>
                        <a:t>U k a z a t e l 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 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1993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1994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1995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1996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1997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1998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1999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2000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2001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2002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2003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2004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2005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extLst>
                  <a:ext uri="{0D108BD9-81ED-4DB2-BD59-A6C34878D82A}">
                    <a16:rowId xmlns:a16="http://schemas.microsoft.com/office/drawing/2014/main" val="1203204612"/>
                  </a:ext>
                </a:extLst>
              </a:tr>
              <a:tr h="31800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sng" strike="noStrike" dirty="0">
                          <a:effectLst/>
                          <a:hlinkClick r:id="rId2" action="ppaction://hlinkfile"/>
                        </a:rPr>
                        <a:t>HDP</a:t>
                      </a:r>
                      <a:endParaRPr lang="cs-CZ" sz="1200" b="1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mil. Kč, b. c.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1 201 088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1 370 455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1 586 447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1 818 342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1 958 725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2 146 389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2 242 417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2 379 393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2 568 309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2 681 644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2 810 382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3 062 444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3 264 931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extLst>
                  <a:ext uri="{0D108BD9-81ED-4DB2-BD59-A6C34878D82A}">
                    <a16:rowId xmlns:a16="http://schemas.microsoft.com/office/drawing/2014/main" val="3798553350"/>
                  </a:ext>
                </a:extLst>
              </a:tr>
              <a:tr h="31800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sng" strike="noStrike">
                          <a:effectLst/>
                          <a:hlinkClick r:id="rId3" action="ppaction://hlinkfile"/>
                        </a:rPr>
                        <a:t>HDP na 1 obyvatele</a:t>
                      </a:r>
                      <a:endParaRPr lang="cs-CZ" sz="12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Kč/obyv., b. c.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116 265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132 588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153 565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176 275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190 100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208 490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218 075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231 627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251 199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262 886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275 483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300 036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319 025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extLst>
                  <a:ext uri="{0D108BD9-81ED-4DB2-BD59-A6C34878D82A}">
                    <a16:rowId xmlns:a16="http://schemas.microsoft.com/office/drawing/2014/main" val="546025498"/>
                  </a:ext>
                </a:extLst>
              </a:tr>
              <a:tr h="31800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sng" strike="noStrike">
                          <a:effectLst/>
                          <a:hlinkClick r:id="rId2" action="ppaction://hlinkfile"/>
                        </a:rPr>
                        <a:t>HDP</a:t>
                      </a:r>
                      <a:endParaRPr lang="cs-CZ" sz="12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%, r/r, reálně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6,1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-0,6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-0,3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1,4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2,9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3,6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4,9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6,5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extLst>
                  <a:ext uri="{0D108BD9-81ED-4DB2-BD59-A6C34878D82A}">
                    <a16:rowId xmlns:a16="http://schemas.microsoft.com/office/drawing/2014/main" val="1152241095"/>
                  </a:ext>
                </a:extLst>
              </a:tr>
            </a:tbl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2F9A031F-0AE7-4A72-BFEE-A30D1C0C1B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997576"/>
              </p:ext>
            </p:extLst>
          </p:nvPr>
        </p:nvGraphicFramePr>
        <p:xfrm>
          <a:off x="0" y="2864386"/>
          <a:ext cx="12192000" cy="3993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602F65F-FF51-44EF-AF3E-BBABD81E0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21103"/>
              </p:ext>
            </p:extLst>
          </p:nvPr>
        </p:nvGraphicFramePr>
        <p:xfrm>
          <a:off x="2494351" y="1900399"/>
          <a:ext cx="9519913" cy="1272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301">
                  <a:extLst>
                    <a:ext uri="{9D8B030D-6E8A-4147-A177-3AD203B41FA5}">
                      <a16:colId xmlns:a16="http://schemas.microsoft.com/office/drawing/2014/main" val="2897312278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2393856154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348241911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324019785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3125902222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2120182112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1897551179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4122822924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3774491300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4269250768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245676427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1854128829"/>
                    </a:ext>
                  </a:extLst>
                </a:gridCol>
                <a:gridCol w="732301">
                  <a:extLst>
                    <a:ext uri="{9D8B030D-6E8A-4147-A177-3AD203B41FA5}">
                      <a16:colId xmlns:a16="http://schemas.microsoft.com/office/drawing/2014/main" val="2499191459"/>
                    </a:ext>
                  </a:extLst>
                </a:gridCol>
              </a:tblGrid>
              <a:tr h="31800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2006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2007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2008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2009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2010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2011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2012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2013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2014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2015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2016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2017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2018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extLst>
                  <a:ext uri="{0D108BD9-81ED-4DB2-BD59-A6C34878D82A}">
                    <a16:rowId xmlns:a16="http://schemas.microsoft.com/office/drawing/2014/main" val="2735100991"/>
                  </a:ext>
                </a:extLst>
              </a:tr>
              <a:tr h="318008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3 512 798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3 840 117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4 024 117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3 930 409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3 962 464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4 033 755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4 059 912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4 098 128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4 313 789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4 595 783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4 767 990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5 047 267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5 323 556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extLst>
                  <a:ext uri="{0D108BD9-81ED-4DB2-BD59-A6C34878D82A}">
                    <a16:rowId xmlns:a16="http://schemas.microsoft.com/office/drawing/2014/main" val="963771655"/>
                  </a:ext>
                </a:extLst>
              </a:tr>
              <a:tr h="318008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342 156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372 007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385 833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374 628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376 759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384 289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386 317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389 900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409 870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435 911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451 288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476 628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500 973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extLst>
                  <a:ext uri="{0D108BD9-81ED-4DB2-BD59-A6C34878D82A}">
                    <a16:rowId xmlns:a16="http://schemas.microsoft.com/office/drawing/2014/main" val="3180222387"/>
                  </a:ext>
                </a:extLst>
              </a:tr>
              <a:tr h="318008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6,9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5,6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2,7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>
                          <a:effectLst/>
                        </a:rPr>
                        <a:t>-4,8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2,3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1,8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-0,8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-0,5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2,7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5,3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2,5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4,4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2,8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3894" marR="3894" marT="3894" marB="0" anchor="b"/>
                </a:tc>
                <a:extLst>
                  <a:ext uri="{0D108BD9-81ED-4DB2-BD59-A6C34878D82A}">
                    <a16:rowId xmlns:a16="http://schemas.microsoft.com/office/drawing/2014/main" val="363996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06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Příčiny cyklického kolísání, zdroje cyklu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617" y="152400"/>
            <a:ext cx="8185532" cy="6615953"/>
          </a:xfrm>
        </p:spPr>
        <p:txBody>
          <a:bodyPr anchor="t">
            <a:normAutofit fontScale="92500"/>
          </a:bodyPr>
          <a:lstStyle/>
          <a:p>
            <a:pPr hangingPunct="0"/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Proč výstup ekonomiky kolísá? </a:t>
            </a:r>
          </a:p>
          <a:p>
            <a:pPr marL="0" indent="0" hangingPunct="0">
              <a:buNone/>
            </a:pPr>
            <a:r>
              <a:rPr lang="cs-CZ" sz="2400" b="1" dirty="0">
                <a:solidFill>
                  <a:schemeClr val="accent2">
                    <a:lumMod val="50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→ </a:t>
            </a:r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následkem změn v ekonomice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zdroje změn v ekonomice můžeme rozdělit na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vnější</a:t>
            </a:r>
            <a:r>
              <a:rPr lang="cs-CZ" sz="2400" dirty="0">
                <a:solidFill>
                  <a:schemeClr val="tx1"/>
                </a:solidFill>
              </a:rPr>
              <a:t> (exogenní) nebo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vnitřní</a:t>
            </a:r>
            <a:r>
              <a:rPr lang="cs-CZ" sz="2400" dirty="0">
                <a:solidFill>
                  <a:schemeClr val="tx1"/>
                </a:solidFill>
              </a:rPr>
              <a:t> (endogenní) a dále na zdroje vycházející z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nabídkové</a:t>
            </a:r>
            <a:r>
              <a:rPr lang="cs-CZ" sz="2400" dirty="0">
                <a:solidFill>
                  <a:schemeClr val="tx1"/>
                </a:solidFill>
              </a:rPr>
              <a:t> či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poptávkové</a:t>
            </a:r>
            <a:r>
              <a:rPr lang="cs-CZ" sz="2400" dirty="0">
                <a:solidFill>
                  <a:schemeClr val="tx1"/>
                </a:solidFill>
              </a:rPr>
              <a:t> strany agregátního trhu</a:t>
            </a:r>
          </a:p>
          <a:p>
            <a:pPr lvl="1" hangingPunct="0"/>
            <a:endParaRPr lang="cs-CZ" sz="2400" dirty="0">
              <a:solidFill>
                <a:schemeClr val="tx1"/>
              </a:solidFill>
            </a:endParaRP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vnější faktory (mimo ekonomický systém)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volby, války, epidemie, nové vědecké objevy, klimatické změny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znovuobjevení Ameriky Kryštofem Kolumbem</a:t>
            </a: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 vnitřní faktory (příčiny fluktuace jsou uvnitř systému)</a:t>
            </a:r>
          </a:p>
          <a:p>
            <a:pPr lvl="1" hangingPunct="0"/>
            <a:r>
              <a:rPr lang="cs-CZ" sz="2400" dirty="0">
                <a:solidFill>
                  <a:schemeClr val="tx1"/>
                </a:solidFill>
              </a:rPr>
              <a:t>změny objemu investic</a:t>
            </a: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na straně agregátní nabídky (vývoj a aplikace nových technologií do výrobního procesu, objevení nových ložisek surovin…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ovlivňují nejen skutečný, ale také potenciální produkt</a:t>
            </a:r>
          </a:p>
          <a:p>
            <a:pPr hangingPunct="0"/>
            <a:r>
              <a:rPr lang="cs-CZ" sz="2600" dirty="0">
                <a:solidFill>
                  <a:schemeClr val="tx1"/>
                </a:solidFill>
              </a:rPr>
              <a:t>na straně agregátní poptávky (na straně ekonomických subjektů, AD=C+I+G+NX)</a:t>
            </a:r>
          </a:p>
        </p:txBody>
      </p:sp>
    </p:spTree>
    <p:extLst>
      <p:ext uri="{BB962C8B-B14F-4D97-AF65-F5344CB8AC3E}">
        <p14:creationId xmlns:p14="http://schemas.microsoft.com/office/powerpoint/2010/main" val="4214559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69F6D0B-AB18-4CC9-B91C-4F683EAE54B5}"/>
              </a:ext>
            </a:extLst>
          </p:cNvPr>
          <p:cNvSpPr/>
          <p:nvPr/>
        </p:nvSpPr>
        <p:spPr>
          <a:xfrm>
            <a:off x="32660" y="2105804"/>
            <a:ext cx="39623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000" b="1" dirty="0"/>
              <a:t>Klasická recese</a:t>
            </a:r>
          </a:p>
          <a:p>
            <a:r>
              <a:rPr lang="cs-CZ" dirty="0"/>
              <a:t>Klasickou recesi identifikujeme podle toho, že: klesá výstup a zároveň klesá cenová hladina a roste nezaměstnanost</a:t>
            </a:r>
          </a:p>
          <a:p>
            <a:r>
              <a:rPr lang="cs-CZ" altLang="cs-CZ" dirty="0"/>
              <a:t>Příčina klasické recese je pokles AD díky poklesu výdajů (C,I,G,NX)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1FDA8FE-5A61-4060-8C03-AB83CDA60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19" y="3890908"/>
            <a:ext cx="4549966" cy="296709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FA3281BB-75C4-4C20-BE44-1CBCF2EEB452}"/>
              </a:ext>
            </a:extLst>
          </p:cNvPr>
          <p:cNvSpPr/>
          <p:nvPr/>
        </p:nvSpPr>
        <p:spPr>
          <a:xfrm>
            <a:off x="5166911" y="3881948"/>
            <a:ext cx="29855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 err="1"/>
              <a:t>Slumpflace</a:t>
            </a:r>
            <a:r>
              <a:rPr lang="cs-CZ" altLang="cs-CZ" b="1" dirty="0"/>
              <a:t> (=</a:t>
            </a:r>
            <a:r>
              <a:rPr lang="cs-CZ" altLang="cs-CZ" b="1" dirty="0" err="1"/>
              <a:t>slump+inflace</a:t>
            </a:r>
            <a:r>
              <a:rPr lang="cs-CZ" altLang="cs-CZ" b="1" dirty="0"/>
              <a:t>)</a:t>
            </a:r>
          </a:p>
          <a:p>
            <a:r>
              <a:rPr lang="cs-CZ" dirty="0" err="1"/>
              <a:t>slumpflace</a:t>
            </a:r>
            <a:r>
              <a:rPr lang="cs-CZ" dirty="0"/>
              <a:t> se pozná podle toho, že: klesá výstup a zároveň roste cenová hladina a nezaměstnanost</a:t>
            </a:r>
          </a:p>
          <a:p>
            <a:r>
              <a:rPr lang="cs-CZ" dirty="0" err="1"/>
              <a:t>Slumpflace</a:t>
            </a:r>
            <a:r>
              <a:rPr lang="cs-CZ" dirty="0"/>
              <a:t> vzniká v důsledku poklesu AS, a to díky růstu nákladů firem (např. ropné šoky v 70. letech 20. století)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A5D66C-B3F5-4B78-9023-792D455E7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2481" y="3881948"/>
            <a:ext cx="3962399" cy="297605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DD62EA2-ABBD-4911-9BCC-A6187B9666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0467" y="263808"/>
            <a:ext cx="6661533" cy="2995107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0E3D06F9-46DE-4AD5-8508-3DCAC15B205C}"/>
              </a:ext>
            </a:extLst>
          </p:cNvPr>
          <p:cNvSpPr/>
          <p:nvPr/>
        </p:nvSpPr>
        <p:spPr>
          <a:xfrm>
            <a:off x="0" y="0"/>
            <a:ext cx="56406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000" dirty="0"/>
              <a:t>V modelu AS-AD lze fázi konjunktury zakreslit těmito třemi způsoby: (1) zvýšení krátkodobé agregátní nabídky nebo (2) agregátní poptávky vede ke zvýšení skutečného produktu (ekonomika se ocitá v expanzivní mezeře), ve (3) případě roste celý potenciální produkt vlivem růstu LRAS</a:t>
            </a:r>
          </a:p>
        </p:txBody>
      </p:sp>
    </p:spTree>
    <p:extLst>
      <p:ext uri="{BB962C8B-B14F-4D97-AF65-F5344CB8AC3E}">
        <p14:creationId xmlns:p14="http://schemas.microsoft.com/office/powerpoint/2010/main" val="1231967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76968-2419-43B3-BFC7-A0940D3A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59296" cy="460118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50000"/>
                  </a:schemeClr>
                </a:solidFill>
              </a:rPr>
              <a:t>Teorie hospodářského cyklu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48DFE-6B26-4A0B-AB43-0CBB79828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9295" y="132202"/>
            <a:ext cx="8361803" cy="6544019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Peněžní (monetární) teorie </a:t>
            </a:r>
            <a:r>
              <a:rPr lang="cs-CZ" dirty="0">
                <a:solidFill>
                  <a:schemeClr val="tx1"/>
                </a:solidFill>
              </a:rPr>
              <a:t>– chování centrálních bank a výkyvy v peněžní nabídce (→úrokovou míru, objem úvěrů) jsou zdrojem změn v AD (</a:t>
            </a:r>
            <a:r>
              <a:rPr lang="cs-CZ" dirty="0" err="1">
                <a:solidFill>
                  <a:schemeClr val="tx1"/>
                </a:solidFill>
              </a:rPr>
              <a:t>Milton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Friedman</a:t>
            </a:r>
            <a:r>
              <a:rPr lang="cs-CZ" dirty="0">
                <a:solidFill>
                  <a:schemeClr val="tx1"/>
                </a:solidFill>
              </a:rPr>
              <a:t>). Dle monetaristů je ekonomika vnitřně stabilní (pružnost mezd a cen je zachována), nestabilitu způsobuje nepředvídatelný, nestabilní růst peněžní nabídky.</a:t>
            </a:r>
          </a:p>
          <a:p>
            <a:r>
              <a:rPr lang="cs-CZ" b="1" dirty="0">
                <a:solidFill>
                  <a:schemeClr val="tx1"/>
                </a:solidFill>
              </a:rPr>
              <a:t>Teorie rovnovážného cyklu </a:t>
            </a:r>
            <a:r>
              <a:rPr lang="cs-CZ" dirty="0">
                <a:solidFill>
                  <a:schemeClr val="tx1"/>
                </a:solidFill>
              </a:rPr>
              <a:t>– opět předpoklad vnitřně stabilní ekonomiky + předpoklad racionálního očekávání. Zdrojem fluktuací je neočekávaná hospodářská politika - nedokonalé informace a chybné vnímání vede lidi k mylným rozhodnutím ohledně mzdových požadavků a cenových změn. (Robert Lucas, Robert </a:t>
            </a:r>
            <a:r>
              <a:rPr lang="cs-CZ" dirty="0" err="1">
                <a:solidFill>
                  <a:schemeClr val="tx1"/>
                </a:solidFill>
              </a:rPr>
              <a:t>Barro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b="1" dirty="0">
                <a:solidFill>
                  <a:schemeClr val="tx1"/>
                </a:solidFill>
              </a:rPr>
              <a:t>Psychologická teorie</a:t>
            </a:r>
            <a:r>
              <a:rPr lang="cs-CZ" dirty="0">
                <a:solidFill>
                  <a:schemeClr val="tx1"/>
                </a:solidFill>
              </a:rPr>
              <a:t> – šíření optimismu a pesimismu ve společnosti (Arthur Cecil </a:t>
            </a:r>
            <a:r>
              <a:rPr lang="cs-CZ" dirty="0" err="1">
                <a:solidFill>
                  <a:schemeClr val="tx1"/>
                </a:solidFill>
              </a:rPr>
              <a:t>Pigou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b="1" dirty="0">
                <a:solidFill>
                  <a:schemeClr val="tx1"/>
                </a:solidFill>
              </a:rPr>
              <a:t>Inovační teorie </a:t>
            </a:r>
            <a:r>
              <a:rPr lang="cs-CZ" dirty="0">
                <a:solidFill>
                  <a:schemeClr val="tx1"/>
                </a:solidFill>
              </a:rPr>
              <a:t>- nerovnoměrné tempo technologického pokroku a vznik významných inovací (Josef Alois </a:t>
            </a:r>
            <a:r>
              <a:rPr lang="cs-CZ" dirty="0" err="1">
                <a:solidFill>
                  <a:schemeClr val="tx1"/>
                </a:solidFill>
              </a:rPr>
              <a:t>Schumpeter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b="1" dirty="0">
                <a:solidFill>
                  <a:schemeClr val="tx1"/>
                </a:solidFill>
              </a:rPr>
              <a:t>Teorie reálného hospodářského cyklu </a:t>
            </a:r>
            <a:r>
              <a:rPr lang="cs-CZ" dirty="0">
                <a:solidFill>
                  <a:schemeClr val="tx1"/>
                </a:solidFill>
              </a:rPr>
              <a:t>– navázaly na inovační teorie, příčinou cyklů jsou reálné nabídkové školy, zejména technologické inovace, které vedou výlučně ke změnám a kolísání samotného potenciální produktu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nabídkové šoky mění celkovou produkční kapacitu ekonomiky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politické události (válka v Perské zálivu, sjednocení Německa), změny přírodních podmínek (globální oteplování, tsunami), změny spotřebitelských preferencí, nákladové šoky, objevy nových přírodních nalezišť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145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48DFE-6B26-4A0B-AB43-0CBB7982825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91885"/>
            <a:ext cx="8819679" cy="6571561"/>
          </a:xfr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Teorie akcelerátoru a multiplikátoru</a:t>
            </a:r>
            <a:r>
              <a:rPr lang="cs-CZ" dirty="0">
                <a:solidFill>
                  <a:schemeClr val="tx1"/>
                </a:solidFill>
              </a:rPr>
              <a:t>, keynesiánský model – příčinou kolísání výstupu jsou změny v investičních výdajích investic, ekonomika je vnitřně nestabilní  (Paul A. </a:t>
            </a:r>
            <a:r>
              <a:rPr lang="cs-CZ" dirty="0" err="1">
                <a:solidFill>
                  <a:schemeClr val="tx1"/>
                </a:solidFill>
              </a:rPr>
              <a:t>Samuelson</a:t>
            </a:r>
            <a:r>
              <a:rPr lang="cs-CZ" dirty="0">
                <a:solidFill>
                  <a:schemeClr val="tx1"/>
                </a:solidFill>
              </a:rPr>
              <a:t>, John </a:t>
            </a:r>
            <a:r>
              <a:rPr lang="cs-CZ" dirty="0" err="1">
                <a:solidFill>
                  <a:schemeClr val="tx1"/>
                </a:solidFill>
              </a:rPr>
              <a:t>Hicks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Čisté indukované investice závislé na výši výstupu hospodářství (I</a:t>
            </a:r>
            <a:r>
              <a:rPr lang="cs-CZ" baseline="-25000" dirty="0">
                <a:solidFill>
                  <a:schemeClr val="tx1"/>
                </a:solidFill>
              </a:rPr>
              <a:t>N</a:t>
            </a:r>
            <a:r>
              <a:rPr lang="cs-CZ" dirty="0">
                <a:solidFill>
                  <a:schemeClr val="tx1"/>
                </a:solidFill>
              </a:rPr>
              <a:t> = a . </a:t>
            </a:r>
            <a:r>
              <a:rPr lang="el-GR" dirty="0">
                <a:solidFill>
                  <a:schemeClr val="tx1"/>
                </a:solidFill>
              </a:rPr>
              <a:t>Δ </a:t>
            </a:r>
            <a:r>
              <a:rPr lang="cs-CZ" dirty="0">
                <a:solidFill>
                  <a:schemeClr val="tx1"/>
                </a:solidFill>
              </a:rPr>
              <a:t>Y), kde a je akcelerátor, jež nám říká, o kolik se zvýší čisté indukované investice vzroste-li důchod o jednotku.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Důchod je závislý na výši investic (</a:t>
            </a:r>
            <a:r>
              <a:rPr lang="el-GR" dirty="0">
                <a:solidFill>
                  <a:schemeClr val="tx1"/>
                </a:solidFill>
              </a:rPr>
              <a:t>Δ </a:t>
            </a:r>
            <a:r>
              <a:rPr lang="cs-CZ" dirty="0">
                <a:solidFill>
                  <a:schemeClr val="tx1"/>
                </a:solidFill>
              </a:rPr>
              <a:t>Y = </a:t>
            </a:r>
            <a:r>
              <a:rPr lang="el-GR" dirty="0">
                <a:solidFill>
                  <a:schemeClr val="tx1"/>
                </a:solidFill>
              </a:rPr>
              <a:t>α</a:t>
            </a:r>
            <a:r>
              <a:rPr lang="cs-CZ" dirty="0">
                <a:solidFill>
                  <a:schemeClr val="tx1"/>
                </a:solidFill>
              </a:rPr>
              <a:t> . </a:t>
            </a:r>
            <a:r>
              <a:rPr lang="el-GR" dirty="0">
                <a:solidFill>
                  <a:schemeClr val="tx1"/>
                </a:solidFill>
              </a:rPr>
              <a:t>Δ </a:t>
            </a:r>
            <a:r>
              <a:rPr lang="cs-CZ" dirty="0">
                <a:solidFill>
                  <a:schemeClr val="tx1"/>
                </a:solidFill>
              </a:rPr>
              <a:t>I).</a:t>
            </a:r>
          </a:p>
          <a:p>
            <a:pPr marL="1303020" lvl="2" indent="-34290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Růst produktu – růst investic – růst produktu – růst investic … (tempa růstu produktu rostou)</a:t>
            </a:r>
          </a:p>
          <a:p>
            <a:pPr marL="1303020" lvl="2" indent="-34290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Růst produktu narazí na omezení v kapacitách (potenciální produkt) - zpomalení tempa růstu – pokles investic – pokles produktu …</a:t>
            </a:r>
          </a:p>
          <a:p>
            <a:pPr marL="1303020" lvl="2" indent="-34290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Produkt klesá až investice dosáhnou úrovně restitučních investic (určitá zařízení a stroje musí být obnoveny)</a:t>
            </a:r>
          </a:p>
          <a:p>
            <a:pPr marL="1303020" lvl="2" indent="-34290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Růst investic vyvolá růst výstupu …ten roste dokud nenarazí na bariéru potenciálního produktu</a:t>
            </a:r>
          </a:p>
          <a:p>
            <a:r>
              <a:rPr lang="cs-CZ" b="1" dirty="0">
                <a:solidFill>
                  <a:schemeClr val="tx1"/>
                </a:solidFill>
              </a:rPr>
              <a:t>Teorie poltického cyklu</a:t>
            </a:r>
            <a:r>
              <a:rPr lang="cs-CZ" dirty="0">
                <a:solidFill>
                  <a:schemeClr val="tx1"/>
                </a:solidFill>
              </a:rPr>
              <a:t>, politicko-hospodářský cyklus – příčina ekonomických cyklů leží v politické sféře a politickém cyklu, politikové mají schopnost ovlivnit hospodářský vývoj, zejména expanzivní hospodářskou politikou realizovanou za účelem  znovuzvolení v dalších volbách (William </a:t>
            </a:r>
            <a:r>
              <a:rPr lang="cs-CZ" dirty="0" err="1">
                <a:solidFill>
                  <a:schemeClr val="tx1"/>
                </a:solidFill>
              </a:rPr>
              <a:t>Nordhaus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Před volbami chtějí, aby ekonomika v rostoucí fázi cyklu (nízká nezaměstnanost, vysoké tempo růstu produktu, nízká inflace), snižují daně, rostou vládní výdaje…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 volbách se přechází k úsporným opatřením, kdy klesají vládní výdaje, rostou daně a ekonomika se dostává do fáze kontrakce…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3A7F72A-2828-4BB9-9CAD-38FC77B2C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9679" y="4056021"/>
            <a:ext cx="3372321" cy="207674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CE80B64-32B0-45B8-BB09-BF6E5718E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9679" y="362689"/>
            <a:ext cx="3389522" cy="243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274882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2101</Words>
  <Application>Microsoft Office PowerPoint</Application>
  <PresentationFormat>Širokoúhlá obrazovka</PresentationFormat>
  <Paragraphs>242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Yu Gothic UI Semibold</vt:lpstr>
      <vt:lpstr>Arial</vt:lpstr>
      <vt:lpstr>Arial CE</vt:lpstr>
      <vt:lpstr>Calibri</vt:lpstr>
      <vt:lpstr>Corbel</vt:lpstr>
      <vt:lpstr>Wingdings 2</vt:lpstr>
      <vt:lpstr>Rámeček</vt:lpstr>
      <vt:lpstr>Makroekonomie 3+2, EVSNPMABMI                                                    Hospodářský cyklus a ekonomický růst</vt:lpstr>
      <vt:lpstr>Hospodářský cyklus</vt:lpstr>
      <vt:lpstr>Prezentace aplikace PowerPoint</vt:lpstr>
      <vt:lpstr>Prezentace aplikace PowerPoint</vt:lpstr>
      <vt:lpstr>Prezentace aplikace PowerPoint</vt:lpstr>
      <vt:lpstr>Příčiny cyklického kolísání, zdroje cyklu</vt:lpstr>
      <vt:lpstr>Prezentace aplikace PowerPoint</vt:lpstr>
      <vt:lpstr>Teorie hospodářského cyklu</vt:lpstr>
      <vt:lpstr>Prezentace aplikace PowerPoint</vt:lpstr>
      <vt:lpstr>Stabilizační hospodářská politika</vt:lpstr>
      <vt:lpstr>Ekonomický růst</vt:lpstr>
      <vt:lpstr>Měření ekonomického růstu</vt:lpstr>
      <vt:lpstr>Zdroje ekonomického růstu</vt:lpstr>
      <vt:lpstr>Prezentace aplikace PowerPoint</vt:lpstr>
      <vt:lpstr>Vybrané teorie ekonomického růstu</vt:lpstr>
      <vt:lpstr>Prorůstová hospodářská politika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tur0001</cp:lastModifiedBy>
  <cp:revision>86</cp:revision>
  <cp:lastPrinted>2020-01-09T09:32:47Z</cp:lastPrinted>
  <dcterms:created xsi:type="dcterms:W3CDTF">2019-08-09T18:58:20Z</dcterms:created>
  <dcterms:modified xsi:type="dcterms:W3CDTF">2020-02-13T10:52:35Z</dcterms:modified>
</cp:coreProperties>
</file>