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handoutMasterIdLst>
    <p:handoutMasterId r:id="rId14"/>
  </p:handoutMasterIdLst>
  <p:sldIdLst>
    <p:sldId id="256" r:id="rId2"/>
    <p:sldId id="263" r:id="rId3"/>
    <p:sldId id="290" r:id="rId4"/>
    <p:sldId id="289" r:id="rId5"/>
    <p:sldId id="291" r:id="rId6"/>
    <p:sldId id="292" r:id="rId7"/>
    <p:sldId id="293" r:id="rId8"/>
    <p:sldId id="298" r:id="rId9"/>
    <p:sldId id="297" r:id="rId10"/>
    <p:sldId id="294" r:id="rId11"/>
    <p:sldId id="299" r:id="rId12"/>
    <p:sldId id="288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92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54083-0BCB-47CF-A6A7-3A5EA824DF7A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0A8F6-88C2-4DC8-9180-B917F64B0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306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62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84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87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53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2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1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1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9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85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3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05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8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EB472E-7CA6-4C2D-81E9-CD39A44F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0A0486-F672-4FEF-A0A9-E6C3B7E3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289875" cy="5334001"/>
          </a:xfrm>
          <a:prstGeom prst="rect">
            <a:avLst/>
          </a:prstGeom>
          <a:solidFill>
            <a:srgbClr val="C8C8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89BC21-5566-4B70-91EA-44B4299CB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1870" y="761999"/>
            <a:ext cx="8790301" cy="3810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DC3DE2-B30B-4A94-BF06-430988550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0904" y="1688577"/>
            <a:ext cx="7773961" cy="2951819"/>
          </a:xfrm>
        </p:spPr>
        <p:txBody>
          <a:bodyPr anchor="b">
            <a:normAutofit fontScale="90000"/>
          </a:bodyPr>
          <a:lstStyle/>
          <a:p>
            <a:r>
              <a:rPr lang="cs-CZ" sz="4900" b="1" dirty="0"/>
              <a:t>Makroekonomie</a:t>
            </a:r>
            <a:br>
              <a:rPr lang="cs-CZ" sz="3100" dirty="0"/>
            </a:br>
            <a:r>
              <a:rPr lang="cs-CZ" sz="3100" dirty="0"/>
              <a:t>3+2, EVSNPMABMI</a:t>
            </a:r>
            <a:br>
              <a:rPr lang="cs-CZ" sz="6000" dirty="0"/>
            </a:br>
            <a:r>
              <a:rPr lang="cs-CZ" sz="5300" dirty="0"/>
              <a:t>                                                 </a:t>
            </a:r>
            <a:r>
              <a:rPr lang="cs-CZ" sz="67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br>
              <a:rPr lang="cs-CZ" sz="6000" dirty="0"/>
            </a:br>
            <a:r>
              <a:rPr lang="cs-CZ" sz="5300" b="1" dirty="0">
                <a:solidFill>
                  <a:schemeClr val="accent2">
                    <a:lumMod val="50000"/>
                  </a:schemeClr>
                </a:solidFill>
              </a:rPr>
              <a:t>Teorie racionálních očekávání a její implikace pro tvůrce hospodářské politiky</a:t>
            </a:r>
            <a:endParaRPr lang="cs-CZ" sz="6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1FCE6A-97BC-41EB-809A-50936E0F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00889" y="4684418"/>
            <a:ext cx="8801282" cy="1411582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689239-7EEA-430F-BDDA-0BCCA2E48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2622" y="5006151"/>
            <a:ext cx="7187529" cy="768116"/>
          </a:xfr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Ing. Kamila Turečková, Ph.D.</a:t>
            </a:r>
          </a:p>
        </p:txBody>
      </p:sp>
      <p:pic>
        <p:nvPicPr>
          <p:cNvPr id="9" name="Picture 2" descr="Slezská univerzita v Opav&amp;ecaron;, Obchodn&amp;ecaron; podnikatelská fakulta v Karviné">
            <a:extLst>
              <a:ext uri="{FF2B5EF4-FFF2-40B4-BE49-F238E27FC236}">
                <a16:creationId xmlns:a16="http://schemas.microsoft.com/office/drawing/2014/main" id="{3848CC2B-8CBC-496C-A190-0CF79F202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229" y="830395"/>
            <a:ext cx="1893320" cy="58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2437A9AD-31D8-4ACD-B440-A240281F3EED}"/>
              </a:ext>
            </a:extLst>
          </p:cNvPr>
          <p:cNvSpPr txBox="1"/>
          <p:nvPr/>
        </p:nvSpPr>
        <p:spPr>
          <a:xfrm>
            <a:off x="11286673" y="3209877"/>
            <a:ext cx="842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>
                <a:solidFill>
                  <a:schemeClr val="accent2">
                    <a:lumMod val="50000"/>
                  </a:schemeClr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119413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123837"/>
            <a:ext cx="3460376" cy="4601183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Účinnost HP v modelu AS-AD:</a:t>
            </a:r>
            <a:b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200" b="1" dirty="0">
                <a:solidFill>
                  <a:schemeClr val="accent5">
                    <a:lumMod val="50000"/>
                  </a:schemeClr>
                </a:solidFill>
              </a:rPr>
              <a:t>neklasický model racionálních očekávání</a:t>
            </a:r>
            <a:endParaRPr lang="cs-CZ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FFDC6FD-61B8-4E10-B8B7-26D0CB9F05FC}"/>
              </a:ext>
            </a:extLst>
          </p:cNvPr>
          <p:cNvSpPr/>
          <p:nvPr/>
        </p:nvSpPr>
        <p:spPr>
          <a:xfrm>
            <a:off x="3370729" y="69663"/>
            <a:ext cx="8624047" cy="6478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implikace teorie racionálních očekávání do keynesiánské ekonomie (</a:t>
            </a:r>
            <a:r>
              <a:rPr lang="cs-CZ" dirty="0" err="1">
                <a:solidFill>
                  <a:srgbClr val="000000"/>
                </a:solidFill>
              </a:rPr>
              <a:t>Stanley</a:t>
            </a:r>
            <a:r>
              <a:rPr lang="cs-CZ" dirty="0">
                <a:solidFill>
                  <a:srgbClr val="000000"/>
                </a:solidFill>
              </a:rPr>
              <a:t> Fischer, Edmund S. </a:t>
            </a:r>
            <a:r>
              <a:rPr lang="cs-CZ" dirty="0" err="1">
                <a:solidFill>
                  <a:srgbClr val="000000"/>
                </a:solidFill>
              </a:rPr>
              <a:t>Phelps</a:t>
            </a:r>
            <a:r>
              <a:rPr lang="cs-CZ" dirty="0">
                <a:solidFill>
                  <a:srgbClr val="000000"/>
                </a:solidFill>
              </a:rPr>
              <a:t>, John B. </a:t>
            </a:r>
            <a:r>
              <a:rPr lang="cs-CZ" dirty="0" err="1">
                <a:solidFill>
                  <a:srgbClr val="000000"/>
                </a:solidFill>
              </a:rPr>
              <a:t>Taylor</a:t>
            </a:r>
            <a:r>
              <a:rPr lang="cs-CZ" dirty="0">
                <a:solidFill>
                  <a:srgbClr val="000000"/>
                </a:solidFill>
              </a:rPr>
              <a:t>)</a:t>
            </a:r>
          </a:p>
          <a:p>
            <a:pPr marL="742950" lvl="1" indent="-285750">
              <a:spcAft>
                <a:spcPts val="6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odmítají dokonalou pružnost mezd a cen, které jsou podle nich strnulé</a:t>
            </a:r>
          </a:p>
          <a:p>
            <a:pPr marL="1200150" lvl="2" indent="-285750">
              <a:spcAft>
                <a:spcPts val="6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dlouhodobé kontrakty, pracovní smlouvy apod. jejichž existence způsobuje krátkodobou nepružnost mezd a cen, čímž vzniká prostor pro aktivistickou HP, která může být očekávaná i neočekávaná</a:t>
            </a:r>
          </a:p>
          <a:p>
            <a:pPr marL="285750" lvl="0" indent="-28575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dirty="0"/>
              <a:t>budeme analyzovat (1) očekávanou HP a (2) neočekávanou HP</a:t>
            </a:r>
          </a:p>
          <a:p>
            <a:pPr marL="742950" lvl="1" indent="-285750">
              <a:spcAft>
                <a:spcPts val="6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neočekávaná fiskální expanze v neklasickém modelu je totožná s průběhem neočekávané fiskální expanze v modelu nové klasické makroekonomie</a:t>
            </a:r>
          </a:p>
          <a:p>
            <a:pPr marL="742950" lvl="1" indent="-285750">
              <a:spcAft>
                <a:spcPts val="6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endParaRPr lang="cs-CZ" dirty="0">
              <a:solidFill>
                <a:srgbClr val="000000"/>
              </a:solidFill>
            </a:endParaRPr>
          </a:p>
          <a:p>
            <a:pPr marL="742950" lvl="1" indent="-285750">
              <a:spcAft>
                <a:spcPts val="6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endParaRPr lang="cs-CZ" dirty="0">
              <a:solidFill>
                <a:srgbClr val="000000"/>
              </a:solidFill>
            </a:endParaRPr>
          </a:p>
          <a:p>
            <a:pPr marL="742950" lvl="1" indent="-285750">
              <a:spcAft>
                <a:spcPts val="6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endParaRPr lang="cs-CZ" dirty="0">
              <a:solidFill>
                <a:srgbClr val="000000"/>
              </a:solidFill>
            </a:endParaRPr>
          </a:p>
          <a:p>
            <a:pPr marL="742950" lvl="1" indent="-285750">
              <a:spcAft>
                <a:spcPts val="6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endParaRPr lang="cs-CZ" dirty="0">
              <a:solidFill>
                <a:srgbClr val="000000"/>
              </a:solidFill>
            </a:endParaRPr>
          </a:p>
          <a:p>
            <a:pPr lvl="1"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dirty="0">
              <a:solidFill>
                <a:srgbClr val="000000"/>
              </a:solidFill>
            </a:endParaRPr>
          </a:p>
          <a:p>
            <a:pPr marL="285750" lvl="0" indent="-28575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jak očekávaná tak neočekávaná hospodářská politika může mít krátkodobě pozitivní vliv na produkt a zaměstnanost</a:t>
            </a:r>
          </a:p>
          <a:p>
            <a:pPr marL="742950" lvl="1" indent="-285750">
              <a:spcAft>
                <a:spcPts val="6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doporučuje se používání diskrečních opatření prováděných záměrnou aktivistickou HP, protože tato má jednoznačný pozitivní vliv na chod ekonomiky, ale s přihlédnutím k danému ekonomickému systému, míře strnulosti mezd a cen apod.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7C43449-49D6-4420-ACB3-D7A2E359DE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8589" y="2958353"/>
            <a:ext cx="6824321" cy="162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095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7">
            <a:extLst>
              <a:ext uri="{FF2B5EF4-FFF2-40B4-BE49-F238E27FC236}">
                <a16:creationId xmlns:a16="http://schemas.microsoft.com/office/drawing/2014/main" id="{9D27E03F-4386-4CD3-8651-8AEBE05A6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5271" y="334605"/>
            <a:ext cx="5253318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sk-SK" sz="2000" b="1" dirty="0">
                <a:solidFill>
                  <a:srgbClr val="C00000"/>
                </a:solidFill>
              </a:rPr>
              <a:t>Očekávání racionální, očekávaná hospodářská politika, neklasický model</a:t>
            </a:r>
          </a:p>
          <a:p>
            <a:r>
              <a:rPr lang="cs-CZ" altLang="sk-SK" sz="2000" b="1" dirty="0">
                <a:solidFill>
                  <a:srgbClr val="C00000"/>
                </a:solidFill>
              </a:rPr>
              <a:t>Mzdy a ceny – </a:t>
            </a:r>
            <a:r>
              <a:rPr lang="en-GB" altLang="sk-SK" sz="2000" b="1" dirty="0">
                <a:solidFill>
                  <a:srgbClr val="C00000"/>
                </a:solidFill>
              </a:rPr>
              <a:t>Ne</a:t>
            </a:r>
            <a:r>
              <a:rPr lang="cs-CZ" altLang="sk-SK" sz="2000" b="1" dirty="0">
                <a:solidFill>
                  <a:srgbClr val="C00000"/>
                </a:solidFill>
              </a:rPr>
              <a:t>pružné</a:t>
            </a:r>
            <a:endParaRPr lang="en-GB" altLang="sk-SK" sz="2000" b="1" dirty="0">
              <a:solidFill>
                <a:srgbClr val="C00000"/>
              </a:solidFill>
            </a:endParaRPr>
          </a:p>
          <a:p>
            <a:pPr algn="just"/>
            <a:r>
              <a:rPr lang="en-GB" altLang="sk-SK" sz="2000" dirty="0">
                <a:solidFill>
                  <a:srgbClr val="000000"/>
                </a:solidFill>
              </a:rPr>
              <a:t>↑G → </a:t>
            </a:r>
            <a:r>
              <a:rPr lang="en-GB" altLang="sk-SK" sz="2000" dirty="0" err="1">
                <a:solidFill>
                  <a:srgbClr val="000000"/>
                </a:solidFill>
              </a:rPr>
              <a:t>posun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cs-CZ" altLang="sk-SK" sz="2000" dirty="0">
                <a:solidFill>
                  <a:srgbClr val="000000"/>
                </a:solidFill>
              </a:rPr>
              <a:t>AD</a:t>
            </a:r>
            <a:r>
              <a:rPr lang="cs-CZ" altLang="sk-SK" sz="2000" baseline="-25000" dirty="0">
                <a:solidFill>
                  <a:srgbClr val="000000"/>
                </a:solidFill>
              </a:rPr>
              <a:t>0</a:t>
            </a:r>
            <a:r>
              <a:rPr lang="cs-CZ" altLang="sk-SK" sz="2000" dirty="0">
                <a:solidFill>
                  <a:srgbClr val="000000"/>
                </a:solidFill>
              </a:rPr>
              <a:t> →AD</a:t>
            </a:r>
            <a:r>
              <a:rPr lang="cs-CZ" altLang="sk-SK" sz="2000" baseline="-25000" dirty="0">
                <a:solidFill>
                  <a:srgbClr val="000000"/>
                </a:solidFill>
              </a:rPr>
              <a:t>1</a:t>
            </a:r>
            <a:r>
              <a:rPr lang="en-GB" altLang="sk-SK" sz="2000" dirty="0">
                <a:solidFill>
                  <a:srgbClr val="000000"/>
                </a:solidFill>
              </a:rPr>
              <a:t>  </a:t>
            </a:r>
          </a:p>
          <a:p>
            <a:pPr algn="just"/>
            <a:r>
              <a:rPr lang="en-GB" altLang="sk-SK" sz="2000" dirty="0" err="1">
                <a:solidFill>
                  <a:srgbClr val="000000"/>
                </a:solidFill>
              </a:rPr>
              <a:t>Ekonomické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subjekty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tuto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fiskální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expanzi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doprovázenou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tlaky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na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růst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cen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očekávají</a:t>
            </a:r>
            <a:r>
              <a:rPr lang="en-GB" altLang="sk-SK" sz="2000" dirty="0">
                <a:solidFill>
                  <a:srgbClr val="000000"/>
                </a:solidFill>
              </a:rPr>
              <a:t> a  </a:t>
            </a:r>
            <a:r>
              <a:rPr lang="en-GB" altLang="sk-SK" sz="2000" dirty="0" err="1">
                <a:solidFill>
                  <a:srgbClr val="000000"/>
                </a:solidFill>
              </a:rPr>
              <a:t>požadují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zohlednění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růstu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cenové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hladiny</a:t>
            </a:r>
            <a:r>
              <a:rPr lang="en-GB" altLang="sk-SK" sz="2000" dirty="0">
                <a:solidFill>
                  <a:srgbClr val="000000"/>
                </a:solidFill>
              </a:rPr>
              <a:t> do </a:t>
            </a:r>
            <a:r>
              <a:rPr lang="en-GB" altLang="sk-SK" sz="2000" dirty="0" err="1">
                <a:solidFill>
                  <a:srgbClr val="000000"/>
                </a:solidFill>
              </a:rPr>
              <a:t>svých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mezd</a:t>
            </a:r>
            <a:r>
              <a:rPr lang="en-GB" altLang="sk-SK" sz="2000" dirty="0">
                <a:solidFill>
                  <a:srgbClr val="000000"/>
                </a:solidFill>
              </a:rPr>
              <a:t> a cen. </a:t>
            </a:r>
          </a:p>
          <a:p>
            <a:pPr algn="just"/>
            <a:r>
              <a:rPr lang="en-GB" altLang="sk-SK" sz="2000" dirty="0">
                <a:solidFill>
                  <a:srgbClr val="000000"/>
                </a:solidFill>
              </a:rPr>
              <a:t>Z </a:t>
            </a:r>
            <a:r>
              <a:rPr lang="en-GB" altLang="sk-SK" sz="2000" dirty="0" err="1">
                <a:solidFill>
                  <a:srgbClr val="000000"/>
                </a:solidFill>
              </a:rPr>
              <a:t>důvodu</a:t>
            </a:r>
            <a:r>
              <a:rPr lang="en-GB" altLang="sk-SK" sz="2000" dirty="0">
                <a:solidFill>
                  <a:srgbClr val="000000"/>
                </a:solidFill>
              </a:rPr>
              <a:t> existence </a:t>
            </a:r>
            <a:r>
              <a:rPr lang="en-GB" altLang="sk-SK" sz="2000" dirty="0" err="1">
                <a:solidFill>
                  <a:srgbClr val="000000"/>
                </a:solidFill>
              </a:rPr>
              <a:t>cenových</a:t>
            </a:r>
            <a:r>
              <a:rPr lang="en-GB" altLang="sk-SK" sz="2000" dirty="0">
                <a:solidFill>
                  <a:srgbClr val="000000"/>
                </a:solidFill>
              </a:rPr>
              <a:t> a </a:t>
            </a:r>
            <a:r>
              <a:rPr lang="en-GB" altLang="sk-SK" sz="2000" dirty="0" err="1">
                <a:solidFill>
                  <a:srgbClr val="000000"/>
                </a:solidFill>
              </a:rPr>
              <a:t>mzdových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rigidit</a:t>
            </a:r>
            <a:r>
              <a:rPr lang="en-GB" altLang="sk-SK" sz="2000" dirty="0">
                <a:solidFill>
                  <a:srgbClr val="000000"/>
                </a:solidFill>
              </a:rPr>
              <a:t> se </a:t>
            </a:r>
            <a:r>
              <a:rPr lang="en-GB" altLang="sk-SK" sz="2000" dirty="0" err="1">
                <a:solidFill>
                  <a:srgbClr val="000000"/>
                </a:solidFill>
              </a:rPr>
              <a:t>posune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křivka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krátkodobé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agregátní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nabídky</a:t>
            </a:r>
            <a:r>
              <a:rPr lang="en-GB" altLang="sk-SK" sz="2000" dirty="0">
                <a:solidFill>
                  <a:srgbClr val="000000"/>
                </a:solidFill>
              </a:rPr>
              <a:t> z </a:t>
            </a:r>
            <a:r>
              <a:rPr lang="en-GB" altLang="sk-SK" sz="2000" dirty="0" err="1">
                <a:solidFill>
                  <a:srgbClr val="000000"/>
                </a:solidFill>
              </a:rPr>
              <a:t>úrovně</a:t>
            </a:r>
            <a:r>
              <a:rPr lang="en-GB" altLang="sk-SK" sz="2000" dirty="0">
                <a:solidFill>
                  <a:srgbClr val="000000"/>
                </a:solidFill>
              </a:rPr>
              <a:t> SRAS</a:t>
            </a:r>
            <a:r>
              <a:rPr lang="en-GB" altLang="sk-SK" sz="2000" baseline="-25000" dirty="0">
                <a:solidFill>
                  <a:srgbClr val="000000"/>
                </a:solidFill>
              </a:rPr>
              <a:t>0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cs-CZ" altLang="sk-SK" sz="2000" dirty="0">
                <a:solidFill>
                  <a:srgbClr val="000000"/>
                </a:solidFill>
              </a:rPr>
              <a:t>→ </a:t>
            </a:r>
            <a:r>
              <a:rPr lang="en-GB" altLang="sk-SK" sz="2000" dirty="0">
                <a:solidFill>
                  <a:srgbClr val="000000"/>
                </a:solidFill>
              </a:rPr>
              <a:t>SRAS</a:t>
            </a:r>
            <a:r>
              <a:rPr lang="en-GB" altLang="sk-SK" sz="2000" baseline="-25000" dirty="0">
                <a:solidFill>
                  <a:srgbClr val="000000"/>
                </a:solidFill>
              </a:rPr>
              <a:t>1</a:t>
            </a:r>
            <a:r>
              <a:rPr lang="en-GB" altLang="sk-SK" sz="2000" dirty="0">
                <a:solidFill>
                  <a:srgbClr val="000000"/>
                </a:solidFill>
              </a:rPr>
              <a:t> a </a:t>
            </a:r>
            <a:r>
              <a:rPr lang="en-GB" altLang="sk-SK" sz="2000" dirty="0" err="1">
                <a:solidFill>
                  <a:srgbClr val="000000"/>
                </a:solidFill>
              </a:rPr>
              <a:t>nikoli</a:t>
            </a:r>
            <a:r>
              <a:rPr lang="en-GB" altLang="sk-SK" sz="2000" dirty="0">
                <a:solidFill>
                  <a:srgbClr val="000000"/>
                </a:solidFill>
              </a:rPr>
              <a:t> do </a:t>
            </a:r>
            <a:r>
              <a:rPr lang="en-GB" altLang="sk-SK" sz="2000" dirty="0" err="1">
                <a:solidFill>
                  <a:srgbClr val="000000"/>
                </a:solidFill>
              </a:rPr>
              <a:t>polohy</a:t>
            </a:r>
            <a:r>
              <a:rPr lang="en-GB" altLang="sk-SK" sz="2000" dirty="0">
                <a:solidFill>
                  <a:srgbClr val="000000"/>
                </a:solidFill>
              </a:rPr>
              <a:t> SRAS´, </a:t>
            </a:r>
            <a:r>
              <a:rPr lang="en-GB" altLang="sk-SK" sz="2000" dirty="0" err="1">
                <a:solidFill>
                  <a:srgbClr val="000000"/>
                </a:solidFill>
              </a:rPr>
              <a:t>která</a:t>
            </a:r>
            <a:r>
              <a:rPr lang="en-GB" altLang="sk-SK" sz="2000" dirty="0">
                <a:solidFill>
                  <a:srgbClr val="000000"/>
                </a:solidFill>
              </a:rPr>
              <a:t> by </a:t>
            </a:r>
            <a:r>
              <a:rPr lang="en-GB" altLang="sk-SK" sz="2000" dirty="0" err="1">
                <a:solidFill>
                  <a:srgbClr val="000000"/>
                </a:solidFill>
              </a:rPr>
              <a:t>odpovídala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poloze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krátkodobé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agregátní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nabídky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za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předpokladu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dokonalé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pružnosti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mezd</a:t>
            </a:r>
            <a:r>
              <a:rPr lang="en-GB" altLang="sk-SK" sz="2000" dirty="0">
                <a:solidFill>
                  <a:srgbClr val="000000"/>
                </a:solidFill>
              </a:rPr>
              <a:t> a cen. </a:t>
            </a:r>
          </a:p>
          <a:p>
            <a:pPr algn="just"/>
            <a:r>
              <a:rPr lang="en-GB" altLang="sk-SK" sz="2000" dirty="0" err="1">
                <a:solidFill>
                  <a:srgbClr val="000000"/>
                </a:solidFill>
              </a:rPr>
              <a:t>Ekonomika</a:t>
            </a:r>
            <a:r>
              <a:rPr lang="en-GB" altLang="sk-SK" sz="2000" dirty="0">
                <a:solidFill>
                  <a:srgbClr val="000000"/>
                </a:solidFill>
              </a:rPr>
              <a:t> se </a:t>
            </a:r>
            <a:r>
              <a:rPr lang="en-GB" altLang="sk-SK" sz="2000" dirty="0" err="1">
                <a:solidFill>
                  <a:srgbClr val="000000"/>
                </a:solidFill>
              </a:rPr>
              <a:t>tak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bude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po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fiskální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expanzi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nacházet</a:t>
            </a:r>
            <a:r>
              <a:rPr lang="en-GB" altLang="sk-SK" sz="2000" dirty="0">
                <a:solidFill>
                  <a:srgbClr val="000000"/>
                </a:solidFill>
              </a:rPr>
              <a:t> v </a:t>
            </a:r>
            <a:r>
              <a:rPr lang="en-GB" altLang="sk-SK" sz="2000" dirty="0" err="1">
                <a:solidFill>
                  <a:srgbClr val="000000"/>
                </a:solidFill>
              </a:rPr>
              <a:t>bodě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krátkodobé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rovnováhy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definované</a:t>
            </a:r>
            <a:r>
              <a:rPr lang="en-GB" altLang="sk-SK" sz="2000" dirty="0">
                <a:solidFill>
                  <a:srgbClr val="000000"/>
                </a:solidFill>
              </a:rPr>
              <a:t> </a:t>
            </a:r>
            <a:r>
              <a:rPr lang="en-GB" altLang="sk-SK" sz="2000" dirty="0" err="1">
                <a:solidFill>
                  <a:srgbClr val="000000"/>
                </a:solidFill>
              </a:rPr>
              <a:t>bodem</a:t>
            </a:r>
            <a:r>
              <a:rPr lang="en-GB" altLang="sk-SK" sz="2000" dirty="0">
                <a:solidFill>
                  <a:srgbClr val="000000"/>
                </a:solidFill>
              </a:rPr>
              <a:t> E</a:t>
            </a:r>
            <a:r>
              <a:rPr lang="en-GB" altLang="sk-SK" sz="2000" baseline="-25000" dirty="0">
                <a:solidFill>
                  <a:srgbClr val="000000"/>
                </a:solidFill>
              </a:rPr>
              <a:t>2</a:t>
            </a:r>
            <a:r>
              <a:rPr lang="en-GB" altLang="sk-SK" sz="2000" dirty="0">
                <a:solidFill>
                  <a:srgbClr val="000000"/>
                </a:solidFill>
              </a:rPr>
              <a:t> (</a:t>
            </a:r>
            <a:r>
              <a:rPr lang="en-GB" altLang="sk-SK" sz="2000" dirty="0" err="1">
                <a:solidFill>
                  <a:srgbClr val="000000"/>
                </a:solidFill>
              </a:rPr>
              <a:t>střet</a:t>
            </a:r>
            <a:r>
              <a:rPr lang="en-GB" altLang="sk-SK" sz="2000" dirty="0">
                <a:solidFill>
                  <a:srgbClr val="000000"/>
                </a:solidFill>
              </a:rPr>
              <a:t> AD</a:t>
            </a:r>
            <a:r>
              <a:rPr lang="en-GB" altLang="sk-SK" sz="2000" baseline="-25000" dirty="0">
                <a:solidFill>
                  <a:srgbClr val="000000"/>
                </a:solidFill>
              </a:rPr>
              <a:t>1</a:t>
            </a:r>
            <a:r>
              <a:rPr lang="en-GB" altLang="sk-SK" sz="2000" dirty="0">
                <a:solidFill>
                  <a:srgbClr val="000000"/>
                </a:solidFill>
              </a:rPr>
              <a:t> s SRAS</a:t>
            </a:r>
            <a:r>
              <a:rPr lang="en-GB" altLang="sk-SK" sz="2000" baseline="-25000" dirty="0">
                <a:solidFill>
                  <a:srgbClr val="000000"/>
                </a:solidFill>
              </a:rPr>
              <a:t>1</a:t>
            </a:r>
            <a:r>
              <a:rPr lang="en-GB" altLang="sk-SK" sz="2000" dirty="0">
                <a:solidFill>
                  <a:srgbClr val="000000"/>
                </a:solidFill>
              </a:rPr>
              <a:t>)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43CC61C-3018-43C9-A875-02E9F674C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60" y="1068112"/>
            <a:ext cx="5973009" cy="5277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713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A6DAD39-2C5E-49B5-A318-C3F730230A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4">
                    <a:lumMod val="50000"/>
                  </a:schemeClr>
                </a:solidFill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805753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61765" cy="4601183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Východiska teorie racionálních očekávání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1765" y="0"/>
            <a:ext cx="8489576" cy="6768353"/>
          </a:xfrm>
        </p:spPr>
        <p:txBody>
          <a:bodyPr anchor="t">
            <a:normAutofit fontScale="92500"/>
          </a:bodyPr>
          <a:lstStyle/>
          <a:p>
            <a:pPr hangingPunct="0"/>
            <a:r>
              <a:rPr lang="cs-CZ" sz="2400" dirty="0">
                <a:solidFill>
                  <a:schemeClr val="tx1"/>
                </a:solidFill>
              </a:rPr>
              <a:t>přelom 70. let 20. století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sz="2400" dirty="0">
                <a:solidFill>
                  <a:schemeClr val="tx1"/>
                </a:solidFill>
              </a:rPr>
              <a:t>zpochybnění účinnosti ekonomických (</a:t>
            </a:r>
            <a:r>
              <a:rPr lang="cs-CZ" sz="2400" b="1" dirty="0" err="1">
                <a:solidFill>
                  <a:schemeClr val="tx1"/>
                </a:solidFill>
              </a:rPr>
              <a:t>neokeynesiánských</a:t>
            </a:r>
            <a:r>
              <a:rPr lang="cs-CZ" sz="2400" dirty="0">
                <a:solidFill>
                  <a:schemeClr val="tx1"/>
                </a:solidFill>
              </a:rPr>
              <a:t>) směrů hospodářské politiky (sílící internacionalizace ekonomického prostředí, přebujelost státního blahobytu</a:t>
            </a:r>
          </a:p>
          <a:p>
            <a:pPr lvl="1" hangingPunct="0"/>
            <a:r>
              <a:rPr lang="cs-CZ" sz="2200" dirty="0">
                <a:solidFill>
                  <a:schemeClr val="tx1"/>
                </a:solidFill>
              </a:rPr>
              <a:t>hospodářské krize (ropné krize na Blízkém východě)</a:t>
            </a:r>
          </a:p>
          <a:p>
            <a:pPr lvl="1" hangingPunct="0"/>
            <a:r>
              <a:rPr lang="cs-CZ" sz="2200" dirty="0">
                <a:solidFill>
                  <a:schemeClr val="tx1"/>
                </a:solidFill>
              </a:rPr>
              <a:t>slumpflace + zpochybnění </a:t>
            </a:r>
            <a:r>
              <a:rPr lang="cs-CZ" sz="2200" dirty="0" err="1">
                <a:solidFill>
                  <a:schemeClr val="tx1"/>
                </a:solidFill>
              </a:rPr>
              <a:t>trade-off</a:t>
            </a:r>
            <a:r>
              <a:rPr lang="cs-CZ" sz="2200" dirty="0">
                <a:solidFill>
                  <a:schemeClr val="tx1"/>
                </a:solidFill>
              </a:rPr>
              <a:t> Phillipsovy křivky (</a:t>
            </a:r>
            <a:r>
              <a:rPr lang="cs-CZ" sz="2200" dirty="0">
                <a:solidFill>
                  <a:schemeClr val="tx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↑u,↑</a:t>
            </a:r>
            <a:r>
              <a:rPr lang="el-GR" sz="2200" dirty="0">
                <a:solidFill>
                  <a:schemeClr val="tx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π</a:t>
            </a:r>
            <a:r>
              <a:rPr lang="cs-CZ" sz="2200" dirty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 marL="502920" lvl="1" indent="0" hangingPunct="0">
              <a:buNone/>
            </a:pPr>
            <a:r>
              <a:rPr lang="cs-CZ" sz="2200" b="1" dirty="0">
                <a:solidFill>
                  <a:schemeClr val="tx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↓</a:t>
            </a:r>
            <a:endParaRPr lang="cs-CZ" sz="2200" b="1" dirty="0">
              <a:solidFill>
                <a:schemeClr val="tx1"/>
              </a:solidFill>
            </a:endParaRPr>
          </a:p>
          <a:p>
            <a:pPr lvl="1" hangingPunct="0"/>
            <a:r>
              <a:rPr lang="cs-CZ" sz="2200" dirty="0">
                <a:solidFill>
                  <a:schemeClr val="tx1"/>
                </a:solidFill>
              </a:rPr>
              <a:t>do popředí se dostává </a:t>
            </a:r>
            <a:r>
              <a:rPr lang="cs-CZ" sz="2200" b="1" dirty="0">
                <a:solidFill>
                  <a:schemeClr val="tx1"/>
                </a:solidFill>
              </a:rPr>
              <a:t>monetarismus</a:t>
            </a:r>
            <a:r>
              <a:rPr lang="cs-CZ" sz="2200" dirty="0">
                <a:solidFill>
                  <a:schemeClr val="tx1"/>
                </a:solidFill>
              </a:rPr>
              <a:t> </a:t>
            </a:r>
            <a:r>
              <a:rPr lang="cs-CZ" sz="2200" dirty="0" err="1">
                <a:solidFill>
                  <a:schemeClr val="tx1"/>
                </a:solidFill>
              </a:rPr>
              <a:t>Miltona</a:t>
            </a:r>
            <a:r>
              <a:rPr lang="cs-CZ" sz="2200" dirty="0">
                <a:solidFill>
                  <a:schemeClr val="tx1"/>
                </a:solidFill>
              </a:rPr>
              <a:t> </a:t>
            </a:r>
            <a:r>
              <a:rPr lang="cs-CZ" sz="2200" dirty="0" err="1">
                <a:solidFill>
                  <a:schemeClr val="tx1"/>
                </a:solidFill>
              </a:rPr>
              <a:t>Friedmana</a:t>
            </a:r>
            <a:r>
              <a:rPr lang="cs-CZ" sz="2200" dirty="0">
                <a:solidFill>
                  <a:schemeClr val="tx1"/>
                </a:solidFill>
              </a:rPr>
              <a:t> (adaptivní očekávání, pružnost mezd a cen) a </a:t>
            </a:r>
            <a:r>
              <a:rPr lang="cs-CZ" sz="2200" b="1" dirty="0">
                <a:solidFill>
                  <a:schemeClr val="tx1"/>
                </a:solidFill>
              </a:rPr>
              <a:t>nová klasická makroekonomie (někdy označována jako </a:t>
            </a:r>
            <a:r>
              <a:rPr lang="cs-CZ" sz="2200" b="1" u="sng" dirty="0">
                <a:solidFill>
                  <a:schemeClr val="tx1"/>
                </a:solidFill>
              </a:rPr>
              <a:t>škola racionálních očekávání</a:t>
            </a:r>
            <a:r>
              <a:rPr lang="cs-CZ" sz="2200" b="1" dirty="0">
                <a:solidFill>
                  <a:schemeClr val="tx1"/>
                </a:solidFill>
              </a:rPr>
              <a:t>):</a:t>
            </a:r>
          </a:p>
          <a:p>
            <a:pPr lvl="2" hangingPunct="0"/>
            <a:r>
              <a:rPr lang="cs-CZ" sz="2400" dirty="0">
                <a:solidFill>
                  <a:schemeClr val="tx1"/>
                </a:solidFill>
              </a:rPr>
              <a:t>vychází z teorie všeobecné ekonomické rovnováhy</a:t>
            </a:r>
          </a:p>
          <a:p>
            <a:pPr lvl="2" hangingPunct="0"/>
            <a:r>
              <a:rPr lang="cs-CZ" sz="2400" dirty="0">
                <a:solidFill>
                  <a:schemeClr val="tx1"/>
                </a:solidFill>
              </a:rPr>
              <a:t>předpokládá dokonalou elasticitu cen a mezd, které umožňují permanentně obnovovat celkovou ekonomickou rovnováhu</a:t>
            </a:r>
          </a:p>
          <a:p>
            <a:pPr lvl="2" hangingPunct="0"/>
            <a:r>
              <a:rPr lang="cs-CZ" sz="2400" dirty="0">
                <a:solidFill>
                  <a:schemeClr val="tx1"/>
                </a:solidFill>
              </a:rPr>
              <a:t>trvá na přísné neutralitě peněz</a:t>
            </a:r>
          </a:p>
          <a:p>
            <a:pPr lvl="2" hangingPunct="0"/>
            <a:r>
              <a:rPr lang="cs-CZ" sz="2400" dirty="0">
                <a:solidFill>
                  <a:schemeClr val="tx1"/>
                </a:solidFill>
              </a:rPr>
              <a:t>odmítají zásahy státu do ekonomiky</a:t>
            </a:r>
          </a:p>
          <a:p>
            <a:pPr lvl="2" hangingPunct="0"/>
            <a:r>
              <a:rPr lang="cs-CZ" sz="2400" dirty="0">
                <a:solidFill>
                  <a:schemeClr val="tx1"/>
                </a:solidFill>
              </a:rPr>
              <a:t>pracuje s hypotézou racionálních očekávání, kterou zformuloval v roce 1961 John F. </a:t>
            </a:r>
            <a:r>
              <a:rPr lang="cs-CZ" sz="2400" dirty="0" err="1">
                <a:solidFill>
                  <a:schemeClr val="tx1"/>
                </a:solidFill>
              </a:rPr>
              <a:t>Muth</a:t>
            </a:r>
            <a:r>
              <a:rPr lang="cs-CZ" sz="2400" dirty="0">
                <a:solidFill>
                  <a:schemeClr val="tx1"/>
                </a:solidFill>
              </a:rPr>
              <a:t>, na jehož práci později navázali Robert E. Lucas Jr., Thomas J. </a:t>
            </a:r>
            <a:r>
              <a:rPr lang="cs-CZ" sz="2400" dirty="0" err="1">
                <a:solidFill>
                  <a:schemeClr val="tx1"/>
                </a:solidFill>
              </a:rPr>
              <a:t>Sargent</a:t>
            </a:r>
            <a:r>
              <a:rPr lang="cs-CZ" sz="2400" dirty="0">
                <a:solidFill>
                  <a:schemeClr val="tx1"/>
                </a:solidFill>
              </a:rPr>
              <a:t>, Neil </a:t>
            </a:r>
            <a:r>
              <a:rPr lang="cs-CZ" sz="2400" dirty="0" err="1">
                <a:solidFill>
                  <a:schemeClr val="tx1"/>
                </a:solidFill>
              </a:rPr>
              <a:t>Walleca</a:t>
            </a:r>
            <a:r>
              <a:rPr lang="cs-CZ" sz="2400" dirty="0">
                <a:solidFill>
                  <a:schemeClr val="tx1"/>
                </a:solidFill>
              </a:rPr>
              <a:t>, Robert J. </a:t>
            </a:r>
            <a:r>
              <a:rPr lang="cs-CZ" sz="2400" dirty="0" err="1">
                <a:solidFill>
                  <a:schemeClr val="tx1"/>
                </a:solidFill>
              </a:rPr>
              <a:t>Barro</a:t>
            </a:r>
            <a:r>
              <a:rPr lang="cs-CZ" sz="2400" dirty="0">
                <a:solidFill>
                  <a:schemeClr val="tx1"/>
                </a:solidFill>
              </a:rPr>
              <a:t> či Edward C. </a:t>
            </a:r>
            <a:r>
              <a:rPr lang="cs-CZ" sz="2400" dirty="0" err="1">
                <a:solidFill>
                  <a:schemeClr val="tx1"/>
                </a:solidFill>
              </a:rPr>
              <a:t>Prescott</a:t>
            </a:r>
            <a:r>
              <a:rPr lang="cs-CZ" sz="2400" dirty="0">
                <a:solidFill>
                  <a:schemeClr val="tx1"/>
                </a:solidFill>
              </a:rPr>
              <a:t>, kteří ji rozpracovali v rámci školy racionálních očekávání</a:t>
            </a:r>
          </a:p>
        </p:txBody>
      </p:sp>
    </p:spTree>
    <p:extLst>
      <p:ext uri="{BB962C8B-B14F-4D97-AF65-F5344CB8AC3E}">
        <p14:creationId xmlns:p14="http://schemas.microsoft.com/office/powerpoint/2010/main" val="336095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61765" cy="4601183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Racionální očekávání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4165" y="143435"/>
            <a:ext cx="8337176" cy="6553200"/>
          </a:xfrm>
        </p:spPr>
        <p:txBody>
          <a:bodyPr anchor="t">
            <a:normAutofit fontScale="92500" lnSpcReduction="10000"/>
          </a:bodyPr>
          <a:lstStyle/>
          <a:p>
            <a:pPr hangingPunct="0"/>
            <a:r>
              <a:rPr lang="cs-CZ" sz="2400" dirty="0">
                <a:solidFill>
                  <a:schemeClr val="tx1"/>
                </a:solidFill>
              </a:rPr>
              <a:t>očekávání: domněnka o možných budoucích hodnotách analyzovaných veličin a jevů</a:t>
            </a:r>
          </a:p>
          <a:p>
            <a:pPr hangingPunct="0"/>
            <a:r>
              <a:rPr lang="cs-CZ" sz="2400" u="sng" dirty="0">
                <a:solidFill>
                  <a:schemeClr val="tx1"/>
                </a:solidFill>
              </a:rPr>
              <a:t>4 typy: behaviorální, extrapolační, adaptivní, racionální</a:t>
            </a:r>
          </a:p>
          <a:p>
            <a:pPr marL="457200" indent="-457200" hangingPunct="0"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Behaviorální</a:t>
            </a:r>
            <a:r>
              <a:rPr lang="cs-CZ" sz="2400" dirty="0">
                <a:solidFill>
                  <a:schemeClr val="tx1"/>
                </a:solidFill>
              </a:rPr>
              <a:t>: ekonomické subjekty tvoří svá očekávání na základě psychologických, společenských a sociálních faktorech a podnětech, významnou roli zde také sehrávají sdělovací prostředky a interpersonální kontakty a vztahy</a:t>
            </a:r>
          </a:p>
          <a:p>
            <a:pPr marL="457200" indent="-457200" hangingPunct="0"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Extrapolační</a:t>
            </a:r>
            <a:r>
              <a:rPr lang="cs-CZ" sz="2400" dirty="0">
                <a:solidFill>
                  <a:schemeClr val="tx1"/>
                </a:solidFill>
              </a:rPr>
              <a:t>: vychází z pochopení principů a pravidelností v analyzovaných časových řadách, na jejichž základě jsme schopni predikovat budoucí složky, resp. očekávat určitý průběh ve vývoji hodnot, informací a dat, mimo rámec zkoumaného období</a:t>
            </a:r>
          </a:p>
          <a:p>
            <a:pPr marL="457200" indent="-457200" hangingPunct="0"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Adaptivní</a:t>
            </a:r>
            <a:r>
              <a:rPr lang="cs-CZ" sz="2400" dirty="0">
                <a:solidFill>
                  <a:schemeClr val="tx1"/>
                </a:solidFill>
              </a:rPr>
              <a:t>: subjekty se rozhodují na základě zkušeností z minulosti + jsou schopni se poučit z předešlých chyb a omylů a na jejich základě opravit své odhady do budoucnosti (nelze však vyloučit existence systematických chyb)</a:t>
            </a:r>
          </a:p>
          <a:p>
            <a:pPr marL="457200" indent="-457200" hangingPunct="0"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Racionální</a:t>
            </a:r>
            <a:r>
              <a:rPr lang="cs-CZ" sz="2400" dirty="0">
                <a:solidFill>
                  <a:schemeClr val="tx1"/>
                </a:solidFill>
              </a:rPr>
              <a:t>: subjekty berou na vědomí všechny závažné informace, jež jsou v daném okamžiku dostupné (minulé, současné i budoucí) včetně expertních odhadů a prognóz do budoucnosti, výroky politiků, spekulace interpretované médii apod. (systematické chyby neexistují, nelze však vyloučit </a:t>
            </a:r>
            <a:r>
              <a:rPr lang="cs-CZ" sz="2400" b="1" u="sng" dirty="0">
                <a:solidFill>
                  <a:schemeClr val="tx1"/>
                </a:solidFill>
              </a:rPr>
              <a:t>neznalost, dostupnost či relevanci daných informací nebo náhodnost chyb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29304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61765" cy="4601183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Hypotéza racionálních očekávání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4165" y="439271"/>
            <a:ext cx="8337176" cy="6167717"/>
          </a:xfrm>
        </p:spPr>
        <p:txBody>
          <a:bodyPr anchor="t">
            <a:normAutofit fontScale="92500"/>
          </a:bodyPr>
          <a:lstStyle/>
          <a:p>
            <a:pPr hangingPunct="0"/>
            <a:r>
              <a:rPr lang="cs-CZ" sz="2400" dirty="0">
                <a:solidFill>
                  <a:schemeClr val="tx1"/>
                </a:solidFill>
              </a:rPr>
              <a:t>Podle této hypotézy lidé zkoumají nejen, co se již stalo, ale zároveň i to, co se právě děje a co se stane.</a:t>
            </a:r>
          </a:p>
          <a:p>
            <a:pPr hangingPunct="0"/>
            <a:r>
              <a:rPr lang="cs-CZ" sz="2400" dirty="0">
                <a:solidFill>
                  <a:schemeClr val="tx1"/>
                </a:solidFill>
              </a:rPr>
              <a:t>Hypotéza racionálních očekávání tvrdí, že lidská očekávání jsou správná pouze v průměru (chyby jsou v průměru nulové). To znamená, že lidé nebudou dělat stále tytéž chyby, tzv. systematické chyby. </a:t>
            </a:r>
          </a:p>
          <a:p>
            <a:pPr lvl="1" hangingPunct="0"/>
            <a:r>
              <a:rPr lang="cs-CZ" sz="2200" dirty="0">
                <a:solidFill>
                  <a:schemeClr val="tx1"/>
                </a:solidFill>
              </a:rPr>
              <a:t>chyby a omyly v očekáváních ekonomických subjektů připisují představitelé školy racionálních očekávání externím vlivům - zejména nesystémovým (netransparentním) opatřením vlády v rámci hospodářské politiky</a:t>
            </a:r>
            <a:endParaRPr lang="cs-CZ" sz="2400" dirty="0">
              <a:solidFill>
                <a:schemeClr val="tx1"/>
              </a:solidFill>
            </a:endParaRPr>
          </a:p>
          <a:p>
            <a:pPr hangingPunct="0"/>
            <a:r>
              <a:rPr lang="cs-CZ" sz="2400" dirty="0">
                <a:solidFill>
                  <a:schemeClr val="tx1"/>
                </a:solidFill>
              </a:rPr>
              <a:t>Ekonomické subjekty tvoří svá očekávání racionálním způsobem, tj. rozhodují se na základě všech dostupných a relevantních informací.</a:t>
            </a:r>
          </a:p>
          <a:p>
            <a:pPr hangingPunct="0"/>
            <a:r>
              <a:rPr lang="cs-CZ" sz="2400" dirty="0">
                <a:solidFill>
                  <a:srgbClr val="000000"/>
                </a:solidFill>
              </a:rPr>
              <a:t>Racionální očekávání se nebude lišit od předpovědi optimální.</a:t>
            </a:r>
            <a:endParaRPr lang="cs-CZ" sz="2400" dirty="0">
              <a:solidFill>
                <a:schemeClr val="tx1"/>
              </a:solidFill>
            </a:endParaRPr>
          </a:p>
          <a:p>
            <a:pPr hangingPunct="0"/>
            <a:r>
              <a:rPr lang="cs-CZ" sz="2400" dirty="0">
                <a:solidFill>
                  <a:schemeClr val="tx1"/>
                </a:solidFill>
              </a:rPr>
              <a:t>Cílem racionálně chovajícího se subjektu je maximalizovat svoji celkovou užitečnost.</a:t>
            </a:r>
          </a:p>
          <a:p>
            <a:pPr lvl="1" hangingPunct="0"/>
            <a:r>
              <a:rPr lang="cs-CZ" sz="2200" dirty="0">
                <a:solidFill>
                  <a:schemeClr val="tx1"/>
                </a:solidFill>
              </a:rPr>
              <a:t>schopnost ekonomických subjektů utvářet (a realizovat) svá racionální očekávání lze označit jako předpoklad vnitřní nerozpornosti tržní ekonomiky a zdroj vnitřní stability a rovnováhy hospodářského systému</a:t>
            </a:r>
          </a:p>
        </p:txBody>
      </p:sp>
    </p:spTree>
    <p:extLst>
      <p:ext uri="{BB962C8B-B14F-4D97-AF65-F5344CB8AC3E}">
        <p14:creationId xmlns:p14="http://schemas.microsoft.com/office/powerpoint/2010/main" val="4210937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123837"/>
            <a:ext cx="3514165" cy="4601183"/>
          </a:xfrm>
        </p:spPr>
        <p:txBody>
          <a:bodyPr>
            <a:normAutofit/>
          </a:bodyPr>
          <a:lstStyle/>
          <a:p>
            <a:r>
              <a:rPr lang="cs-CZ" sz="4400" b="1" dirty="0" err="1">
                <a:solidFill>
                  <a:schemeClr val="accent5">
                    <a:lumMod val="50000"/>
                  </a:schemeClr>
                </a:solidFill>
              </a:rPr>
              <a:t>Lucasova</a:t>
            </a:r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 kritika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ekonometrických</a:t>
            </a:r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 modelů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4165" y="439271"/>
            <a:ext cx="8337176" cy="6167717"/>
          </a:xfrm>
        </p:spPr>
        <p:txBody>
          <a:bodyPr anchor="t">
            <a:normAutofit/>
          </a:bodyPr>
          <a:lstStyle/>
          <a:p>
            <a:pPr hangingPunct="0"/>
            <a:r>
              <a:rPr lang="cs-CZ" sz="2400" dirty="0">
                <a:solidFill>
                  <a:schemeClr val="tx1"/>
                </a:solidFill>
              </a:rPr>
              <a:t>Ekonometrické modely slouží pro predikci budoucích ekonomických aktivit a pro hodnocení a komparaci účinnosti jednotlivých zásahů a opatření realizovaných různými typy hospodářských politik. </a:t>
            </a:r>
          </a:p>
          <a:p>
            <a:pPr hangingPunct="0"/>
            <a:r>
              <a:rPr lang="cs-CZ" sz="2400" dirty="0">
                <a:solidFill>
                  <a:schemeClr val="tx1"/>
                </a:solidFill>
              </a:rPr>
              <a:t>Z pohledu nové klasické makroekonomie a její hypotézy racionálních očekávání je využívání takovýchto modelů </a:t>
            </a:r>
            <a:r>
              <a:rPr lang="cs-CZ" sz="2400" b="1" dirty="0">
                <a:solidFill>
                  <a:schemeClr val="tx1"/>
                </a:solidFill>
              </a:rPr>
              <a:t>nevhodné či dokonce zcela nemožné</a:t>
            </a:r>
            <a:r>
              <a:rPr lang="cs-CZ" sz="2400" dirty="0">
                <a:solidFill>
                  <a:schemeClr val="tx1"/>
                </a:solidFill>
              </a:rPr>
              <a:t>, protože tyto modely se vyznačují určitou nespolehlivostí vyplývající z průběžných změn v chování analyzovaných proměnných</a:t>
            </a:r>
          </a:p>
          <a:p>
            <a:pPr lvl="1" hangingPunct="0"/>
            <a:r>
              <a:rPr lang="cs-CZ" sz="2200" dirty="0">
                <a:solidFill>
                  <a:schemeClr val="tx1"/>
                </a:solidFill>
              </a:rPr>
              <a:t>změny totiž nejsou modelem postihnutelné, z důvodu neustálé měnícího se očekávání subjektů v důsledku samotných změn v chování předpovídaných proměnných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06272A5-3DCD-4D3D-BC7A-5948A5426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9434" y="4681810"/>
            <a:ext cx="4922465" cy="214904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77268F3-1657-4450-A737-80D9602AF6BE}"/>
              </a:ext>
            </a:extLst>
          </p:cNvPr>
          <p:cNvSpPr txBox="1"/>
          <p:nvPr/>
        </p:nvSpPr>
        <p:spPr>
          <a:xfrm>
            <a:off x="9503009" y="4867835"/>
            <a:ext cx="13357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800" dirty="0"/>
              <a:t>?</a:t>
            </a:r>
          </a:p>
        </p:txBody>
      </p:sp>
      <p:sp>
        <p:nvSpPr>
          <p:cNvPr id="7" name="Slunce 6">
            <a:extLst>
              <a:ext uri="{FF2B5EF4-FFF2-40B4-BE49-F238E27FC236}">
                <a16:creationId xmlns:a16="http://schemas.microsoft.com/office/drawing/2014/main" id="{E719CA82-FAB2-4E5F-9D7C-E684B83CC3BD}"/>
              </a:ext>
            </a:extLst>
          </p:cNvPr>
          <p:cNvSpPr/>
          <p:nvPr/>
        </p:nvSpPr>
        <p:spPr>
          <a:xfrm>
            <a:off x="7207624" y="4778188"/>
            <a:ext cx="842682" cy="770965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Mrak 7">
            <a:extLst>
              <a:ext uri="{FF2B5EF4-FFF2-40B4-BE49-F238E27FC236}">
                <a16:creationId xmlns:a16="http://schemas.microsoft.com/office/drawing/2014/main" id="{09E83F4B-E148-4180-AC10-0726C232E080}"/>
              </a:ext>
            </a:extLst>
          </p:cNvPr>
          <p:cNvSpPr/>
          <p:nvPr/>
        </p:nvSpPr>
        <p:spPr>
          <a:xfrm>
            <a:off x="9552525" y="4515963"/>
            <a:ext cx="923365" cy="51771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Blesk 8">
            <a:extLst>
              <a:ext uri="{FF2B5EF4-FFF2-40B4-BE49-F238E27FC236}">
                <a16:creationId xmlns:a16="http://schemas.microsoft.com/office/drawing/2014/main" id="{193BF666-CFA5-4952-A7DD-14F44B25EDD4}"/>
              </a:ext>
            </a:extLst>
          </p:cNvPr>
          <p:cNvSpPr/>
          <p:nvPr/>
        </p:nvSpPr>
        <p:spPr>
          <a:xfrm>
            <a:off x="10188143" y="4964213"/>
            <a:ext cx="470017" cy="3048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096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61765" cy="4601183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Teze o neúčinnosti HP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4165" y="439271"/>
            <a:ext cx="8337176" cy="6239435"/>
          </a:xfrm>
        </p:spPr>
        <p:txBody>
          <a:bodyPr anchor="t"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rgbClr val="000000"/>
                </a:solidFill>
              </a:rPr>
              <a:t>zformulována </a:t>
            </a:r>
            <a:r>
              <a:rPr lang="en-US" sz="2400" dirty="0">
                <a:solidFill>
                  <a:srgbClr val="000000"/>
                </a:solidFill>
              </a:rPr>
              <a:t>T</a:t>
            </a:r>
            <a:r>
              <a:rPr lang="cs-CZ" sz="2400" dirty="0">
                <a:solidFill>
                  <a:srgbClr val="000000"/>
                </a:solidFill>
              </a:rPr>
              <a:t>.</a:t>
            </a:r>
            <a:r>
              <a:rPr lang="en-US" sz="2400" dirty="0">
                <a:solidFill>
                  <a:srgbClr val="000000"/>
                </a:solidFill>
              </a:rPr>
              <a:t> Sargent</a:t>
            </a:r>
            <a:r>
              <a:rPr lang="cs-CZ" sz="2400" dirty="0" err="1">
                <a:solidFill>
                  <a:srgbClr val="000000"/>
                </a:solidFill>
              </a:rPr>
              <a:t>em</a:t>
            </a:r>
            <a:r>
              <a:rPr lang="en-US" sz="2400" dirty="0">
                <a:solidFill>
                  <a:srgbClr val="000000"/>
                </a:solidFill>
              </a:rPr>
              <a:t> a N</a:t>
            </a:r>
            <a:r>
              <a:rPr lang="cs-CZ" sz="2400" dirty="0">
                <a:solidFill>
                  <a:srgbClr val="000000"/>
                </a:solidFill>
              </a:rPr>
              <a:t>.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Wallec</a:t>
            </a:r>
            <a:r>
              <a:rPr lang="cs-CZ" sz="2400" dirty="0">
                <a:solidFill>
                  <a:srgbClr val="000000"/>
                </a:solidFill>
              </a:rPr>
              <a:t>ou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rgbClr val="000000"/>
                </a:solidFill>
              </a:rPr>
              <a:t>racionálně chovající se subjekty jsou schopny plně anticipovat veškeré konsekvence každé předvídatelné HP </a:t>
            </a:r>
            <a:r>
              <a:rPr lang="cs-CZ" sz="2400" dirty="0">
                <a:solidFill>
                  <a:srgbClr val="000000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→ </a:t>
            </a:r>
            <a:r>
              <a:rPr lang="cs-CZ" sz="2400" dirty="0">
                <a:solidFill>
                  <a:srgbClr val="000000"/>
                </a:solidFill>
              </a:rPr>
              <a:t>nelze realizovat systémová opatření transparentní HP bez toho, aby se důsledky tohoto opatření staly součástí racionálně se chovajících ekonomických subjektů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HP je zcela neúčinná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HP je účinná jen na základě nesystémových (diskrečních), iracionálních či neohlášených opatření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mohou vznikat nepředvídatelné reakce hospodářských subjektů, které dočasně destabilizují ekonomiku (HP je škodlivá), nebo si po čase na ně zvyknou a takováto opatření ztratí smysl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rgbClr val="000000"/>
                </a:solidFill>
              </a:rPr>
              <a:t>podle nové klasické makroekonomie je tak nejlepší hospodářská politika taková, která má povahu jednoduchých, jednoznačných a dlouhodobě stabilních pravidel, které propůjčují ekonomice a aktivitám hospodářsko-politických autorit transparentní a důvěryhodnou podobu a ekonomických subjektům umožňuje tvořit svá očekávání racionálním způsobem.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nová klasická makroekonomie tedy odmítá aktivistickou hospodářskou politiku s jejími častými diskrečními zásahy a snaží se o efektivní omezování veřejného, resp. státního, sektoru.</a:t>
            </a:r>
          </a:p>
        </p:txBody>
      </p:sp>
    </p:spTree>
    <p:extLst>
      <p:ext uri="{BB962C8B-B14F-4D97-AF65-F5344CB8AC3E}">
        <p14:creationId xmlns:p14="http://schemas.microsoft.com/office/powerpoint/2010/main" val="3009843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48196" cy="4601183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Účinnost HP v modelu AS-AD:</a:t>
            </a:r>
            <a:b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monetaristický přístup (model)</a:t>
            </a:r>
            <a:endParaRPr lang="cs-CZ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AEF0D133-6331-4F4C-A8EE-2ADF91B1AB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8196" y="3046239"/>
            <a:ext cx="3759428" cy="3779785"/>
          </a:xfrm>
          <a:prstGeom prst="rect">
            <a:avLst/>
          </a:prstGeom>
        </p:spPr>
      </p:pic>
      <p:sp>
        <p:nvSpPr>
          <p:cNvPr id="5" name="Text Box 17">
            <a:extLst>
              <a:ext uri="{FF2B5EF4-FFF2-40B4-BE49-F238E27FC236}">
                <a16:creationId xmlns:a16="http://schemas.microsoft.com/office/drawing/2014/main" id="{395DBBFD-6BBC-4568-9FB2-ED28300C2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1060" y="3049012"/>
            <a:ext cx="4329952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sk-SK" sz="1600" b="1" dirty="0">
                <a:solidFill>
                  <a:srgbClr val="C00000"/>
                </a:solidFill>
              </a:rPr>
              <a:t>Očekávání adaptivní</a:t>
            </a:r>
          </a:p>
          <a:p>
            <a:r>
              <a:rPr lang="cs-CZ" altLang="sk-SK" sz="1600" b="1" dirty="0">
                <a:solidFill>
                  <a:srgbClr val="C00000"/>
                </a:solidFill>
              </a:rPr>
              <a:t>Mzdy a ceny – pružné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V případě očekáváné hospodářské politiky dojde v případě fiskální expanze k růstu výstupu (Y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) a cenové hladiny (P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) a křivka AD se posouvá AD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0</a:t>
            </a:r>
            <a:r>
              <a:rPr lang="cs-CZ" altLang="sk-SK" sz="1600" dirty="0">
                <a:solidFill>
                  <a:srgbClr val="000000"/>
                </a:solidFill>
              </a:rPr>
              <a:t> →AD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Vzhledem k tomu, že ekonomické subjekty zohledňují pouze minulou skutečnost, neprojeví se růst cen do mzdových kontraktů hned, ale až s určitým zpožděním.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Může tak dojít ke krátkodobému růstu produktu.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Po určité době však zaměstnanci přizpůsobí svá očekávání a požadují růst mezd → ↑ nákladů firem → posun SRAS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0</a:t>
            </a:r>
            <a:r>
              <a:rPr lang="cs-CZ" altLang="sk-SK" sz="1600" dirty="0">
                <a:solidFill>
                  <a:srgbClr val="000000"/>
                </a:solidFill>
              </a:rPr>
              <a:t> do SRAS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 (E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2</a:t>
            </a:r>
            <a:r>
              <a:rPr lang="cs-CZ" altLang="sk-SK" sz="1600" dirty="0">
                <a:solidFill>
                  <a:srgbClr val="000000"/>
                </a:solidFill>
              </a:rPr>
              <a:t>, Y* a P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2</a:t>
            </a:r>
            <a:r>
              <a:rPr lang="cs-CZ" altLang="sk-SK" sz="16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FFDC6FD-61B8-4E10-B8B7-26D0CB9F05FC}"/>
              </a:ext>
            </a:extLst>
          </p:cNvPr>
          <p:cNvSpPr/>
          <p:nvPr/>
        </p:nvSpPr>
        <p:spPr>
          <a:xfrm>
            <a:off x="3600596" y="31976"/>
            <a:ext cx="808041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</a:rPr>
              <a:t>existuje dokonalá elasticita mezd a cen, adaptivní očekávání</a:t>
            </a:r>
          </a:p>
          <a:p>
            <a:pPr marL="285750" lvl="0" indent="-28575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</a:rPr>
              <a:t>hospodářská politika dle monetaristů může využívat diskrečních opatření a být tak </a:t>
            </a:r>
            <a:r>
              <a:rPr lang="cs-CZ" sz="2000" b="1" dirty="0"/>
              <a:t>krátkodobě účinná</a:t>
            </a:r>
            <a:r>
              <a:rPr lang="cs-CZ" sz="2000" dirty="0">
                <a:solidFill>
                  <a:srgbClr val="000000"/>
                </a:solidFill>
              </a:rPr>
              <a:t> (dochází k růstu produktu)</a:t>
            </a:r>
          </a:p>
          <a:p>
            <a:pPr marL="285750" lvl="0" indent="-28575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2000" b="1" dirty="0"/>
              <a:t>dlouhodobě</a:t>
            </a:r>
            <a:r>
              <a:rPr lang="cs-CZ" sz="2000" dirty="0">
                <a:solidFill>
                  <a:srgbClr val="000000"/>
                </a:solidFill>
              </a:rPr>
              <a:t> je však </a:t>
            </a:r>
            <a:r>
              <a:rPr lang="cs-CZ" sz="2000" b="1" dirty="0"/>
              <a:t>neúčinná</a:t>
            </a:r>
            <a:r>
              <a:rPr lang="cs-CZ" sz="2000" dirty="0"/>
              <a:t>, </a:t>
            </a:r>
            <a:r>
              <a:rPr lang="cs-CZ" sz="2000" dirty="0">
                <a:solidFill>
                  <a:srgbClr val="000000"/>
                </a:solidFill>
              </a:rPr>
              <a:t> výsledkem je původní hodnota produktu a vyšší cenová hladina</a:t>
            </a:r>
          </a:p>
          <a:p>
            <a:pPr marL="742950" lvl="1" indent="-285750" algn="just">
              <a:spcAft>
                <a:spcPts val="12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0000"/>
                </a:solidFill>
              </a:rPr>
              <a:t>neočekávaná </a:t>
            </a:r>
            <a:r>
              <a:rPr lang="cs-CZ" dirty="0">
                <a:solidFill>
                  <a:srgbClr val="000000"/>
                </a:solidFill>
              </a:rPr>
              <a:t>hospodářská politika bude mít vzhledem k adaptivním očekáváním stejný vliv na produkt a cenovou hladinu jako HP očekávaná (nerozlišujeme tak očekávanou a neočekávanou politiku)</a:t>
            </a:r>
            <a:endParaRPr lang="cs-CZ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25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79693" cy="4601183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Účinnost HP v modelu AS-AD:</a:t>
            </a:r>
            <a:b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200" b="1" dirty="0">
                <a:solidFill>
                  <a:schemeClr val="accent5">
                    <a:lumMod val="50000"/>
                  </a:schemeClr>
                </a:solidFill>
              </a:rPr>
              <a:t>nové klasická makroekonomie</a:t>
            </a:r>
            <a:endParaRPr lang="cs-CZ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FFDC6FD-61B8-4E10-B8B7-26D0CB9F05FC}"/>
              </a:ext>
            </a:extLst>
          </p:cNvPr>
          <p:cNvSpPr/>
          <p:nvPr/>
        </p:nvSpPr>
        <p:spPr>
          <a:xfrm>
            <a:off x="3379694" y="356606"/>
            <a:ext cx="8417859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</a:rPr>
              <a:t>předpokladem je dokonalá pružnost mezd a cen ve vztahu k cenové hladině, růst cen se proporcionálně pro jeví v růstu mezd, existují racionální očekávání</a:t>
            </a:r>
          </a:p>
          <a:p>
            <a:pPr marL="285750" lvl="0" indent="-28575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2000" dirty="0"/>
              <a:t>budeme analyzovat (1) očekávanou HP, (2) neočekávanou HP a (3) nesprávně očekávanou HP</a:t>
            </a:r>
          </a:p>
          <a:p>
            <a:pPr marL="285750" lvl="0" indent="-28575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0000"/>
              </a:solidFill>
            </a:endParaRPr>
          </a:p>
          <a:p>
            <a:pPr marL="285750" lvl="0" indent="-28575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0000"/>
              </a:solidFill>
            </a:endParaRPr>
          </a:p>
          <a:p>
            <a:pPr marL="285750" lvl="0" indent="-28575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0000"/>
              </a:solidFill>
            </a:endParaRPr>
          </a:p>
          <a:p>
            <a:pPr marL="285750" lvl="0" indent="-28575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0000"/>
              </a:solidFill>
            </a:endParaRPr>
          </a:p>
          <a:p>
            <a:pPr marL="285750" lvl="0" indent="-28575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endParaRPr lang="cs-CZ" sz="1050" dirty="0">
              <a:solidFill>
                <a:srgbClr val="000000"/>
              </a:solidFill>
            </a:endParaRPr>
          </a:p>
          <a:p>
            <a:pPr marL="285750" lvl="0" indent="-28575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</a:rPr>
              <a:t>pouze aktivistická (neočekávaná, šoková) hospodářská politika, která je však nesystémová a narušuje stabilní řád ekonomického systému může mít krátkodobě pozitivní vliv na produkt a zaměstnanost</a:t>
            </a:r>
          </a:p>
          <a:p>
            <a:pPr marL="285750" lvl="0" indent="-28575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</a:rPr>
              <a:t>hospodářská politika měla mít podobu jednoduchých, jasných, dlouhodobě platných a důvěryhodných pravidel</a:t>
            </a:r>
          </a:p>
          <a:p>
            <a:pPr marL="742950" lvl="1" indent="-285750">
              <a:spcAft>
                <a:spcPts val="12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</a:rPr>
              <a:t>špatně očekávaná HP může „napáchat více škody, než užitku“ (</a:t>
            </a:r>
            <a:r>
              <a:rPr lang="cs-CZ" sz="2000" dirty="0" err="1">
                <a:solidFill>
                  <a:srgbClr val="000000"/>
                </a:solidFill>
              </a:rPr>
              <a:t>slumpflaci</a:t>
            </a:r>
            <a:r>
              <a:rPr lang="cs-CZ" sz="2000" dirty="0">
                <a:solidFill>
                  <a:srgbClr val="000000"/>
                </a:solidFill>
              </a:rPr>
              <a:t>)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C7F55E6C-AB22-41CE-BA06-E78770026C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1035" y="2117092"/>
            <a:ext cx="6142130" cy="226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510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14AAACBC-1623-4EA5-A0D2-5ABB058EC2C5}"/>
              </a:ext>
            </a:extLst>
          </p:cNvPr>
          <p:cNvSpPr/>
          <p:nvPr/>
        </p:nvSpPr>
        <p:spPr>
          <a:xfrm>
            <a:off x="348966" y="438381"/>
            <a:ext cx="25202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sk-SK" sz="2800" b="1" dirty="0">
                <a:solidFill>
                  <a:schemeClr val="accent4">
                    <a:lumMod val="75000"/>
                  </a:schemeClr>
                </a:solidFill>
              </a:rPr>
              <a:t>Očekáváná HP </a:t>
            </a:r>
            <a:endParaRPr lang="cs-CZ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458E4C8-1809-4972-AC1D-7CC690A32ED3}"/>
              </a:ext>
            </a:extLst>
          </p:cNvPr>
          <p:cNvSpPr/>
          <p:nvPr/>
        </p:nvSpPr>
        <p:spPr>
          <a:xfrm>
            <a:off x="3984441" y="438381"/>
            <a:ext cx="2900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sk-SK" sz="2800" b="1" dirty="0">
                <a:solidFill>
                  <a:schemeClr val="accent4">
                    <a:lumMod val="75000"/>
                  </a:schemeClr>
                </a:solidFill>
              </a:rPr>
              <a:t>Neočekáváná HP </a:t>
            </a:r>
            <a:endParaRPr lang="cs-CZ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4C414F9-0262-44E2-9479-F2E5DE01FD67}"/>
              </a:ext>
            </a:extLst>
          </p:cNvPr>
          <p:cNvSpPr/>
          <p:nvPr/>
        </p:nvSpPr>
        <p:spPr>
          <a:xfrm>
            <a:off x="7999827" y="357699"/>
            <a:ext cx="41921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sk-SK" sz="2800" b="1" dirty="0">
                <a:solidFill>
                  <a:schemeClr val="accent4">
                    <a:lumMod val="75000"/>
                  </a:schemeClr>
                </a:solidFill>
              </a:rPr>
              <a:t>Nesprávně očekáváná HP </a:t>
            </a:r>
            <a:endParaRPr lang="cs-CZ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E86DBCE-A427-4C03-8B0F-E9CF46268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8517"/>
            <a:ext cx="3359722" cy="2969332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942DE5D1-3F36-46DD-A946-B15E4E2B47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5" y="4107849"/>
            <a:ext cx="3294267" cy="275015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8F4A30C-1AB1-4C56-AC12-0F87352F79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8522" y="961601"/>
            <a:ext cx="3176072" cy="3187726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1465FD70-CC44-46A1-A093-A87D98DA06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8522" y="4149327"/>
            <a:ext cx="3309292" cy="2708673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8C25F33E-ED44-4BEA-8BE4-A296C75AB6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70047" y="880919"/>
            <a:ext cx="3874375" cy="3439749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2AABA4EC-C98E-469E-8CC9-60AC6B6968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89169" y="4320668"/>
            <a:ext cx="4737376" cy="245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062783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1354</Words>
  <Application>Microsoft Office PowerPoint</Application>
  <PresentationFormat>Širokoúhlá obrazovka</PresentationFormat>
  <Paragraphs>87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Yu Gothic UI Semibold</vt:lpstr>
      <vt:lpstr>Arial</vt:lpstr>
      <vt:lpstr>Calibri</vt:lpstr>
      <vt:lpstr>Corbel</vt:lpstr>
      <vt:lpstr>Wingdings 2</vt:lpstr>
      <vt:lpstr>Rámeček</vt:lpstr>
      <vt:lpstr>Makroekonomie 3+2, EVSNPMABMI                                                    Teorie racionálních očekávání a její implikace pro tvůrce hospodářské politiky</vt:lpstr>
      <vt:lpstr>Východiska teorie racionálních očekávání</vt:lpstr>
      <vt:lpstr>Racionální očekávání</vt:lpstr>
      <vt:lpstr>Hypotéza racionálních očekávání</vt:lpstr>
      <vt:lpstr>Lucasova kritika ekonometrických modelů</vt:lpstr>
      <vt:lpstr>Teze o neúčinnosti HP</vt:lpstr>
      <vt:lpstr>Účinnost HP v modelu AS-AD: monetaristický přístup (model)</vt:lpstr>
      <vt:lpstr>Účinnost HP v modelu AS-AD: nové klasická makroekonomie</vt:lpstr>
      <vt:lpstr>Prezentace aplikace PowerPoint</vt:lpstr>
      <vt:lpstr>Účinnost HP v modelu AS-AD: neklasický model racionálních očekávání</vt:lpstr>
      <vt:lpstr>Prezentace aplikace PowerPoint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Mikroekonomie 2+1, NPMKB</dc:title>
  <dc:creator>Kamila</dc:creator>
  <cp:lastModifiedBy>tur0001</cp:lastModifiedBy>
  <cp:revision>117</cp:revision>
  <cp:lastPrinted>2020-01-09T09:32:47Z</cp:lastPrinted>
  <dcterms:created xsi:type="dcterms:W3CDTF">2019-08-09T18:58:20Z</dcterms:created>
  <dcterms:modified xsi:type="dcterms:W3CDTF">2020-02-17T11:28:22Z</dcterms:modified>
</cp:coreProperties>
</file>