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Podmínky absolvování předmětu Bankovnictví</a:t>
            </a:r>
            <a:br>
              <a:rPr lang="cs-CZ" sz="4000" dirty="0" smtClean="0"/>
            </a:br>
            <a:r>
              <a:rPr lang="cs-CZ" sz="4000" dirty="0" smtClean="0"/>
              <a:t> LS </a:t>
            </a:r>
            <a:r>
              <a:rPr lang="cs-CZ" sz="4000" dirty="0" err="1" smtClean="0"/>
              <a:t>ak</a:t>
            </a:r>
            <a:r>
              <a:rPr lang="cs-CZ" sz="4000" dirty="0" smtClean="0"/>
              <a:t>. r. </a:t>
            </a:r>
            <a:r>
              <a:rPr lang="cs-CZ" sz="4000" dirty="0" smtClean="0"/>
              <a:t>2019/2020</a:t>
            </a:r>
            <a:endParaRPr lang="cs-CZ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Klepková Vodová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získat max. 60 bodů</a:t>
            </a:r>
          </a:p>
          <a:p>
            <a:r>
              <a:rPr lang="cs-CZ" dirty="0"/>
              <a:t>termín: ve zkouškovém období</a:t>
            </a:r>
          </a:p>
          <a:p>
            <a:pPr>
              <a:lnSpc>
                <a:spcPct val="90000"/>
              </a:lnSpc>
            </a:pPr>
            <a:r>
              <a:rPr lang="cs-CZ" dirty="0"/>
              <a:t>průběh ústní zkoušky: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odpovědi na dvě teoretické otázky (každá max. za 30 bodů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Bodování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		10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Docházka (min. 60 %)	  5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Diskuze				  5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Průběžný test			20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Ústní zkouška			60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Celkem		            100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395536" y="4653136"/>
            <a:ext cx="7128792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A:		91 – 100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B:		81 –   90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C:		71 –   80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D:		61 –   70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E:		51 –   60 </a:t>
            </a:r>
            <a:r>
              <a:rPr lang="cs-CZ" dirty="0" err="1"/>
              <a:t>b</a:t>
            </a:r>
            <a:r>
              <a:rPr lang="cs-CZ" dirty="0"/>
              <a:t>.</a:t>
            </a:r>
          </a:p>
          <a:p>
            <a:r>
              <a:rPr lang="cs-CZ" dirty="0"/>
              <a:t>F:		  0 –   50 </a:t>
            </a:r>
            <a:r>
              <a:rPr lang="cs-CZ" dirty="0" err="1"/>
              <a:t>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konzultační hodiny:</a:t>
            </a:r>
          </a:p>
          <a:p>
            <a:pPr lvl="1"/>
            <a:r>
              <a:rPr lang="cs-CZ" dirty="0" smtClean="0"/>
              <a:t>pondělí 11:20 – 12:50 A 336</a:t>
            </a:r>
          </a:p>
          <a:p>
            <a:pPr lvl="1"/>
            <a:r>
              <a:rPr lang="cs-CZ" dirty="0" smtClean="0"/>
              <a:t>středa 9:00 </a:t>
            </a:r>
            <a:r>
              <a:rPr lang="cs-CZ" dirty="0"/>
              <a:t>– </a:t>
            </a:r>
            <a:r>
              <a:rPr lang="cs-CZ" dirty="0" smtClean="0"/>
              <a:t>10:30 </a:t>
            </a:r>
            <a:r>
              <a:rPr lang="cs-CZ" dirty="0"/>
              <a:t>A 336</a:t>
            </a:r>
          </a:p>
          <a:p>
            <a:pPr lvl="1"/>
            <a:r>
              <a:rPr lang="cs-CZ" dirty="0"/>
              <a:t>pouze po předchozí domluvě</a:t>
            </a:r>
          </a:p>
          <a:p>
            <a:r>
              <a:rPr lang="cs-CZ" dirty="0"/>
              <a:t>e-mail:</a:t>
            </a:r>
          </a:p>
          <a:p>
            <a:pPr lvl="1"/>
            <a:r>
              <a:rPr lang="cs-CZ" dirty="0" err="1"/>
              <a:t>klepkova</a:t>
            </a:r>
            <a:r>
              <a:rPr lang="cs-CZ" dirty="0"/>
              <a:t>@</a:t>
            </a:r>
            <a:r>
              <a:rPr lang="cs-CZ" dirty="0" err="1"/>
              <a:t>opf.slu.cz</a:t>
            </a:r>
            <a:endParaRPr lang="cs-CZ" dirty="0"/>
          </a:p>
          <a:p>
            <a:r>
              <a:rPr lang="cs-CZ" dirty="0"/>
              <a:t>telefon:</a:t>
            </a:r>
          </a:p>
          <a:p>
            <a:pPr lvl="1"/>
            <a:r>
              <a:rPr lang="cs-CZ" dirty="0"/>
              <a:t>596 398 </a:t>
            </a:r>
            <a:r>
              <a:rPr lang="cs-CZ" dirty="0" smtClean="0"/>
              <a:t>406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M Ě J T E   S E   H E Z K Y</a:t>
            </a:r>
          </a:p>
          <a:p>
            <a:pPr algn="ctr">
              <a:buNone/>
            </a:pPr>
            <a:r>
              <a:rPr lang="cs-CZ" sz="4000" dirty="0" smtClean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výkladu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Banky ve struktuře finančních institucí a jejich organizační struktura</a:t>
            </a:r>
          </a:p>
          <a:p>
            <a:r>
              <a:rPr lang="pl-PL" sz="2000" dirty="0" smtClean="0"/>
              <a:t>Regulace a dohled nad bankovním sektorem</a:t>
            </a:r>
            <a:endParaRPr lang="cs-CZ" sz="2000" dirty="0" smtClean="0"/>
          </a:p>
          <a:p>
            <a:pPr lvl="0"/>
            <a:r>
              <a:rPr lang="cs-CZ" sz="2000" dirty="0" smtClean="0"/>
              <a:t>Management aktiv bank, úvěrové obchody, produkty bank pro financování bydlení a úvěrové analýzy</a:t>
            </a:r>
          </a:p>
          <a:p>
            <a:pPr lvl="0"/>
            <a:r>
              <a:rPr lang="cs-CZ" sz="2000" dirty="0" smtClean="0"/>
              <a:t>Management pasiv bank</a:t>
            </a:r>
          </a:p>
          <a:p>
            <a:pPr lvl="0"/>
            <a:r>
              <a:rPr lang="cs-CZ" sz="2000" dirty="0" smtClean="0"/>
              <a:t>Investiční bankovnictví a bankovnictví mimo bilanci</a:t>
            </a:r>
          </a:p>
          <a:p>
            <a:pPr lvl="0"/>
            <a:r>
              <a:rPr lang="pl-PL" sz="2000" dirty="0" smtClean="0"/>
              <a:t>Nelegální bankovní praktiky, praní špinavých peněz a korupce v bankovnictví</a:t>
            </a:r>
            <a:endParaRPr lang="cs-CZ" sz="2000" dirty="0" smtClean="0"/>
          </a:p>
          <a:p>
            <a:pPr lvl="0"/>
            <a:r>
              <a:rPr lang="cs-CZ" sz="2000" dirty="0" smtClean="0"/>
              <a:t>Hospodaření bank</a:t>
            </a:r>
          </a:p>
          <a:p>
            <a:pPr lvl="0"/>
            <a:r>
              <a:rPr lang="cs-CZ" sz="2000" dirty="0" smtClean="0"/>
              <a:t>Finanční analýza bank</a:t>
            </a:r>
          </a:p>
          <a:p>
            <a:pPr lvl="0"/>
            <a:r>
              <a:rPr lang="cs-CZ" sz="2000" dirty="0" smtClean="0"/>
              <a:t>Islámské bankovnictví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VODOVÁ, P. </a:t>
            </a:r>
            <a:r>
              <a:rPr lang="cs-CZ" sz="2400" i="1" dirty="0" smtClean="0"/>
              <a:t>Bankovnictví</a:t>
            </a:r>
            <a:r>
              <a:rPr lang="cs-CZ" sz="2400" dirty="0" smtClean="0"/>
              <a:t>. Karviná: SU OPF, 2014. </a:t>
            </a:r>
          </a:p>
          <a:p>
            <a:r>
              <a:rPr lang="cs-CZ" sz="2400" dirty="0" smtClean="0"/>
              <a:t>POLOUČEK, S. a kol. </a:t>
            </a:r>
            <a:r>
              <a:rPr lang="cs-CZ" sz="2400" i="1" dirty="0" smtClean="0"/>
              <a:t>Bankovnictví.</a:t>
            </a:r>
            <a:r>
              <a:rPr lang="cs-CZ" sz="2400" dirty="0" smtClean="0"/>
              <a:t> Praha: C. H. Beck, 2013, kap. 3, 5, 7-11, 14. ISBN 978-80-7400-491-9.</a:t>
            </a:r>
          </a:p>
          <a:p>
            <a:r>
              <a:rPr lang="cs-CZ" sz="2400" dirty="0" smtClean="0"/>
              <a:t>VODOVÁ, P. </a:t>
            </a:r>
            <a:r>
              <a:rPr lang="cs-CZ" sz="2400" i="1" dirty="0" smtClean="0"/>
              <a:t>Řízení finančních rizik A. Distanční studijní opora</a:t>
            </a:r>
            <a:r>
              <a:rPr lang="cs-CZ" sz="2400" dirty="0" smtClean="0"/>
              <a:t>. Karviná: OPF SU, 2006, kap. 4 – 6. ISBN 80-7248-349-8.</a:t>
            </a:r>
          </a:p>
          <a:p>
            <a:r>
              <a:rPr lang="cs-CZ" sz="2400" dirty="0" smtClean="0"/>
              <a:t>Aktuální znění zákonů, opatření a vyhlášek České národní banky.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Obsah všech přednášek a seminářů!!!</a:t>
            </a:r>
            <a:endParaRPr lang="cs-CZ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7848872" cy="4573563"/>
          </a:xfrm>
        </p:spPr>
        <p:txBody>
          <a:bodyPr/>
          <a:lstStyle/>
          <a:p>
            <a:r>
              <a:rPr lang="cs-CZ" sz="1300" cap="all" dirty="0" smtClean="0"/>
              <a:t>Dvořák, P.</a:t>
            </a:r>
            <a:r>
              <a:rPr lang="cs-CZ" sz="1300" dirty="0" smtClean="0"/>
              <a:t> </a:t>
            </a:r>
            <a:r>
              <a:rPr lang="cs-CZ" sz="1300" i="1" dirty="0" smtClean="0"/>
              <a:t>Bankovnictví pro bankéře a klienty.</a:t>
            </a:r>
            <a:r>
              <a:rPr lang="cs-CZ" sz="1300" dirty="0" smtClean="0"/>
              <a:t> Praha: </a:t>
            </a:r>
            <a:r>
              <a:rPr lang="cs-CZ" sz="1300" dirty="0" err="1" smtClean="0"/>
              <a:t>Linde</a:t>
            </a:r>
            <a:r>
              <a:rPr lang="cs-CZ" sz="1300" dirty="0" smtClean="0"/>
              <a:t>, 2005. ISBN 80-7201-515-X.</a:t>
            </a:r>
          </a:p>
          <a:p>
            <a:r>
              <a:rPr lang="cs-CZ" sz="1300" dirty="0" smtClean="0"/>
              <a:t>FIGHT, A. </a:t>
            </a:r>
            <a:r>
              <a:rPr lang="cs-CZ" sz="1300" i="1" dirty="0" err="1" smtClean="0"/>
              <a:t>Understanding</a:t>
            </a:r>
            <a:r>
              <a:rPr lang="cs-CZ" sz="1300" i="1" dirty="0" smtClean="0"/>
              <a:t> </a:t>
            </a:r>
            <a:r>
              <a:rPr lang="cs-CZ" sz="1300" i="1" dirty="0" err="1" smtClean="0"/>
              <a:t>international</a:t>
            </a:r>
            <a:r>
              <a:rPr lang="cs-CZ" sz="1300" i="1" dirty="0" smtClean="0"/>
              <a:t> bank risk</a:t>
            </a:r>
            <a:r>
              <a:rPr lang="cs-CZ" sz="1300" dirty="0" smtClean="0"/>
              <a:t>. Chichester: </a:t>
            </a:r>
            <a:r>
              <a:rPr lang="cs-CZ" sz="1300" dirty="0" err="1" smtClean="0"/>
              <a:t>Wiley</a:t>
            </a:r>
            <a:r>
              <a:rPr lang="cs-CZ" sz="1300" dirty="0" smtClean="0"/>
              <a:t> Finance, 2003. ISBN 0-470-84768-9.</a:t>
            </a:r>
          </a:p>
          <a:p>
            <a:r>
              <a:rPr lang="cs-CZ" sz="1300" dirty="0" smtClean="0"/>
              <a:t>HORVÁTHOVÁ, E. a kol. </a:t>
            </a:r>
            <a:r>
              <a:rPr lang="cs-CZ" sz="1300" i="1" dirty="0" err="1" smtClean="0"/>
              <a:t>Operácie</a:t>
            </a:r>
            <a:r>
              <a:rPr lang="cs-CZ" sz="1300" i="1" dirty="0" smtClean="0"/>
              <a:t> </a:t>
            </a:r>
            <a:r>
              <a:rPr lang="cs-CZ" sz="1300" i="1" dirty="0" err="1" smtClean="0"/>
              <a:t>komerčných</a:t>
            </a:r>
            <a:r>
              <a:rPr lang="cs-CZ" sz="1300" i="1" dirty="0" smtClean="0"/>
              <a:t> </a:t>
            </a:r>
            <a:r>
              <a:rPr lang="cs-CZ" sz="1300" i="1" dirty="0" err="1" smtClean="0"/>
              <a:t>bánk</a:t>
            </a:r>
            <a:r>
              <a:rPr lang="cs-CZ" sz="1300" i="1" dirty="0" smtClean="0"/>
              <a:t>. </a:t>
            </a:r>
            <a:r>
              <a:rPr lang="cs-CZ" sz="1300" dirty="0" smtClean="0"/>
              <a:t>Bratislava: </a:t>
            </a:r>
            <a:r>
              <a:rPr lang="cs-CZ" sz="1300" dirty="0" err="1" smtClean="0"/>
              <a:t>Ekonóm</a:t>
            </a:r>
            <a:r>
              <a:rPr lang="cs-CZ" sz="1300" dirty="0" smtClean="0"/>
              <a:t>, 2004. ISBN 80-225-1843-3.</a:t>
            </a:r>
          </a:p>
          <a:p>
            <a:r>
              <a:rPr lang="cs-CZ" sz="1300" dirty="0" smtClean="0"/>
              <a:t>KAŠPAROVSKÁ, V. a kol. </a:t>
            </a:r>
            <a:r>
              <a:rPr lang="cs-CZ" sz="1300" i="1" dirty="0" smtClean="0"/>
              <a:t>Řízení obchodních bank. Vybrané kapitoly</a:t>
            </a:r>
            <a:r>
              <a:rPr lang="cs-CZ" sz="1300" dirty="0" smtClean="0"/>
              <a:t>. Praha: C. H. Beck, 2006. ISBN 80-7179-381-7.</a:t>
            </a:r>
          </a:p>
          <a:p>
            <a:r>
              <a:rPr lang="cs-CZ" sz="1300" dirty="0" smtClean="0"/>
              <a:t>KOCH, T.W., MACDONALD, S.S. </a:t>
            </a:r>
            <a:r>
              <a:rPr lang="cs-CZ" sz="1300" i="1" dirty="0" smtClean="0"/>
              <a:t>Bank Management</a:t>
            </a:r>
            <a:r>
              <a:rPr lang="cs-CZ" sz="1300" dirty="0" smtClean="0"/>
              <a:t>. 7th </a:t>
            </a:r>
            <a:r>
              <a:rPr lang="cs-CZ" sz="1300" dirty="0" err="1" smtClean="0"/>
              <a:t>ed</a:t>
            </a:r>
            <a:r>
              <a:rPr lang="cs-CZ" sz="1300" dirty="0" smtClean="0"/>
              <a:t>. Mason: </a:t>
            </a:r>
            <a:r>
              <a:rPr lang="cs-CZ" sz="1300" dirty="0" err="1" smtClean="0"/>
              <a:t>South</a:t>
            </a:r>
            <a:r>
              <a:rPr lang="cs-CZ" sz="1300" dirty="0" smtClean="0"/>
              <a:t>-Western </a:t>
            </a:r>
            <a:r>
              <a:rPr lang="cs-CZ" sz="1300" dirty="0" err="1" smtClean="0"/>
              <a:t>Cengage</a:t>
            </a:r>
            <a:r>
              <a:rPr lang="cs-CZ" sz="1300" dirty="0" smtClean="0"/>
              <a:t> </a:t>
            </a:r>
            <a:r>
              <a:rPr lang="cs-CZ" sz="1300" dirty="0" err="1" smtClean="0"/>
              <a:t>Learning</a:t>
            </a:r>
            <a:r>
              <a:rPr lang="cs-CZ" sz="1300" dirty="0" smtClean="0"/>
              <a:t>, 2010. ISBN 978-0-324-65578-0.</a:t>
            </a:r>
          </a:p>
          <a:p>
            <a:r>
              <a:rPr lang="cs-CZ" sz="1300" cap="all" dirty="0" smtClean="0"/>
              <a:t>MASCIANDARO, D. </a:t>
            </a:r>
            <a:r>
              <a:rPr lang="cs-CZ" sz="1300" i="1" dirty="0" smtClean="0"/>
              <a:t>Handbook of </a:t>
            </a:r>
            <a:r>
              <a:rPr lang="cs-CZ" sz="1300" i="1" dirty="0" err="1" smtClean="0"/>
              <a:t>Central</a:t>
            </a:r>
            <a:r>
              <a:rPr lang="cs-CZ" sz="1300" i="1" dirty="0" smtClean="0"/>
              <a:t> Banking and Financial </a:t>
            </a:r>
            <a:r>
              <a:rPr lang="cs-CZ" sz="1300" i="1" dirty="0" err="1" smtClean="0"/>
              <a:t>Authorities</a:t>
            </a:r>
            <a:r>
              <a:rPr lang="cs-CZ" sz="1300" i="1" dirty="0" smtClean="0"/>
              <a:t> in Europe. New </a:t>
            </a:r>
            <a:r>
              <a:rPr lang="cs-CZ" sz="1300" i="1" dirty="0" err="1" smtClean="0"/>
              <a:t>Architectures</a:t>
            </a:r>
            <a:r>
              <a:rPr lang="cs-CZ" sz="1300" i="1" dirty="0" smtClean="0"/>
              <a:t> in the Supervision of Financial Markets.</a:t>
            </a:r>
            <a:r>
              <a:rPr lang="cs-CZ" sz="1300" dirty="0" smtClean="0"/>
              <a:t> </a:t>
            </a:r>
            <a:r>
              <a:rPr lang="cs-CZ" sz="1300" dirty="0" err="1" smtClean="0"/>
              <a:t>Cheltenham</a:t>
            </a:r>
            <a:r>
              <a:rPr lang="cs-CZ" sz="1300" dirty="0" smtClean="0"/>
              <a:t>, UK, </a:t>
            </a:r>
            <a:r>
              <a:rPr lang="cs-CZ" sz="1300" dirty="0" err="1" smtClean="0"/>
              <a:t>Northampton</a:t>
            </a:r>
            <a:r>
              <a:rPr lang="cs-CZ" sz="1300" dirty="0" smtClean="0"/>
              <a:t>, MA, USA: Edward </a:t>
            </a:r>
            <a:r>
              <a:rPr lang="cs-CZ" sz="1300" dirty="0" err="1" smtClean="0"/>
              <a:t>Elgar</a:t>
            </a:r>
            <a:r>
              <a:rPr lang="cs-CZ" sz="1300" dirty="0" smtClean="0"/>
              <a:t>, 2005. </a:t>
            </a:r>
            <a:r>
              <a:rPr lang="en-GB" sz="1300" dirty="0" smtClean="0"/>
              <a:t>ISBN 1 84376 789 9.</a:t>
            </a:r>
            <a:endParaRPr lang="cs-CZ" sz="1300" dirty="0" smtClean="0"/>
          </a:p>
          <a:p>
            <a:r>
              <a:rPr lang="cs-CZ" sz="1300" dirty="0" smtClean="0"/>
              <a:t>MEJSTŘÍK, M., PEČENÁ, M., TEPLÝ, P. </a:t>
            </a:r>
            <a:r>
              <a:rPr lang="cs-CZ" sz="1300" i="1" dirty="0" smtClean="0"/>
              <a:t>Základní principy bankovnictví. Basic </a:t>
            </a:r>
            <a:r>
              <a:rPr lang="cs-CZ" sz="1300" i="1" dirty="0" err="1" smtClean="0"/>
              <a:t>principles</a:t>
            </a:r>
            <a:r>
              <a:rPr lang="cs-CZ" sz="1300" i="1" dirty="0" smtClean="0"/>
              <a:t> of banking</a:t>
            </a:r>
            <a:r>
              <a:rPr lang="cs-CZ" sz="1300" dirty="0" smtClean="0"/>
              <a:t>. Praha: Karolinum, 2008. ISBN 978-80-246-1500-4. </a:t>
            </a:r>
          </a:p>
          <a:p>
            <a:r>
              <a:rPr lang="cs-CZ" sz="1300" dirty="0" smtClean="0"/>
              <a:t>PAVELKA, F., OPLTOVÁ, R. </a:t>
            </a:r>
            <a:r>
              <a:rPr lang="cs-CZ" sz="1300" i="1" dirty="0" smtClean="0"/>
              <a:t>Jak správně na hypotéky</a:t>
            </a:r>
            <a:r>
              <a:rPr lang="cs-CZ" sz="1300" dirty="0" smtClean="0"/>
              <a:t>. Praha: </a:t>
            </a:r>
            <a:r>
              <a:rPr lang="cs-CZ" sz="1300" dirty="0" err="1" smtClean="0"/>
              <a:t>Consultinvest</a:t>
            </a:r>
            <a:r>
              <a:rPr lang="cs-CZ" sz="1300" dirty="0" smtClean="0"/>
              <a:t>, 2003. ISBN 80-901486-7-3.</a:t>
            </a:r>
          </a:p>
          <a:p>
            <a:r>
              <a:rPr lang="cs-CZ" sz="1300" dirty="0" smtClean="0"/>
              <a:t>ROSE, PS. </a:t>
            </a:r>
            <a:r>
              <a:rPr lang="cs-CZ" sz="1300" i="1" dirty="0" err="1" smtClean="0"/>
              <a:t>Commercial</a:t>
            </a:r>
            <a:r>
              <a:rPr lang="cs-CZ" sz="1300" i="1" dirty="0" smtClean="0"/>
              <a:t> Bank Management</a:t>
            </a:r>
            <a:r>
              <a:rPr lang="cs-CZ" sz="1300" dirty="0" smtClean="0"/>
              <a:t>. New York: </a:t>
            </a:r>
            <a:r>
              <a:rPr lang="cs-CZ" sz="1300" dirty="0" err="1" smtClean="0"/>
              <a:t>McGraw</a:t>
            </a:r>
            <a:r>
              <a:rPr lang="cs-CZ" sz="1300" dirty="0" smtClean="0"/>
              <a:t>-</a:t>
            </a:r>
            <a:r>
              <a:rPr lang="cs-CZ" sz="1300" dirty="0" err="1" smtClean="0"/>
              <a:t>Hill</a:t>
            </a:r>
            <a:r>
              <a:rPr lang="cs-CZ" sz="1300" dirty="0" smtClean="0"/>
              <a:t>, 2002. ISBN 0-07-112122-6.</a:t>
            </a:r>
          </a:p>
          <a:p>
            <a:r>
              <a:rPr lang="cs-CZ" sz="1300" cap="all" dirty="0" smtClean="0"/>
              <a:t>SAUNDERS, A., CORNETT, M.M. </a:t>
            </a:r>
            <a:r>
              <a:rPr lang="cs-CZ" sz="1300" i="1" dirty="0" smtClean="0"/>
              <a:t>Financial Institutions Management. A Risk Management </a:t>
            </a:r>
            <a:r>
              <a:rPr lang="cs-CZ" sz="1300" i="1" dirty="0" err="1" smtClean="0"/>
              <a:t>Approach</a:t>
            </a:r>
            <a:r>
              <a:rPr lang="cs-CZ" sz="1300" i="1" dirty="0" smtClean="0"/>
              <a:t>. </a:t>
            </a:r>
            <a:r>
              <a:rPr lang="cs-CZ" sz="1300" dirty="0" smtClean="0"/>
              <a:t>Boston </a:t>
            </a:r>
            <a:r>
              <a:rPr lang="cs-CZ" sz="1300" dirty="0" err="1" smtClean="0"/>
              <a:t>etc</a:t>
            </a:r>
            <a:r>
              <a:rPr lang="cs-CZ" sz="1300" dirty="0" smtClean="0"/>
              <a:t>.: </a:t>
            </a:r>
            <a:r>
              <a:rPr lang="cs-CZ" sz="1300" dirty="0" err="1" smtClean="0"/>
              <a:t>McGraw</a:t>
            </a:r>
            <a:r>
              <a:rPr lang="cs-CZ" sz="1300" dirty="0" smtClean="0"/>
              <a:t>-</a:t>
            </a:r>
            <a:r>
              <a:rPr lang="cs-CZ" sz="1300" dirty="0" err="1" smtClean="0"/>
              <a:t>Hill</a:t>
            </a:r>
            <a:r>
              <a:rPr lang="cs-CZ" sz="1300" dirty="0" smtClean="0"/>
              <a:t>, 2006. 5th </a:t>
            </a:r>
            <a:r>
              <a:rPr lang="cs-CZ" sz="1300" dirty="0" err="1" smtClean="0"/>
              <a:t>ed</a:t>
            </a:r>
            <a:r>
              <a:rPr lang="cs-CZ" sz="1300" dirty="0" smtClean="0"/>
              <a:t>. ISBN 007-124764-5. </a:t>
            </a:r>
          </a:p>
          <a:p>
            <a:r>
              <a:rPr lang="cs-CZ" sz="1300" dirty="0" smtClean="0"/>
              <a:t>SCHOON, N. </a:t>
            </a:r>
            <a:r>
              <a:rPr lang="cs-CZ" sz="1300" i="1" dirty="0" err="1" smtClean="0"/>
              <a:t>Islamic</a:t>
            </a:r>
            <a:r>
              <a:rPr lang="cs-CZ" sz="1300" i="1" dirty="0" smtClean="0"/>
              <a:t> Banking and Finance</a:t>
            </a:r>
            <a:r>
              <a:rPr lang="cs-CZ" sz="1300" dirty="0" smtClean="0"/>
              <a:t>. London: </a:t>
            </a:r>
            <a:r>
              <a:rPr lang="cs-CZ" sz="1300" dirty="0" err="1" smtClean="0"/>
              <a:t>Spirasmus</a:t>
            </a:r>
            <a:r>
              <a:rPr lang="cs-CZ" sz="1300" dirty="0" smtClean="0"/>
              <a:t> </a:t>
            </a:r>
            <a:r>
              <a:rPr lang="cs-CZ" sz="1300" dirty="0" err="1" smtClean="0"/>
              <a:t>Press</a:t>
            </a:r>
            <a:r>
              <a:rPr lang="cs-CZ" sz="1300" dirty="0" smtClean="0"/>
              <a:t>, 2010. ISBN 978-1904905-11-0.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2450" indent="-552450">
              <a:lnSpc>
                <a:spcPct val="90000"/>
              </a:lnSpc>
            </a:pPr>
            <a:r>
              <a:rPr lang="cs-CZ" dirty="0"/>
              <a:t>účast na </a:t>
            </a:r>
            <a:r>
              <a:rPr lang="cs-CZ" dirty="0" smtClean="0"/>
              <a:t>seminářích</a:t>
            </a:r>
            <a:endParaRPr lang="cs-CZ" dirty="0"/>
          </a:p>
          <a:p>
            <a:pPr marL="552450" indent="-552450">
              <a:lnSpc>
                <a:spcPct val="90000"/>
              </a:lnSpc>
            </a:pPr>
            <a:r>
              <a:rPr lang="cs-CZ" dirty="0"/>
              <a:t>seminární práce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aktivní účast na diskuzi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průběžný test</a:t>
            </a:r>
          </a:p>
          <a:p>
            <a:pPr marL="552450" indent="-552450">
              <a:lnSpc>
                <a:spcPct val="90000"/>
              </a:lnSpc>
            </a:pPr>
            <a:r>
              <a:rPr lang="cs-CZ" dirty="0"/>
              <a:t>zkouška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59352" cy="4789587"/>
          </a:xfrm>
        </p:spPr>
        <p:txBody>
          <a:bodyPr/>
          <a:lstStyle/>
          <a:p>
            <a:r>
              <a:rPr lang="cs-CZ" sz="2600" dirty="0" smtClean="0"/>
              <a:t>lze získat max. 10 bodů</a:t>
            </a:r>
          </a:p>
          <a:p>
            <a:r>
              <a:rPr lang="cs-CZ" sz="2600" dirty="0" smtClean="0"/>
              <a:t>téma: Optimální varianta financování …</a:t>
            </a:r>
          </a:p>
          <a:p>
            <a:pPr lvl="1">
              <a:buFontTx/>
              <a:buNone/>
            </a:pPr>
            <a:r>
              <a:rPr lang="cs-CZ" sz="2200" dirty="0" smtClean="0"/>
              <a:t>  (…zahradního bazénu, rodinného domu, bytu, osob. auta, motorky, cesty kolem světa,…)</a:t>
            </a:r>
          </a:p>
          <a:p>
            <a:r>
              <a:rPr lang="cs-CZ" sz="2600" dirty="0" smtClean="0"/>
              <a:t>zpracování možno ve dvojicích</a:t>
            </a:r>
          </a:p>
          <a:p>
            <a:r>
              <a:rPr lang="cs-CZ" sz="2600" dirty="0" smtClean="0"/>
              <a:t>práce ryze praktická!</a:t>
            </a:r>
          </a:p>
          <a:p>
            <a:r>
              <a:rPr lang="cs-CZ" sz="2600" dirty="0" smtClean="0"/>
              <a:t>termín odevzdání:</a:t>
            </a:r>
          </a:p>
          <a:p>
            <a:pPr lvl="1"/>
            <a:r>
              <a:rPr lang="cs-CZ" sz="2200" dirty="0" smtClean="0"/>
              <a:t>do 15. května </a:t>
            </a:r>
            <a:r>
              <a:rPr lang="cs-CZ" sz="2200" dirty="0" smtClean="0"/>
              <a:t>2020</a:t>
            </a:r>
            <a:endParaRPr lang="cs-CZ" sz="2200" dirty="0" smtClean="0"/>
          </a:p>
          <a:p>
            <a:pPr lvl="1">
              <a:lnSpc>
                <a:spcPct val="90000"/>
              </a:lnSpc>
            </a:pPr>
            <a:r>
              <a:rPr lang="cs-CZ" sz="2200" dirty="0" smtClean="0"/>
              <a:t>odevzdání po stanoveném termínu: sankce - 5 bodů</a:t>
            </a:r>
          </a:p>
          <a:p>
            <a:r>
              <a:rPr lang="cs-CZ" sz="2600" dirty="0" smtClean="0"/>
              <a:t>odevzdání práce přes IS </a:t>
            </a:r>
            <a:r>
              <a:rPr lang="cs-CZ" sz="2200" dirty="0" smtClean="0"/>
              <a:t>(jiná </a:t>
            </a:r>
            <a:r>
              <a:rPr lang="cs-CZ" sz="2200" dirty="0" smtClean="0"/>
              <a:t>forma odevzdání nebude akceptována)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pPr>
              <a:buFontTx/>
              <a:buNone/>
            </a:pPr>
            <a:r>
              <a:rPr lang="cs-CZ" sz="2400" dirty="0" smtClean="0"/>
              <a:t>Úvod </a:t>
            </a:r>
            <a:r>
              <a:rPr lang="cs-CZ" sz="2000" dirty="0" smtClean="0"/>
              <a:t>(formulovat cíl)</a:t>
            </a:r>
          </a:p>
          <a:p>
            <a:pPr>
              <a:buFontTx/>
              <a:buNone/>
            </a:pPr>
            <a:r>
              <a:rPr lang="cs-CZ" sz="2400" dirty="0" smtClean="0"/>
              <a:t>1. Charakteristika domácnosti </a:t>
            </a:r>
            <a:r>
              <a:rPr lang="cs-CZ" sz="2000" dirty="0" smtClean="0"/>
              <a:t>(pro koho úkol řešíme)</a:t>
            </a:r>
          </a:p>
          <a:p>
            <a:pPr>
              <a:buFontTx/>
              <a:buNone/>
            </a:pPr>
            <a:r>
              <a:rPr lang="cs-CZ" sz="2400" dirty="0" smtClean="0"/>
              <a:t>2. Charakteristika vybrané nemovitosti nebo movité věci </a:t>
            </a:r>
            <a:r>
              <a:rPr lang="cs-CZ" sz="2000" dirty="0" smtClean="0"/>
              <a:t>(bazénu, cesty kolem světa, bytu,…)</a:t>
            </a:r>
          </a:p>
          <a:p>
            <a:pPr>
              <a:buFontTx/>
              <a:buNone/>
            </a:pPr>
            <a:r>
              <a:rPr lang="cs-CZ" sz="2400" dirty="0" smtClean="0"/>
              <a:t>3. Srovnání alternativ financování vybrané věci </a:t>
            </a:r>
            <a:r>
              <a:rPr lang="cs-CZ" sz="2000" dirty="0" smtClean="0"/>
              <a:t>(pět variant cizích zdrojů financování)</a:t>
            </a:r>
          </a:p>
          <a:p>
            <a:pPr>
              <a:buFontTx/>
              <a:buNone/>
            </a:pPr>
            <a:r>
              <a:rPr lang="cs-CZ" sz="2400" dirty="0" smtClean="0"/>
              <a:t>4. Finanční dopad nejvýhodnější varianty financování na domácnost </a:t>
            </a:r>
            <a:r>
              <a:rPr lang="cs-CZ" sz="2000" dirty="0" smtClean="0"/>
              <a:t>(propočty ukazatelů)</a:t>
            </a:r>
          </a:p>
          <a:p>
            <a:pPr>
              <a:buFontTx/>
              <a:buNone/>
            </a:pPr>
            <a:r>
              <a:rPr lang="cs-CZ" sz="2400" dirty="0" smtClean="0"/>
              <a:t>Závěr </a:t>
            </a:r>
            <a:r>
              <a:rPr lang="cs-CZ" sz="2000" dirty="0" smtClean="0"/>
              <a:t>(uvést, která varianta financování je nejvýhodnější a proč a zda je pro domácnost přijatelná a dosažitelná)</a:t>
            </a:r>
          </a:p>
          <a:p>
            <a:pPr>
              <a:buFontTx/>
              <a:buNone/>
            </a:pPr>
            <a:r>
              <a:rPr lang="cs-CZ" sz="2400" dirty="0" smtClean="0"/>
              <a:t>Seznam použitých pramenů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termín:</a:t>
            </a:r>
          </a:p>
          <a:p>
            <a:pPr lvl="1"/>
            <a:r>
              <a:rPr lang="cs-CZ" dirty="0" smtClean="0"/>
              <a:t>22. </a:t>
            </a:r>
            <a:r>
              <a:rPr lang="cs-CZ" dirty="0"/>
              <a:t>dubna </a:t>
            </a:r>
            <a:r>
              <a:rPr lang="cs-CZ" dirty="0" smtClean="0"/>
              <a:t>2020 </a:t>
            </a:r>
            <a:r>
              <a:rPr lang="cs-CZ" dirty="0"/>
              <a:t>na semináři</a:t>
            </a:r>
          </a:p>
          <a:p>
            <a:r>
              <a:rPr lang="cs-CZ" dirty="0"/>
              <a:t>téma:</a:t>
            </a:r>
          </a:p>
          <a:p>
            <a:pPr lvl="1"/>
            <a:r>
              <a:rPr lang="cs-CZ" dirty="0"/>
              <a:t>Zadluženost českých </a:t>
            </a:r>
            <a:r>
              <a:rPr lang="cs-CZ" dirty="0" smtClean="0"/>
              <a:t>domácností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získat max. 20 bodů</a:t>
            </a:r>
          </a:p>
          <a:p>
            <a:r>
              <a:rPr lang="cs-CZ" dirty="0"/>
              <a:t>termín:</a:t>
            </a:r>
          </a:p>
          <a:p>
            <a:pPr lvl="1"/>
            <a:r>
              <a:rPr lang="cs-CZ" dirty="0" smtClean="0"/>
              <a:t>20. </a:t>
            </a:r>
            <a:r>
              <a:rPr lang="cs-CZ" dirty="0"/>
              <a:t>května </a:t>
            </a:r>
            <a:r>
              <a:rPr lang="cs-CZ" dirty="0" smtClean="0"/>
              <a:t>2020 </a:t>
            </a:r>
            <a:r>
              <a:rPr lang="cs-CZ" dirty="0"/>
              <a:t>na přednášce</a:t>
            </a:r>
          </a:p>
          <a:p>
            <a:r>
              <a:rPr lang="cs-CZ" dirty="0"/>
              <a:t>struktura testu:</a:t>
            </a:r>
          </a:p>
          <a:p>
            <a:pPr lvl="1"/>
            <a:r>
              <a:rPr lang="cs-CZ" dirty="0"/>
              <a:t>pouze </a:t>
            </a:r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esign4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Design4</Template>
  <TotalTime>110</TotalTime>
  <Words>728</Words>
  <Application>Microsoft Office PowerPoint</Application>
  <PresentationFormat>Předvádění na obrazovce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Design4</vt:lpstr>
      <vt:lpstr>Podmínky absolvování předmětu Bankovnictví  LS ak. r. 2019/2020</vt:lpstr>
      <vt:lpstr>Struktura výkladu</vt:lpstr>
      <vt:lpstr>Povinná literatura</vt:lpstr>
      <vt:lpstr>Doporučená literatura</vt:lpstr>
      <vt:lpstr>Podmínky hodnocení</vt:lpstr>
      <vt:lpstr>Seminární práce</vt:lpstr>
      <vt:lpstr>Obsah seminární práce</vt:lpstr>
      <vt:lpstr>Diskuze</vt:lpstr>
      <vt:lpstr>Průběžný test</vt:lpstr>
      <vt:lpstr>Zkouška</vt:lpstr>
      <vt:lpstr>Bodování aktivit</vt:lpstr>
      <vt:lpstr>Hodnocení</vt:lpstr>
      <vt:lpstr>Kontakt</vt:lpstr>
      <vt:lpstr>Snímek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absolvování předmětu Bankovnictví  LS ak. r. 2018/2019</dc:title>
  <dc:creator>vodova</dc:creator>
  <cp:lastModifiedBy>vodova</cp:lastModifiedBy>
  <cp:revision>4</cp:revision>
  <dcterms:created xsi:type="dcterms:W3CDTF">2019-02-21T21:25:57Z</dcterms:created>
  <dcterms:modified xsi:type="dcterms:W3CDTF">2020-02-19T21:16:21Z</dcterms:modified>
</cp:coreProperties>
</file>