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313" r:id="rId4"/>
    <p:sldId id="314" r:id="rId5"/>
    <p:sldId id="315" r:id="rId6"/>
    <p:sldId id="316" r:id="rId7"/>
    <p:sldId id="320" r:id="rId8"/>
    <p:sldId id="317" r:id="rId9"/>
    <p:sldId id="321" r:id="rId10"/>
    <p:sldId id="270" r:id="rId11"/>
    <p:sldId id="271" r:id="rId12"/>
    <p:sldId id="328" r:id="rId13"/>
    <p:sldId id="272" r:id="rId14"/>
    <p:sldId id="274" r:id="rId15"/>
    <p:sldId id="322" r:id="rId16"/>
    <p:sldId id="302" r:id="rId17"/>
    <p:sldId id="304" r:id="rId18"/>
    <p:sldId id="323" r:id="rId19"/>
    <p:sldId id="276" r:id="rId20"/>
    <p:sldId id="277" r:id="rId21"/>
    <p:sldId id="278" r:id="rId22"/>
    <p:sldId id="285" r:id="rId23"/>
    <p:sldId id="329" r:id="rId24"/>
    <p:sldId id="306" r:id="rId25"/>
    <p:sldId id="307" r:id="rId26"/>
    <p:sldId id="286" r:id="rId27"/>
    <p:sldId id="287" r:id="rId28"/>
    <p:sldId id="330" r:id="rId29"/>
    <p:sldId id="289" r:id="rId30"/>
    <p:sldId id="291" r:id="rId31"/>
    <p:sldId id="293" r:id="rId32"/>
    <p:sldId id="294" r:id="rId33"/>
    <p:sldId id="296" r:id="rId34"/>
    <p:sldId id="297" r:id="rId35"/>
    <p:sldId id="298" r:id="rId36"/>
    <p:sldId id="299" r:id="rId37"/>
    <p:sldId id="326" r:id="rId38"/>
    <p:sldId id="281" r:id="rId39"/>
    <p:sldId id="325" r:id="rId40"/>
    <p:sldId id="308" r:id="rId41"/>
    <p:sldId id="327" r:id="rId42"/>
    <p:sldId id="324" r:id="rId43"/>
    <p:sldId id="269" r:id="rId4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FF66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6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80D9613-994E-4556-A999-C5D61A185A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81000"/>
            <a:ext cx="6629400" cy="2686050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276600"/>
            <a:ext cx="6629400" cy="2362200"/>
          </a:xfrm>
        </p:spPr>
        <p:txBody>
          <a:bodyPr/>
          <a:lstStyle>
            <a:lvl1pPr marL="0" indent="0" algn="r">
              <a:buFontTx/>
              <a:buNone/>
              <a:defRPr sz="3600">
                <a:solidFill>
                  <a:srgbClr val="666633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pic>
        <p:nvPicPr>
          <p:cNvPr id="3083" name="Picture 11" descr="j03847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779713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F64A9-13FB-4D9A-ACD9-38B33FA52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9277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59277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5AF4-CA81-4C54-B051-1505422C7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3BC93-1204-40E8-9005-0CB29BFE0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82B74-CA7A-4E5C-9F16-6AF25DA2D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148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375E-D715-484E-8A31-7055EBD91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038D-E304-4525-A7F5-692CFDFF7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CA0DC-822A-4BA9-A426-2FB1E59E3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765B-D5B5-4EA8-9F58-08527086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D7B6B-90A3-44AA-81D0-801914DEA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6F1E-241F-4F7F-BBF2-5AAE3FB3E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j038471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05000"/>
            <a:ext cx="1905000" cy="4953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32BDD3B-BFD5-4B28-89A6-C7A224012F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Finanční analýza bank</a:t>
            </a:r>
            <a:endParaRPr lang="cs-CZ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Pavla Klepková Vodová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 bwMode="auto">
          <a:xfrm>
            <a:off x="323528" y="6381327"/>
            <a:ext cx="8640960" cy="476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ČNB: Zpráva o </a:t>
            </a:r>
            <a:r>
              <a:rPr kumimoji="0" lang="cs-CZ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výkonu dohledu nad finančním trhem 2018</a:t>
            </a:r>
            <a:r>
              <a:rPr kumimoji="0" lang="cs-CZ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s. </a:t>
            </a:r>
            <a:r>
              <a:rPr kumimoji="0" lang="cs-CZ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93. </a:t>
            </a:r>
            <a:endParaRPr kumimoji="0" lang="cs-CZ" sz="1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8734349" cy="6287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 bwMode="auto">
          <a:xfrm>
            <a:off x="323528" y="6381327"/>
            <a:ext cx="8640960" cy="476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</a:t>
            </a:r>
            <a:r>
              <a:rPr lang="cs-CZ" sz="1600" dirty="0" smtClean="0"/>
              <a:t>https://www.ebf.eu/facts-and-figures/banking-sector-performance/</a:t>
            </a:r>
            <a:endParaRPr kumimoji="0" lang="cs-CZ" sz="1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 cstate="print"/>
          <a:srcRect l="11513" t="18500" r="14069" b="13251"/>
          <a:stretch>
            <a:fillRect/>
          </a:stretch>
        </p:blipFill>
        <p:spPr bwMode="auto">
          <a:xfrm>
            <a:off x="-1627" y="1052736"/>
            <a:ext cx="9145627" cy="4717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 bwMode="auto">
          <a:xfrm>
            <a:off x="323528" y="6381327"/>
            <a:ext cx="8640960" cy="476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ČNB: Zpráva o </a:t>
            </a:r>
            <a:r>
              <a:rPr kumimoji="0" lang="cs-CZ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výkonu dohledu nad finančním trhem 2018</a:t>
            </a:r>
            <a:r>
              <a:rPr kumimoji="0" lang="cs-CZ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s. </a:t>
            </a:r>
            <a:r>
              <a:rPr kumimoji="0" lang="cs-CZ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93. </a:t>
            </a:r>
            <a:endParaRPr kumimoji="0" lang="cs-CZ" sz="1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695563" cy="6320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Zástupný symbol pro obsah 1"/>
          <p:cNvSpPr>
            <a:spLocks noGrp="1"/>
          </p:cNvSpPr>
          <p:nvPr>
            <p:ph idx="1"/>
          </p:nvPr>
        </p:nvSpPr>
        <p:spPr>
          <a:xfrm>
            <a:off x="251520" y="6309320"/>
            <a:ext cx="8388424" cy="548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Zdroj: ECB: Financial Stability </a:t>
            </a:r>
            <a:r>
              <a:rPr lang="cs-CZ" sz="1800" dirty="0" err="1" smtClean="0"/>
              <a:t>Review</a:t>
            </a:r>
            <a:r>
              <a:rPr lang="cs-CZ" sz="1800" dirty="0" smtClean="0"/>
              <a:t> </a:t>
            </a:r>
            <a:r>
              <a:rPr lang="cs-CZ" sz="1800" dirty="0" err="1" smtClean="0"/>
              <a:t>November</a:t>
            </a:r>
            <a:r>
              <a:rPr lang="cs-CZ" sz="1800" dirty="0" smtClean="0"/>
              <a:t> </a:t>
            </a:r>
            <a:r>
              <a:rPr lang="cs-CZ" sz="1800" dirty="0" smtClean="0"/>
              <a:t>2019, </a:t>
            </a:r>
            <a:r>
              <a:rPr lang="cs-CZ" sz="1800" dirty="0" smtClean="0"/>
              <a:t>s. </a:t>
            </a:r>
            <a:r>
              <a:rPr lang="cs-CZ" sz="1800" dirty="0" smtClean="0"/>
              <a:t>49</a:t>
            </a:r>
            <a:endParaRPr lang="cs-CZ" sz="1800" dirty="0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0"/>
            <a:ext cx="5023028" cy="6281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mezi ROA a ROE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 smtClean="0"/>
          </a:p>
          <a:p>
            <a:r>
              <a:rPr lang="cs-CZ" sz="2200" dirty="0" smtClean="0"/>
              <a:t>jak je výnosnost aktiv citlivá na způsob financování aktiv, tj. na poměr vlastních a cizích zdrojů</a:t>
            </a:r>
          </a:p>
          <a:p>
            <a:r>
              <a:rPr lang="cs-CZ" sz="2200" dirty="0" smtClean="0"/>
              <a:t>velmi odlišné ROA a LM bank a ostatních podniků</a:t>
            </a:r>
          </a:p>
          <a:p>
            <a:r>
              <a:rPr lang="cs-CZ" sz="2200" dirty="0" smtClean="0"/>
              <a:t>rozdíly v ROA a LM i mezi bankami (malé banky obvykle mají nižší LM než velké banky)</a:t>
            </a:r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1340768"/>
            <a:ext cx="5956606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2492896"/>
            <a:ext cx="2311518" cy="5080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 smtClean="0"/>
              <a:t>Banka vykázala celkové výnosy 655 mil. USD a celkové náklady včetně daně z příjmů ve výši 507 mil. USD. Celková pasiva jsou 4,96 mld. USD a kapitál banky se rovná 740 mil. USD. Vypočtěte ukazatel ROE a ROA a rozhodněte, zda jejich hodnoty jsou nízké, průměrné nebo vysoké.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3152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 smtClean="0"/>
              <a:t>Jaký musí být podíl výnosnosti aktiv malé a velké banky, je-li u velké banky pákový multiplikátor 20 a u malé banky 10?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7632848" cy="471757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 smtClean="0"/>
              <a:t>Výnosnost aktiv (ROA) je 0,9%, aktiva banky jsou 33 mld. Kč, úvěry 16 mld. Kč, kapitál 1,2 mld. Kč. Kolik činí výnosnost kapitálu (ROE)?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575376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 smtClean="0"/>
              <a:t>Vypočítejte výnosnost aktiv, výnosnost kapitálu a pákový multiplikátor pro:</a:t>
            </a:r>
          </a:p>
          <a:p>
            <a:pPr lvl="1">
              <a:lnSpc>
                <a:spcPct val="80000"/>
              </a:lnSpc>
            </a:pPr>
            <a:r>
              <a:rPr lang="cs-CZ" dirty="0" smtClean="0"/>
              <a:t>Fio banku,</a:t>
            </a:r>
          </a:p>
          <a:p>
            <a:pPr lvl="1">
              <a:lnSpc>
                <a:spcPct val="80000"/>
              </a:lnSpc>
            </a:pPr>
            <a:r>
              <a:rPr lang="cs-CZ" dirty="0" smtClean="0"/>
              <a:t>Raiffeisenbank,</a:t>
            </a:r>
            <a:endParaRPr lang="cs-CZ" dirty="0" smtClean="0"/>
          </a:p>
          <a:p>
            <a:pPr lvl="1">
              <a:lnSpc>
                <a:spcPct val="80000"/>
              </a:lnSpc>
            </a:pPr>
            <a:r>
              <a:rPr lang="cs-CZ" dirty="0" smtClean="0"/>
              <a:t>Sberbank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k </a:t>
            </a:r>
            <a:r>
              <a:rPr lang="cs-CZ" sz="2800" dirty="0" smtClean="0"/>
              <a:t>31.12.2017 </a:t>
            </a:r>
            <a:r>
              <a:rPr lang="cs-CZ" sz="2800" dirty="0" smtClean="0"/>
              <a:t>a k </a:t>
            </a:r>
            <a:r>
              <a:rPr lang="cs-CZ" sz="2800" dirty="0" smtClean="0"/>
              <a:t>31.12.2018, </a:t>
            </a:r>
            <a:r>
              <a:rPr lang="cs-CZ" sz="2800" dirty="0" smtClean="0"/>
              <a:t>výsledky komentujte.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Ukazatele likvidity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400" dirty="0" smtClean="0"/>
              <a:t>likvidita = schopnost banky dostát svým závazkům v době, kdy se stanou splatnými</a:t>
            </a:r>
          </a:p>
          <a:p>
            <a:r>
              <a:rPr lang="cs-CZ" sz="2400" dirty="0" smtClean="0"/>
              <a:t>likvidní aktiva </a:t>
            </a:r>
            <a:r>
              <a:rPr lang="cs-CZ" sz="2400" b="1" dirty="0" smtClean="0"/>
              <a:t>= </a:t>
            </a:r>
            <a:r>
              <a:rPr lang="cs-CZ" sz="2400" dirty="0" smtClean="0"/>
              <a:t>pokladní hotovost + pohledávky vůči centrální bance + pohledávky vůči úvěrovým institucím splatné na požádání + dluhopisy emitované centrálními bankami a vládními institucemi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4221088"/>
            <a:ext cx="4064208" cy="8509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5229200"/>
            <a:ext cx="4064208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analýza banky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3000" dirty="0" smtClean="0"/>
              <a:t>cílem je zhodnotit finanční hospodaření banky a využít zjištěné závěry pro budoucí finanční plánování</a:t>
            </a:r>
          </a:p>
          <a:p>
            <a:r>
              <a:rPr lang="cs-CZ" sz="3000" dirty="0" smtClean="0"/>
              <a:t>informační zdroje pro finanční analýzu banky:</a:t>
            </a:r>
          </a:p>
          <a:p>
            <a:pPr lvl="1"/>
            <a:r>
              <a:rPr lang="cs-CZ" sz="2600" dirty="0" smtClean="0"/>
              <a:t>rozvaha</a:t>
            </a:r>
          </a:p>
          <a:p>
            <a:pPr lvl="1"/>
            <a:r>
              <a:rPr lang="cs-CZ" sz="2600" dirty="0" smtClean="0"/>
              <a:t>výkaz zisku a ztráty</a:t>
            </a:r>
          </a:p>
          <a:p>
            <a:pPr lvl="1"/>
            <a:r>
              <a:rPr lang="cs-CZ" sz="2600" dirty="0" smtClean="0"/>
              <a:t>výkaznictví banky</a:t>
            </a:r>
          </a:p>
          <a:p>
            <a:pPr lvl="1"/>
            <a:r>
              <a:rPr lang="cs-CZ" sz="2600" dirty="0" smtClean="0"/>
              <a:t>příloha k účetní závěrce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05800" cy="1143000"/>
          </a:xfrm>
        </p:spPr>
        <p:txBody>
          <a:bodyPr/>
          <a:lstStyle/>
          <a:p>
            <a:r>
              <a:rPr lang="cs-CZ" dirty="0" smtClean="0"/>
              <a:t>Ukazatele likvidity (2)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1412776"/>
            <a:ext cx="4457930" cy="8509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2780928"/>
            <a:ext cx="4457930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4149080"/>
            <a:ext cx="8572940" cy="8509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Likvidita českého bankovního sektoru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Zástupný symbol pro obsah 1"/>
          <p:cNvSpPr txBox="1">
            <a:spLocks/>
          </p:cNvSpPr>
          <p:nvPr/>
        </p:nvSpPr>
        <p:spPr bwMode="auto">
          <a:xfrm>
            <a:off x="0" y="4437112"/>
            <a:ext cx="864096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vlastní zpracování</a:t>
            </a:r>
            <a:r>
              <a:rPr kumimoji="0" lang="cs-CZ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 z</a:t>
            </a:r>
            <a:r>
              <a:rPr lang="cs-CZ" sz="3200" kern="0" dirty="0" smtClean="0">
                <a:latin typeface="+mn-lt"/>
              </a:rPr>
              <a:t>e Zpráv o výkonu dohledu nad finančním trhem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4864"/>
            <a:ext cx="9128585" cy="1582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9" name="Zástupný symbol pro obsah 1"/>
          <p:cNvSpPr txBox="1">
            <a:spLocks/>
          </p:cNvSpPr>
          <p:nvPr/>
        </p:nvSpPr>
        <p:spPr bwMode="auto">
          <a:xfrm>
            <a:off x="323528" y="6381327"/>
            <a:ext cx="8640960" cy="476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ČNB: Zpráva o </a:t>
            </a:r>
            <a:r>
              <a:rPr kumimoji="0" lang="cs-CZ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výkonu dohledu nad finančním trhem 2018</a:t>
            </a:r>
            <a:r>
              <a:rPr kumimoji="0" lang="cs-CZ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s. </a:t>
            </a:r>
            <a:r>
              <a:rPr kumimoji="0" lang="cs-CZ" sz="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85. </a:t>
            </a:r>
            <a:endParaRPr kumimoji="0" lang="cs-CZ" sz="1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0"/>
            <a:ext cx="7381342" cy="629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 smtClean="0"/>
              <a:t>Ohodnoťte likviditu Fio banky k </a:t>
            </a:r>
            <a:r>
              <a:rPr lang="cs-CZ" sz="2600" dirty="0" smtClean="0"/>
              <a:t>31.12.2017 </a:t>
            </a:r>
            <a:r>
              <a:rPr lang="cs-CZ" sz="2600" dirty="0" smtClean="0"/>
              <a:t>a k </a:t>
            </a:r>
            <a:r>
              <a:rPr lang="cs-CZ" sz="2600" dirty="0" smtClean="0"/>
              <a:t>31.12.2018, </a:t>
            </a:r>
            <a:r>
              <a:rPr lang="cs-CZ" sz="2600" dirty="0" smtClean="0"/>
              <a:t>výsledky komentujte.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Poměrové ukazatele kvality aktiv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banky jsou povinny členit úvěry do skupin na:</a:t>
            </a:r>
          </a:p>
          <a:p>
            <a:pPr lvl="1"/>
            <a:r>
              <a:rPr lang="cs-CZ" sz="1800" dirty="0" smtClean="0"/>
              <a:t>výkonné expozice (klient v prodlení se splácením není buď vůbec, nebo max. do 90 dní)</a:t>
            </a:r>
          </a:p>
          <a:p>
            <a:pPr lvl="1"/>
            <a:r>
              <a:rPr lang="cs-CZ" sz="1800" dirty="0" smtClean="0"/>
              <a:t>nevýkonné expozice (klient je v prodlení se splácením, a to více než 90 dní)</a:t>
            </a:r>
          </a:p>
          <a:p>
            <a:r>
              <a:rPr lang="cs-CZ" sz="2200" dirty="0" smtClean="0"/>
              <a:t>opravné </a:t>
            </a:r>
            <a:r>
              <a:rPr lang="cs-CZ" sz="2200" dirty="0" smtClean="0"/>
              <a:t>položky se vytváří </a:t>
            </a:r>
            <a:r>
              <a:rPr lang="cs-CZ" sz="2200" dirty="0" smtClean="0"/>
              <a:t>k nevýkonným úvěrům a k části výkonných úvěrů, kde je klient v prodlení se splácením déle než 30 dní</a:t>
            </a:r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4509120"/>
            <a:ext cx="5143509" cy="792088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5517232"/>
            <a:ext cx="5112568" cy="7771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 aktiv v českém bankovním sektoru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Zástupný symbol pro obsah 1"/>
          <p:cNvSpPr txBox="1">
            <a:spLocks/>
          </p:cNvSpPr>
          <p:nvPr/>
        </p:nvSpPr>
        <p:spPr bwMode="auto">
          <a:xfrm>
            <a:off x="179512" y="5661248"/>
            <a:ext cx="864096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vlastní zpracování</a:t>
            </a:r>
            <a:r>
              <a:rPr kumimoji="0" lang="cs-CZ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 z</a:t>
            </a:r>
            <a:r>
              <a:rPr lang="cs-CZ" sz="3200" kern="0" dirty="0" smtClean="0">
                <a:latin typeface="+mn-lt"/>
              </a:rPr>
              <a:t>e Zpráv o výkonu dohledu nad finančním trhem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" y="1700807"/>
            <a:ext cx="9125411" cy="1204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501008"/>
            <a:ext cx="3765856" cy="874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9" name="Zástupný symbol pro obsah 1"/>
          <p:cNvSpPr txBox="1">
            <a:spLocks/>
          </p:cNvSpPr>
          <p:nvPr/>
        </p:nvSpPr>
        <p:spPr bwMode="auto">
          <a:xfrm>
            <a:off x="323528" y="6237313"/>
            <a:ext cx="864096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EBA: Risk </a:t>
            </a: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Assessment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Report </a:t>
            </a: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November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2019, 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 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24 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" y="404661"/>
            <a:ext cx="9144011" cy="5540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 bwMode="auto">
          <a:xfrm>
            <a:off x="323528" y="6237313"/>
            <a:ext cx="864096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</a:t>
            </a:r>
            <a:r>
              <a:rPr lang="cs-CZ" sz="3200" kern="0" dirty="0" smtClean="0"/>
              <a:t>EBA (2019): Report on </a:t>
            </a:r>
            <a:r>
              <a:rPr lang="cs-CZ" sz="3200" kern="0" dirty="0" err="1" smtClean="0"/>
              <a:t>NPLs</a:t>
            </a:r>
            <a:r>
              <a:rPr lang="cs-CZ" sz="3200" kern="0" dirty="0" smtClean="0"/>
              <a:t>: </a:t>
            </a:r>
            <a:r>
              <a:rPr lang="cs-CZ" sz="3200" kern="0" dirty="0" err="1" smtClean="0"/>
              <a:t>Progress</a:t>
            </a:r>
            <a:r>
              <a:rPr lang="cs-CZ" sz="3200" kern="0" dirty="0" smtClean="0"/>
              <a:t> </a:t>
            </a:r>
            <a:r>
              <a:rPr lang="cs-CZ" sz="3200" kern="0" dirty="0" err="1" smtClean="0"/>
              <a:t>made</a:t>
            </a:r>
            <a:r>
              <a:rPr lang="cs-CZ" sz="3200" kern="0" dirty="0" smtClean="0"/>
              <a:t> and </a:t>
            </a:r>
            <a:r>
              <a:rPr lang="cs-CZ" sz="3200" kern="0" dirty="0" err="1" smtClean="0"/>
              <a:t>challenges</a:t>
            </a:r>
            <a:r>
              <a:rPr lang="cs-CZ" sz="3200" kern="0" dirty="0" smtClean="0"/>
              <a:t> </a:t>
            </a:r>
            <a:r>
              <a:rPr lang="cs-CZ" sz="3200" kern="0" dirty="0" err="1" smtClean="0"/>
              <a:t>ahead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 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 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" y="404664"/>
            <a:ext cx="9144007" cy="563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 bwMode="auto">
          <a:xfrm>
            <a:off x="323528" y="6525344"/>
            <a:ext cx="8640960" cy="33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</a:t>
            </a:r>
            <a:r>
              <a:rPr lang="cs-CZ" sz="3200" kern="0" dirty="0" smtClean="0"/>
              <a:t>Zdroj: EBA: Risk </a:t>
            </a:r>
            <a:r>
              <a:rPr lang="cs-CZ" sz="3200" kern="0" dirty="0" err="1" smtClean="0"/>
              <a:t>Assessment</a:t>
            </a:r>
            <a:r>
              <a:rPr lang="cs-CZ" sz="3200" kern="0" dirty="0" smtClean="0"/>
              <a:t> Report </a:t>
            </a:r>
            <a:r>
              <a:rPr lang="cs-CZ" sz="3200" kern="0" dirty="0" err="1" smtClean="0"/>
              <a:t>November</a:t>
            </a:r>
            <a:r>
              <a:rPr lang="cs-CZ" sz="3200" kern="0" dirty="0" smtClean="0"/>
              <a:t> 2019, s. </a:t>
            </a:r>
            <a:r>
              <a:rPr lang="cs-CZ" sz="3200" kern="0" dirty="0" smtClean="0"/>
              <a:t>30 </a:t>
            </a:r>
            <a:endParaRPr lang="cs-CZ" sz="3200" kern="0" dirty="0" smtClean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17" y="-4"/>
            <a:ext cx="5872124" cy="6526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 smtClean="0"/>
              <a:t>Ohodnoťte kvalitu aktiv Fio banky k </a:t>
            </a:r>
            <a:r>
              <a:rPr lang="cs-CZ" sz="2600" dirty="0" smtClean="0"/>
              <a:t>31.12.2017 </a:t>
            </a:r>
            <a:r>
              <a:rPr lang="cs-CZ" sz="2600" dirty="0" smtClean="0"/>
              <a:t>a k </a:t>
            </a:r>
            <a:r>
              <a:rPr lang="cs-CZ" sz="2600" dirty="0" smtClean="0"/>
              <a:t>31.12.2018, </a:t>
            </a:r>
            <a:r>
              <a:rPr lang="cs-CZ" sz="2600" dirty="0" smtClean="0"/>
              <a:t>výsledky komentujte.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finanční analýzy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400" dirty="0" smtClean="0"/>
              <a:t>ukazatele jsou tvořeny na základě účetních údajů, které se vždy vztahují k minulosti</a:t>
            </a:r>
          </a:p>
          <a:p>
            <a:r>
              <a:rPr lang="cs-CZ" sz="2400" dirty="0" smtClean="0"/>
              <a:t>bilanční údaje vyjadřují hodnotu aktiv i pasiv v účetních cenách</a:t>
            </a:r>
          </a:p>
          <a:p>
            <a:r>
              <a:rPr lang="cs-CZ" sz="2400" dirty="0" smtClean="0"/>
              <a:t>v účetnictví nejsou zachyceny některé zdroje, které mají výrazný vliv na efektivní podnikání banky</a:t>
            </a:r>
          </a:p>
          <a:p>
            <a:r>
              <a:rPr lang="cs-CZ" sz="2400" dirty="0" smtClean="0"/>
              <a:t>finanční analýza nepodchycuje mimobilanční položky</a:t>
            </a:r>
          </a:p>
          <a:p>
            <a:endParaRPr lang="cs-CZ" sz="2400" dirty="0" smtClean="0"/>
          </a:p>
          <a:p>
            <a:pPr>
              <a:buNone/>
            </a:pPr>
            <a:r>
              <a:rPr lang="cs-CZ" sz="2400" dirty="0" smtClean="0">
                <a:cs typeface="Times New Roman"/>
              </a:rPr>
              <a:t>→ </a:t>
            </a:r>
            <a:r>
              <a:rPr lang="cs-CZ" sz="2400" dirty="0" smtClean="0"/>
              <a:t>pracovat s časovou řadou hodnot ukazatelů a s hodnotami ostatních bank, příp. s průměrem za bankovní sektor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Poměrové ukazatele produktivity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způsob zjišťování průměrného ročního přepočteného počtu zaměstnanců upraven ve vyhlášce č. 518/2004 Sb., kterou se provádí zákon č. 435/2004 Sb., o zaměstnanosti</a:t>
            </a:r>
          </a:p>
          <a:p>
            <a:r>
              <a:rPr lang="cs-CZ" sz="2400" dirty="0" smtClean="0"/>
              <a:t>nelze na základě veřejně dostupných dat → budeme místo toho využívat počet zaměstnanců banky</a:t>
            </a:r>
          </a:p>
          <a:p>
            <a:r>
              <a:rPr lang="cs-CZ" sz="2400" dirty="0" smtClean="0"/>
              <a:t>poměrové ukazatele produktivity zahrnují:</a:t>
            </a:r>
          </a:p>
          <a:p>
            <a:pPr lvl="1"/>
            <a:r>
              <a:rPr lang="cs-CZ" sz="2000" dirty="0" smtClean="0"/>
              <a:t>ukazatele celkové produktivity</a:t>
            </a:r>
          </a:p>
          <a:p>
            <a:pPr lvl="1"/>
            <a:r>
              <a:rPr lang="cs-CZ" sz="2000" dirty="0" smtClean="0"/>
              <a:t>objemové ukazatele produktivity </a:t>
            </a:r>
          </a:p>
          <a:p>
            <a:pPr lvl="1"/>
            <a:r>
              <a:rPr lang="cs-CZ" sz="2000" dirty="0" smtClean="0"/>
              <a:t>ukazatele nákladové intenzity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Ukazatele celkové produktivity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2204864"/>
            <a:ext cx="7696596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3861048"/>
            <a:ext cx="7696596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Objemové ukazatele produktivity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32</a:t>
            </a:fld>
            <a:endParaRPr lang="en-US" dirty="0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2132856"/>
            <a:ext cx="7696596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3717032"/>
            <a:ext cx="7696596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Ukazatele nákladové intenzity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2132856"/>
            <a:ext cx="7696596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3645024"/>
            <a:ext cx="7696596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Produktivita českého bankovního sektoru (v tis. Kč)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Zástupný symbol pro obsah 1"/>
          <p:cNvSpPr txBox="1">
            <a:spLocks/>
          </p:cNvSpPr>
          <p:nvPr/>
        </p:nvSpPr>
        <p:spPr bwMode="auto">
          <a:xfrm>
            <a:off x="0" y="5085184"/>
            <a:ext cx="864096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vlastní zpracování</a:t>
            </a:r>
            <a:r>
              <a:rPr kumimoji="0" lang="cs-CZ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 z</a:t>
            </a:r>
            <a:r>
              <a:rPr lang="cs-CZ" sz="3200" kern="0" dirty="0" smtClean="0">
                <a:latin typeface="+mn-lt"/>
              </a:rPr>
              <a:t>e Zpráv o výkonu dohledu nad finančním trhem a z databáze ARAD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348880"/>
            <a:ext cx="9144000" cy="1605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 smtClean="0"/>
              <a:t>Ohodnoťte produktivitu Fio banky k </a:t>
            </a:r>
            <a:r>
              <a:rPr lang="cs-CZ" sz="2600" dirty="0" smtClean="0"/>
              <a:t>31.12.2017 </a:t>
            </a:r>
            <a:r>
              <a:rPr lang="cs-CZ" sz="2600" dirty="0" smtClean="0"/>
              <a:t>a k </a:t>
            </a:r>
            <a:r>
              <a:rPr lang="cs-CZ" sz="2600" dirty="0" smtClean="0"/>
              <a:t>31.12.2018, </a:t>
            </a:r>
            <a:r>
              <a:rPr lang="cs-CZ" sz="2600" dirty="0" smtClean="0"/>
              <a:t>výsledky komentujte.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Ukazatele kapitálové přiměřenosti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3429000"/>
            <a:ext cx="7353678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4725144"/>
            <a:ext cx="7671194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2060848"/>
            <a:ext cx="8623744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Kapit</a:t>
            </a:r>
            <a:r>
              <a:rPr lang="cs-CZ" dirty="0" smtClean="0"/>
              <a:t>. přiměřenost českého bankovního sektoru (%)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 bwMode="auto">
          <a:xfrm>
            <a:off x="0" y="5085184"/>
            <a:ext cx="864096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00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vlastní zpracování</a:t>
            </a:r>
            <a:r>
              <a:rPr kumimoji="0" lang="cs-CZ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 </a:t>
            </a:r>
            <a:r>
              <a:rPr lang="cs-CZ" sz="3200" kern="0" dirty="0" smtClean="0">
                <a:latin typeface="+mn-lt"/>
              </a:rPr>
              <a:t>z databáze ARAD: </a:t>
            </a:r>
            <a:r>
              <a:rPr lang="cs-CZ" sz="3200" dirty="0" smtClean="0">
                <a:latin typeface="+mj-lt"/>
              </a:rPr>
              <a:t>https://www.cnb.cz/cnb/STAT.ARADY_PKG.PARAMETRY_SESTAVY?p_sestuid=55235&amp;p_strid=BAH&amp;p_lang=CS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3" y="2348879"/>
            <a:ext cx="8194325" cy="1082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 bwMode="auto">
          <a:xfrm>
            <a:off x="323528" y="6237313"/>
            <a:ext cx="8064896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lang="cs-CZ" sz="3200" kern="0" dirty="0" smtClean="0"/>
              <a:t>Zdroj</a:t>
            </a:r>
            <a:r>
              <a:rPr lang="cs-CZ" sz="3200" kern="0" dirty="0" smtClean="0"/>
              <a:t>: EBA: Risk </a:t>
            </a:r>
            <a:r>
              <a:rPr lang="cs-CZ" sz="3200" kern="0" dirty="0" err="1" smtClean="0"/>
              <a:t>Assessment</a:t>
            </a:r>
            <a:r>
              <a:rPr lang="cs-CZ" sz="3200" kern="0" dirty="0" smtClean="0"/>
              <a:t> Report </a:t>
            </a:r>
            <a:r>
              <a:rPr lang="cs-CZ" sz="3200" kern="0" dirty="0" err="1" smtClean="0"/>
              <a:t>November</a:t>
            </a:r>
            <a:r>
              <a:rPr lang="cs-CZ" sz="3200" kern="0" dirty="0" smtClean="0"/>
              <a:t> 2019, s. </a:t>
            </a:r>
            <a:r>
              <a:rPr lang="cs-CZ" sz="3200" kern="0" dirty="0" smtClean="0"/>
              <a:t>44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6" y="476672"/>
            <a:ext cx="9143314" cy="5370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 bwMode="auto">
          <a:xfrm>
            <a:off x="323528" y="6569968"/>
            <a:ext cx="78488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rgbClr val="666633"/>
              </a:buClr>
            </a:pPr>
            <a:r>
              <a:rPr lang="cs-CZ" sz="3200" kern="0" dirty="0" smtClean="0"/>
              <a:t>Zdroj: EBA: Risk </a:t>
            </a:r>
            <a:r>
              <a:rPr lang="cs-CZ" sz="3200" kern="0" dirty="0" err="1" smtClean="0"/>
              <a:t>Assessment</a:t>
            </a:r>
            <a:r>
              <a:rPr lang="cs-CZ" sz="3200" kern="0" dirty="0" smtClean="0"/>
              <a:t> Report </a:t>
            </a:r>
            <a:r>
              <a:rPr lang="cs-CZ" sz="3200" kern="0" dirty="0" err="1" smtClean="0"/>
              <a:t>November</a:t>
            </a:r>
            <a:r>
              <a:rPr lang="cs-CZ" sz="3200" kern="0" dirty="0" smtClean="0"/>
              <a:t> 2019, s. 44</a:t>
            </a:r>
            <a:endParaRPr lang="cs-CZ" sz="3200" kern="0" dirty="0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6" y="260645"/>
            <a:ext cx="6342507" cy="6307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0"/>
            <a:ext cx="35718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0"/>
            <a:ext cx="11049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Uživatelé finanční analýzy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pPr lvl="0"/>
            <a:r>
              <a:rPr lang="cs-CZ" sz="2800" dirty="0" smtClean="0"/>
              <a:t>akcionáři banky</a:t>
            </a:r>
          </a:p>
          <a:p>
            <a:pPr lvl="0"/>
            <a:r>
              <a:rPr lang="cs-CZ" sz="2800" dirty="0" smtClean="0"/>
              <a:t>management banky </a:t>
            </a:r>
          </a:p>
          <a:p>
            <a:pPr lvl="0"/>
            <a:r>
              <a:rPr lang="cs-CZ" sz="2800" dirty="0" smtClean="0"/>
              <a:t>orgán regulace a dohledu</a:t>
            </a:r>
          </a:p>
          <a:p>
            <a:pPr lvl="0"/>
            <a:r>
              <a:rPr lang="cs-CZ" sz="2800" dirty="0" smtClean="0"/>
              <a:t>klienti banky</a:t>
            </a:r>
          </a:p>
          <a:p>
            <a:pPr lvl="0"/>
            <a:r>
              <a:rPr lang="cs-CZ" sz="2800" dirty="0" smtClean="0"/>
              <a:t>zaměstnanci banky</a:t>
            </a:r>
          </a:p>
          <a:p>
            <a:pPr lvl="0"/>
            <a:r>
              <a:rPr lang="cs-CZ" sz="2800" dirty="0" smtClean="0"/>
              <a:t>věřitelé banky</a:t>
            </a:r>
          </a:p>
          <a:p>
            <a:r>
              <a:rPr lang="cs-CZ" sz="2800" dirty="0" smtClean="0"/>
              <a:t>konkurenti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 smtClean="0"/>
              <a:t>Ohodnoťte kapitálovou přiměřenost Fio banky k </a:t>
            </a:r>
            <a:r>
              <a:rPr lang="cs-CZ" sz="2600" dirty="0" smtClean="0"/>
              <a:t>31.12.2017 </a:t>
            </a:r>
            <a:r>
              <a:rPr lang="cs-CZ" sz="2600" dirty="0" smtClean="0"/>
              <a:t>a k </a:t>
            </a:r>
            <a:r>
              <a:rPr lang="cs-CZ" sz="2600" dirty="0" smtClean="0"/>
              <a:t>31.12.2018, </a:t>
            </a:r>
            <a:r>
              <a:rPr lang="cs-CZ" sz="2600" dirty="0" smtClean="0"/>
              <a:t>výsledky komentujte.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 smtClean="0"/>
              <a:t>Vypočítejte také růst aktiv, úvěrů a vkladů Fio banky k </a:t>
            </a:r>
            <a:r>
              <a:rPr lang="cs-CZ" sz="2600" dirty="0" smtClean="0"/>
              <a:t>31.12.2017 </a:t>
            </a:r>
            <a:r>
              <a:rPr lang="cs-CZ" sz="2600" dirty="0" smtClean="0"/>
              <a:t>a k </a:t>
            </a:r>
            <a:r>
              <a:rPr lang="cs-CZ" sz="2600" dirty="0" smtClean="0"/>
              <a:t>31.12.2018, </a:t>
            </a:r>
            <a:r>
              <a:rPr lang="cs-CZ" sz="2600" dirty="0" smtClean="0"/>
              <a:t>výsledky komentujte.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 smtClean="0"/>
              <a:t>Vyhodnoťte finanční situaci Fio banky jako celek – s ohledem na výsledky veškerých ukazatelů.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2420888"/>
            <a:ext cx="7315200" cy="3781475"/>
          </a:xfrm>
        </p:spPr>
        <p:txBody>
          <a:bodyPr/>
          <a:lstStyle/>
          <a:p>
            <a:pPr algn="ctr">
              <a:buNone/>
            </a:pPr>
            <a:r>
              <a:rPr lang="cs-CZ" sz="4000" dirty="0" smtClean="0"/>
              <a:t>M Ě J T E   S E   H E Z K Y</a:t>
            </a:r>
          </a:p>
          <a:p>
            <a:pPr algn="ctr">
              <a:buNone/>
            </a:pPr>
            <a:r>
              <a:rPr lang="cs-CZ" sz="4000" dirty="0" smtClean="0">
                <a:sym typeface="Wingdings" pitchFamily="2" charset="2"/>
              </a:rPr>
              <a:t>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trendů ve vývoji bilance banky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r>
              <a:rPr lang="cs-CZ" sz="2600" dirty="0" smtClean="0"/>
              <a:t>růst aktiv</a:t>
            </a:r>
          </a:p>
          <a:p>
            <a:r>
              <a:rPr lang="cs-CZ" sz="2600" dirty="0" smtClean="0"/>
              <a:t>růst hodnoty poskytnutých úvěrů</a:t>
            </a:r>
          </a:p>
          <a:p>
            <a:r>
              <a:rPr lang="cs-CZ" sz="2600" dirty="0" smtClean="0"/>
              <a:t>růst hodnoty klientských vkladů</a:t>
            </a:r>
          </a:p>
          <a:p>
            <a:endParaRPr lang="cs-CZ" sz="2600" dirty="0" smtClean="0"/>
          </a:p>
          <a:p>
            <a:r>
              <a:rPr lang="cs-CZ" sz="2600" dirty="0" smtClean="0"/>
              <a:t>obecně kladná hodnota ukazatele = pozitivní signál vývoje banky, záporná hodnota ukazatele = negativní signál</a:t>
            </a:r>
          </a:p>
          <a:p>
            <a:r>
              <a:rPr lang="cs-CZ" sz="2600" dirty="0" smtClean="0"/>
              <a:t>ale je třeba hodnotit v kontextu kvality aktiv, kapitálové přiměřenosti banky a úrokových sazeb, jaké banka slibuje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6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Poměrové ukazatele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dirty="0" smtClean="0"/>
              <a:t>pro hodnocení:</a:t>
            </a:r>
          </a:p>
          <a:p>
            <a:pPr lvl="1"/>
            <a:r>
              <a:rPr lang="cs-CZ" dirty="0" smtClean="0"/>
              <a:t>rentability</a:t>
            </a:r>
          </a:p>
          <a:p>
            <a:pPr lvl="1"/>
            <a:r>
              <a:rPr lang="cs-CZ" dirty="0" smtClean="0"/>
              <a:t>likvidity</a:t>
            </a:r>
          </a:p>
          <a:p>
            <a:pPr lvl="1"/>
            <a:r>
              <a:rPr lang="cs-CZ" dirty="0" smtClean="0"/>
              <a:t>kvality aktiv</a:t>
            </a:r>
          </a:p>
          <a:p>
            <a:pPr lvl="1"/>
            <a:r>
              <a:rPr lang="cs-CZ" dirty="0" smtClean="0"/>
              <a:t>produktivity</a:t>
            </a:r>
          </a:p>
          <a:p>
            <a:pPr lvl="1"/>
            <a:r>
              <a:rPr lang="cs-CZ" dirty="0" smtClean="0"/>
              <a:t>kapitálové přiměřenosti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7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Poměrové ukazatele rentability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500" dirty="0" smtClean="0"/>
              <a:t>rentabilita = schopnost banky hospodařit tak, aby výnosy převyšovaly náklady a banka dosahovala zisku</a:t>
            </a:r>
          </a:p>
          <a:p>
            <a:r>
              <a:rPr lang="cs-CZ" sz="2500" dirty="0" smtClean="0"/>
              <a:t>základní ukazatele:</a:t>
            </a:r>
          </a:p>
          <a:p>
            <a:pPr lvl="1"/>
            <a:r>
              <a:rPr lang="cs-CZ" sz="2100" dirty="0" smtClean="0"/>
              <a:t>výnosnost aktiv – ROA:</a:t>
            </a:r>
          </a:p>
          <a:p>
            <a:pPr lvl="1"/>
            <a:endParaRPr lang="cs-CZ" sz="2100" dirty="0" smtClean="0"/>
          </a:p>
          <a:p>
            <a:pPr lvl="1"/>
            <a:endParaRPr lang="cs-CZ" sz="2100" dirty="0" smtClean="0"/>
          </a:p>
          <a:p>
            <a:pPr lvl="1"/>
            <a:endParaRPr lang="cs-CZ" sz="2100" dirty="0" smtClean="0"/>
          </a:p>
          <a:p>
            <a:pPr lvl="1"/>
            <a:r>
              <a:rPr lang="cs-CZ" sz="2100" dirty="0" smtClean="0"/>
              <a:t>výnosnost kapitálu – ROE:</a:t>
            </a:r>
          </a:p>
          <a:p>
            <a:pPr lvl="1"/>
            <a:endParaRPr lang="cs-CZ" sz="2100" dirty="0" smtClean="0"/>
          </a:p>
          <a:p>
            <a:pPr lvl="1"/>
            <a:endParaRPr lang="cs-CZ" sz="2100" dirty="0" smtClean="0"/>
          </a:p>
          <a:p>
            <a:pPr lvl="1"/>
            <a:endParaRPr lang="cs-CZ" sz="2100" dirty="0" smtClean="0"/>
          </a:p>
          <a:p>
            <a:pPr lvl="1"/>
            <a:r>
              <a:rPr lang="cs-CZ" sz="2100" dirty="0" smtClean="0"/>
              <a:t>modifikace: ROAA, ROAE</a:t>
            </a:r>
            <a:endParaRPr lang="cs-CZ" sz="2100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3501008"/>
            <a:ext cx="4305522" cy="8509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10130" y="5113443"/>
            <a:ext cx="3581584" cy="9144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8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mezi hodnotou ROA a návratností aktiv</a:t>
            </a:r>
            <a:endParaRPr lang="cs-CZ" dirty="0"/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323528" y="5661248"/>
            <a:ext cx="8229600" cy="41805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Zdroj: Ziegler a kol. (1997), s. 35.</a:t>
            </a:r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611560" y="1700808"/>
          <a:ext cx="6696744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372"/>
                <a:gridCol w="33483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bg1"/>
                          </a:solidFill>
                        </a:rPr>
                        <a:t>Hodnoty ROA (%)</a:t>
                      </a:r>
                      <a:endParaRPr lang="cs-CZ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bg1"/>
                          </a:solidFill>
                        </a:rPr>
                        <a:t>Návratnost aktiv</a:t>
                      </a:r>
                      <a:endParaRPr lang="cs-CZ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&lt; 0,75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slabá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0,75 – 1,00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pod standardem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1,00 – 1,25</a:t>
                      </a:r>
                      <a:endParaRPr lang="cs-CZ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dobrá</a:t>
                      </a:r>
                      <a:endParaRPr lang="cs-CZ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1,25 – 1,75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velmi dobrá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&gt; 1,75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excelentní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9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Rentabilita českého bankovního sektoru (%)</a:t>
            </a:r>
            <a:endParaRPr lang="cs-CZ" dirty="0"/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179512" y="3789040"/>
            <a:ext cx="8208912" cy="936104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cs-CZ" sz="1400" dirty="0" smtClean="0"/>
              <a:t>Zdroj: </a:t>
            </a:r>
            <a:r>
              <a:rPr lang="cs-CZ" sz="1400" dirty="0" smtClean="0"/>
              <a:t>http</a:t>
            </a:r>
            <a:r>
              <a:rPr lang="cs-CZ" sz="1400" dirty="0" smtClean="0"/>
              <a:t>://www.</a:t>
            </a:r>
            <a:r>
              <a:rPr lang="cs-CZ" sz="1400" dirty="0" err="1" smtClean="0"/>
              <a:t>cnb.cz</a:t>
            </a:r>
            <a:r>
              <a:rPr lang="cs-CZ" sz="1400" dirty="0" smtClean="0"/>
              <a:t>/</a:t>
            </a:r>
            <a:r>
              <a:rPr lang="cs-CZ" sz="1400" dirty="0" err="1" smtClean="0"/>
              <a:t>cnb</a:t>
            </a:r>
            <a:r>
              <a:rPr lang="cs-CZ" sz="1400" dirty="0" smtClean="0"/>
              <a:t>/STAT.ARADY_PKG.PARAMETRY_SESTAVY?p_</a:t>
            </a:r>
            <a:r>
              <a:rPr lang="cs-CZ" sz="1400" dirty="0" err="1" smtClean="0"/>
              <a:t>sestuid</a:t>
            </a:r>
            <a:r>
              <a:rPr lang="cs-CZ" sz="1400" dirty="0" smtClean="0"/>
              <a:t>=55246&amp;p_</a:t>
            </a:r>
            <a:r>
              <a:rPr lang="cs-CZ" sz="1400" dirty="0" err="1" smtClean="0"/>
              <a:t>strid</a:t>
            </a:r>
            <a:r>
              <a:rPr lang="cs-CZ" sz="1400" dirty="0" smtClean="0"/>
              <a:t>=BAK&amp;p_</a:t>
            </a:r>
            <a:r>
              <a:rPr lang="cs-CZ" sz="1400" dirty="0" err="1" smtClean="0"/>
              <a:t>lang</a:t>
            </a:r>
            <a:r>
              <a:rPr lang="cs-CZ" sz="1400" dirty="0" smtClean="0"/>
              <a:t>=CS</a:t>
            </a:r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76872"/>
            <a:ext cx="9144000" cy="1057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build="p"/>
    </p:bldLst>
  </p:timing>
</p:sld>
</file>

<file path=ppt/theme/theme1.xml><?xml version="1.0" encoding="utf-8"?>
<a:theme xmlns:a="http://schemas.openxmlformats.org/drawingml/2006/main" name="02_Regulace a dohled 2019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02_Regulace a dohled 2019</Template>
  <TotalTime>21737</TotalTime>
  <Words>905</Words>
  <Application>Microsoft Office PowerPoint</Application>
  <PresentationFormat>Předvádění na obrazovce (4:3)</PresentationFormat>
  <Paragraphs>180</Paragraphs>
  <Slides>43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4" baseType="lpstr">
      <vt:lpstr>02_Regulace a dohled 2019</vt:lpstr>
      <vt:lpstr>Finanční analýza bank</vt:lpstr>
      <vt:lpstr>Finanční analýza banky</vt:lpstr>
      <vt:lpstr>Omezení finanční analýzy</vt:lpstr>
      <vt:lpstr>Uživatelé finanční analýzy</vt:lpstr>
      <vt:lpstr>Hodnocení trendů ve vývoji bilance banky</vt:lpstr>
      <vt:lpstr>Poměrové ukazatele</vt:lpstr>
      <vt:lpstr>Poměrové ukazatele rentability</vt:lpstr>
      <vt:lpstr>Vztah mezi hodnotou ROA a návratností aktiv</vt:lpstr>
      <vt:lpstr>Rentabilita českého bankovního sektoru (%)</vt:lpstr>
      <vt:lpstr>Snímek 10</vt:lpstr>
      <vt:lpstr>Snímek 11</vt:lpstr>
      <vt:lpstr>Snímek 12</vt:lpstr>
      <vt:lpstr>Snímek 13</vt:lpstr>
      <vt:lpstr>Vztah mezi ROA a ROE</vt:lpstr>
      <vt:lpstr>Příklad</vt:lpstr>
      <vt:lpstr>Příklad</vt:lpstr>
      <vt:lpstr>Příklad</vt:lpstr>
      <vt:lpstr>Příklad</vt:lpstr>
      <vt:lpstr>Ukazatele likvidity (1)</vt:lpstr>
      <vt:lpstr>Ukazatele likvidity (2)</vt:lpstr>
      <vt:lpstr>Likvidita českého bankovního sektoru</vt:lpstr>
      <vt:lpstr>Snímek 22</vt:lpstr>
      <vt:lpstr>Příklad</vt:lpstr>
      <vt:lpstr>Poměrové ukazatele kvality aktiv</vt:lpstr>
      <vt:lpstr>Kvalita aktiv v českém bankovním sektoru</vt:lpstr>
      <vt:lpstr>Snímek 26</vt:lpstr>
      <vt:lpstr>Snímek 27</vt:lpstr>
      <vt:lpstr>Snímek 28</vt:lpstr>
      <vt:lpstr>Příklad</vt:lpstr>
      <vt:lpstr>Poměrové ukazatele produktivity</vt:lpstr>
      <vt:lpstr>Ukazatele celkové produktivity</vt:lpstr>
      <vt:lpstr>Objemové ukazatele produktivity</vt:lpstr>
      <vt:lpstr>Ukazatele nákladové intenzity</vt:lpstr>
      <vt:lpstr>Produktivita českého bankovního sektoru (v tis. Kč)</vt:lpstr>
      <vt:lpstr>Příklad</vt:lpstr>
      <vt:lpstr>Ukazatele kapitálové přiměřenosti</vt:lpstr>
      <vt:lpstr>Kapit. přiměřenost českého bankovního sektoru (%)</vt:lpstr>
      <vt:lpstr>Snímek 38</vt:lpstr>
      <vt:lpstr>Snímek 39</vt:lpstr>
      <vt:lpstr>Příklad</vt:lpstr>
      <vt:lpstr>Příklad</vt:lpstr>
      <vt:lpstr>Příklad</vt:lpstr>
      <vt:lpstr>Snímek 43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Regulace a dohled nad bankovním sektorem</dc:title>
  <dc:creator>vodova</dc:creator>
  <cp:lastModifiedBy>vodova</cp:lastModifiedBy>
  <cp:revision>64</cp:revision>
  <dcterms:created xsi:type="dcterms:W3CDTF">2019-03-12T20:26:39Z</dcterms:created>
  <dcterms:modified xsi:type="dcterms:W3CDTF">2020-04-27T19:59:09Z</dcterms:modified>
</cp:coreProperties>
</file>