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313" r:id="rId4"/>
    <p:sldId id="314" r:id="rId5"/>
    <p:sldId id="315" r:id="rId6"/>
    <p:sldId id="274" r:id="rId7"/>
    <p:sldId id="322" r:id="rId8"/>
    <p:sldId id="302" r:id="rId9"/>
    <p:sldId id="304" r:id="rId10"/>
    <p:sldId id="323" r:id="rId11"/>
    <p:sldId id="276" r:id="rId12"/>
    <p:sldId id="277" r:id="rId13"/>
    <p:sldId id="278" r:id="rId14"/>
    <p:sldId id="285" r:id="rId15"/>
    <p:sldId id="306" r:id="rId16"/>
    <p:sldId id="324" r:id="rId17"/>
    <p:sldId id="286" r:id="rId18"/>
    <p:sldId id="287" r:id="rId19"/>
    <p:sldId id="289" r:id="rId20"/>
    <p:sldId id="269" r:id="rId21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  <a:srgbClr val="FF66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6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80D9613-994E-4556-A999-C5D61A185A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81000"/>
            <a:ext cx="6629400" cy="2686050"/>
          </a:xfrm>
        </p:spPr>
        <p:txBody>
          <a:bodyPr/>
          <a:lstStyle>
            <a:lvl1pPr algn="r">
              <a:defRPr sz="540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276600"/>
            <a:ext cx="6629400" cy="2362200"/>
          </a:xfrm>
        </p:spPr>
        <p:txBody>
          <a:bodyPr/>
          <a:lstStyle>
            <a:lvl1pPr marL="0" indent="0" algn="r">
              <a:buFontTx/>
              <a:buNone/>
              <a:defRPr sz="3600">
                <a:solidFill>
                  <a:srgbClr val="666633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pic>
        <p:nvPicPr>
          <p:cNvPr id="3083" name="Picture 11" descr="j03847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779713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F64A9-13FB-4D9A-ACD9-38B33FA52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9277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59277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95AF4-CA81-4C54-B051-1505422C77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3BC93-1204-40E8-9005-0CB29BFE0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82B74-CA7A-4E5C-9F16-6AF25DA2D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148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A375E-D715-484E-8A31-7055EBD91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C038D-E304-4525-A7F5-692CFDFF7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CA0DC-822A-4BA9-A426-2FB1E59E3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F765B-D5B5-4EA8-9F58-08527086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D7B6B-90A3-44AA-81D0-801914DEA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E6F1E-241F-4F7F-BBF2-5AAE3FB3E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j038471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905000"/>
            <a:ext cx="1905000" cy="4953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8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34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32BDD3B-BFD5-4B28-89A6-C7A224012F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Islámské bankovnictví</a:t>
            </a:r>
            <a:endParaRPr lang="cs-CZ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Pavla Klepková Vodová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Produkty islámských bank (3)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575376" cy="4525963"/>
          </a:xfrm>
        </p:spPr>
        <p:txBody>
          <a:bodyPr/>
          <a:lstStyle/>
          <a:p>
            <a:r>
              <a:rPr lang="cs-CZ" sz="2400" dirty="0" err="1" smtClean="0"/>
              <a:t>mušaraka</a:t>
            </a:r>
            <a:r>
              <a:rPr lang="cs-CZ" sz="2400" dirty="0" smtClean="0"/>
              <a:t> = společné podnikání</a:t>
            </a:r>
          </a:p>
          <a:p>
            <a:pPr lvl="1"/>
            <a:r>
              <a:rPr lang="cs-CZ" sz="2200" dirty="0" smtClean="0"/>
              <a:t>obě strany poskytnou kapitál na financování projektů, zisk i ztráta se mezi ně dělí podle předem dohodnutých poměrů</a:t>
            </a:r>
          </a:p>
          <a:p>
            <a:pPr lvl="1"/>
            <a:r>
              <a:rPr lang="cs-CZ" sz="2200" dirty="0" smtClean="0"/>
              <a:t>typy:</a:t>
            </a:r>
          </a:p>
          <a:p>
            <a:pPr lvl="2"/>
            <a:r>
              <a:rPr lang="cs-CZ" sz="2000" dirty="0" smtClean="0"/>
              <a:t>komerční </a:t>
            </a:r>
            <a:r>
              <a:rPr lang="cs-CZ" sz="2000" dirty="0" err="1" smtClean="0"/>
              <a:t>mušáraka</a:t>
            </a:r>
            <a:endParaRPr lang="cs-CZ" sz="2000" dirty="0" smtClean="0"/>
          </a:p>
          <a:p>
            <a:pPr lvl="3"/>
            <a:r>
              <a:rPr lang="cs-CZ" sz="1600" dirty="0" smtClean="0"/>
              <a:t>nástroj používaný pro jediný konkrétní účel, kdy banka je jen financujícím spolupodílníkem</a:t>
            </a:r>
          </a:p>
          <a:p>
            <a:pPr lvl="2"/>
            <a:r>
              <a:rPr lang="cs-CZ" sz="2000" dirty="0" smtClean="0"/>
              <a:t>klesající účast</a:t>
            </a:r>
          </a:p>
          <a:p>
            <a:pPr lvl="3"/>
            <a:r>
              <a:rPr lang="cs-CZ" sz="1600" dirty="0" smtClean="0"/>
              <a:t>partnerství, při kterém banka podle pravidel vymezených smlouvou o partnerství postupně redukuje svůj podíl na projektu ve prospěch klienta</a:t>
            </a:r>
          </a:p>
          <a:p>
            <a:pPr lvl="2"/>
            <a:r>
              <a:rPr lang="cs-CZ" sz="2000" dirty="0" smtClean="0"/>
              <a:t>stálá účast</a:t>
            </a:r>
          </a:p>
          <a:p>
            <a:pPr lvl="3"/>
            <a:r>
              <a:rPr lang="cs-CZ" sz="1600" dirty="0" smtClean="0"/>
              <a:t>banka se účastní na projektu dlouhodobě, takže zůstává partnerem až do ukončení projektu, případně do vypršení smlouvy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rozdíly mezi </a:t>
            </a:r>
            <a:r>
              <a:rPr lang="cs-CZ" dirty="0" err="1" smtClean="0"/>
              <a:t>mudarabou</a:t>
            </a:r>
            <a:r>
              <a:rPr lang="cs-CZ" dirty="0" smtClean="0"/>
              <a:t> a </a:t>
            </a:r>
            <a:r>
              <a:rPr lang="cs-CZ" dirty="0" err="1" smtClean="0"/>
              <a:t>mušarakou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79513" y="1628801"/>
          <a:ext cx="8784975" cy="5074342"/>
        </p:xfrm>
        <a:graphic>
          <a:graphicData uri="http://schemas.openxmlformats.org/drawingml/2006/table">
            <a:tbl>
              <a:tblPr/>
              <a:tblGrid>
                <a:gridCol w="1915861"/>
                <a:gridCol w="3556651"/>
                <a:gridCol w="3312463"/>
              </a:tblGrid>
              <a:tr h="2930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cs-CZ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Mušaraka</a:t>
                      </a:r>
                      <a:endParaRPr lang="cs-CZ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Mudaraba</a:t>
                      </a:r>
                      <a:endParaRPr lang="cs-CZ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58609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Investice kapitálu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Kapitál investují všichni partneři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Kapitál investuje pouze investor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87913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Účast na řízení podniku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Všichni partneři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Pouze mudarib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7913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Sdílení ztráty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Každý z partnerů do výše odpovídající podílu jejich investice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Ztrátu nese pouze investor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33114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Aktiva podniku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 spojení kapitálu se aktiva stávají společným majetkem partnerů. Partneři mohou těžit ze zhodnocení aktiv, ačkoli prostřednictvím tržeb nebylo dosaženo zisku.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 růstu hodnoty aktiv získává jen investor. </a:t>
                      </a:r>
                      <a:r>
                        <a:rPr lang="cs-CZ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Mudarib</a:t>
                      </a: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může také vydělat, ale jen pokud prodává zboží se ziskem.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05800" cy="1143000"/>
          </a:xfrm>
        </p:spPr>
        <p:txBody>
          <a:bodyPr/>
          <a:lstStyle/>
          <a:p>
            <a:r>
              <a:rPr lang="cs-CZ" dirty="0" smtClean="0"/>
              <a:t>Produkty islámských bank (4)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7632848" cy="4717579"/>
          </a:xfrm>
        </p:spPr>
        <p:txBody>
          <a:bodyPr/>
          <a:lstStyle/>
          <a:p>
            <a:r>
              <a:rPr lang="cs-CZ" sz="2800" dirty="0" err="1" smtClean="0"/>
              <a:t>idžara</a:t>
            </a:r>
            <a:r>
              <a:rPr lang="cs-CZ" sz="2800" dirty="0" smtClean="0"/>
              <a:t> = leasing</a:t>
            </a:r>
          </a:p>
          <a:p>
            <a:pPr lvl="1"/>
            <a:r>
              <a:rPr lang="cs-CZ" sz="2400" dirty="0" smtClean="0"/>
              <a:t>dle typu se blíží našemu operativnímu nebo finančnímu leasingu</a:t>
            </a:r>
          </a:p>
          <a:p>
            <a:pPr lvl="1"/>
            <a:r>
              <a:rPr lang="cs-CZ" sz="2400" dirty="0" smtClean="0"/>
              <a:t>poplatky opět předem sjednané</a:t>
            </a:r>
          </a:p>
          <a:p>
            <a:r>
              <a:rPr lang="cs-CZ" sz="2800" dirty="0" err="1" smtClean="0"/>
              <a:t>istisna</a:t>
            </a:r>
            <a:r>
              <a:rPr lang="cs-CZ" sz="2800" dirty="0" smtClean="0"/>
              <a:t> = zakázka na klíč</a:t>
            </a:r>
          </a:p>
          <a:p>
            <a:pPr lvl="1"/>
            <a:r>
              <a:rPr lang="cs-CZ" sz="2400" dirty="0" smtClean="0"/>
              <a:t>banka = smluvní partner zákazníka, který pronajímá služby subdodavatelů pro výrobu na zakázku</a:t>
            </a:r>
          </a:p>
          <a:p>
            <a:pPr lvl="1"/>
            <a:r>
              <a:rPr lang="cs-CZ" sz="2400" dirty="0" smtClean="0"/>
              <a:t>financování produktu ještě předtím, než je vůbec vyroben</a:t>
            </a:r>
          </a:p>
          <a:p>
            <a:pPr lvl="1"/>
            <a:r>
              <a:rPr lang="cs-CZ" sz="2400" dirty="0" smtClean="0"/>
              <a:t>zákazník dle předem uzavřené dohody poté splácí náklady projektu a ziskovou marži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Produkty islámských bank (5)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7632848" cy="4717579"/>
          </a:xfrm>
        </p:spPr>
        <p:txBody>
          <a:bodyPr/>
          <a:lstStyle/>
          <a:p>
            <a:r>
              <a:rPr lang="cs-CZ" sz="2800" dirty="0" err="1" smtClean="0"/>
              <a:t>khard</a:t>
            </a:r>
            <a:r>
              <a:rPr lang="cs-CZ" sz="2800" dirty="0" smtClean="0"/>
              <a:t> </a:t>
            </a:r>
            <a:r>
              <a:rPr lang="cs-CZ" sz="2800" dirty="0" err="1" smtClean="0"/>
              <a:t>hasan</a:t>
            </a:r>
            <a:r>
              <a:rPr lang="cs-CZ" sz="2800" dirty="0" smtClean="0"/>
              <a:t> = bezúročná půjčka</a:t>
            </a:r>
          </a:p>
          <a:p>
            <a:pPr lvl="1"/>
            <a:r>
              <a:rPr lang="cs-CZ" sz="2400" dirty="0" smtClean="0"/>
              <a:t>prostředky </a:t>
            </a:r>
            <a:r>
              <a:rPr lang="cs-CZ" sz="2600" dirty="0" smtClean="0"/>
              <a:t>pro zákazníky, kteří se ocitli v nouzi</a:t>
            </a:r>
          </a:p>
          <a:p>
            <a:pPr lvl="1"/>
            <a:r>
              <a:rPr lang="cs-CZ" sz="2600" dirty="0" smtClean="0"/>
              <a:t>oproti zástavě, někdy administrativní poplatek</a:t>
            </a:r>
          </a:p>
          <a:p>
            <a:r>
              <a:rPr lang="cs-CZ" sz="2800" dirty="0" err="1" smtClean="0"/>
              <a:t>murabaha</a:t>
            </a:r>
            <a:r>
              <a:rPr lang="cs-CZ" sz="2800" dirty="0" smtClean="0"/>
              <a:t> = náklady plus přirážka</a:t>
            </a:r>
          </a:p>
          <a:p>
            <a:pPr lvl="1"/>
            <a:r>
              <a:rPr lang="cs-CZ" sz="2400" dirty="0" smtClean="0"/>
              <a:t>banka koupí pro klienta na jeho žádost zboží od 3. strany, toto zboží prodá klientovi proti odložené platbě</a:t>
            </a:r>
          </a:p>
          <a:p>
            <a:pPr lvl="1"/>
            <a:r>
              <a:rPr lang="cs-CZ" sz="2400" dirty="0" smtClean="0"/>
              <a:t>předem dohodnutá odměna = přirážka k pořizovací ceně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Produkty islámských bank (6)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cs-CZ" sz="2600" dirty="0" err="1" smtClean="0"/>
              <a:t>sukuk</a:t>
            </a:r>
            <a:r>
              <a:rPr lang="cs-CZ" sz="2600" dirty="0" smtClean="0"/>
              <a:t> – islámské obligace (</a:t>
            </a:r>
            <a:r>
              <a:rPr lang="cs-CZ" sz="2600" dirty="0" err="1" smtClean="0"/>
              <a:t>sakk</a:t>
            </a:r>
            <a:r>
              <a:rPr lang="cs-CZ" sz="2600" dirty="0" smtClean="0"/>
              <a:t>, mn.č. </a:t>
            </a:r>
            <a:r>
              <a:rPr lang="cs-CZ" sz="2600" dirty="0" err="1" smtClean="0"/>
              <a:t>sukúk</a:t>
            </a:r>
            <a:r>
              <a:rPr lang="cs-CZ" sz="2600" dirty="0" smtClean="0"/>
              <a:t>)</a:t>
            </a:r>
          </a:p>
          <a:p>
            <a:pPr lvl="1"/>
            <a:r>
              <a:rPr lang="cs-CZ" sz="2300" dirty="0" smtClean="0"/>
              <a:t>mohou je emitovat  podniky i státy</a:t>
            </a:r>
          </a:p>
          <a:p>
            <a:pPr lvl="1"/>
            <a:r>
              <a:rPr lang="cs-CZ" sz="2300" dirty="0" smtClean="0"/>
              <a:t>podkladovým aktivem mohou být zapůjčené peníze, aktiva, projekt, podnik či investice → existují různé druhy </a:t>
            </a:r>
            <a:r>
              <a:rPr lang="cs-CZ" sz="2300" dirty="0" err="1" smtClean="0"/>
              <a:t>sukuků</a:t>
            </a:r>
            <a:endParaRPr lang="cs-CZ" sz="2300" dirty="0" smtClean="0"/>
          </a:p>
          <a:p>
            <a:pPr lvl="1"/>
            <a:r>
              <a:rPr lang="cs-CZ" sz="2300" dirty="0" smtClean="0"/>
              <a:t>oblíbeným typem je </a:t>
            </a:r>
            <a:r>
              <a:rPr lang="cs-CZ" sz="2300" dirty="0" err="1" smtClean="0"/>
              <a:t>sukuk</a:t>
            </a:r>
            <a:r>
              <a:rPr lang="cs-CZ" sz="2300" dirty="0" smtClean="0"/>
              <a:t> al-</a:t>
            </a:r>
            <a:r>
              <a:rPr lang="cs-CZ" sz="2300" dirty="0" err="1" smtClean="0"/>
              <a:t>idžara</a:t>
            </a:r>
            <a:r>
              <a:rPr lang="cs-CZ" sz="2300" dirty="0" smtClean="0"/>
              <a:t>:</a:t>
            </a:r>
          </a:p>
          <a:p>
            <a:pPr lvl="2"/>
            <a:r>
              <a:rPr lang="cs-CZ" sz="2100" dirty="0" smtClean="0"/>
              <a:t>podkladovým aktivem je předmět leasingu</a:t>
            </a:r>
          </a:p>
          <a:p>
            <a:pPr lvl="2"/>
            <a:r>
              <a:rPr lang="cs-CZ" sz="2100" dirty="0" smtClean="0"/>
              <a:t>čtyři skupiny subjektů: investoři, společnost potřebující finanční zdroje, islámská banka a speciální subjekt</a:t>
            </a:r>
          </a:p>
          <a:p>
            <a:pPr lvl="1"/>
            <a:r>
              <a:rPr lang="cs-CZ" sz="2300" dirty="0" smtClean="0"/>
              <a:t>jsou obchodovatelné na finančním trhu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smtClean="0"/>
              <a:t>Objem emitovaných podnikových (corporate) a státních (sovereign) </a:t>
            </a:r>
            <a:r>
              <a:rPr lang="cs-CZ" sz="3000" dirty="0" err="1" smtClean="0"/>
              <a:t>sukuků</a:t>
            </a:r>
            <a:r>
              <a:rPr lang="cs-CZ" sz="3000" dirty="0" smtClean="0"/>
              <a:t> (mld. USD)</a:t>
            </a:r>
            <a:endParaRPr lang="cs-CZ" sz="3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0" name="Zástupný symbol pro obsah 1"/>
          <p:cNvSpPr>
            <a:spLocks noGrp="1"/>
          </p:cNvSpPr>
          <p:nvPr>
            <p:ph idx="1"/>
          </p:nvPr>
        </p:nvSpPr>
        <p:spPr>
          <a:xfrm>
            <a:off x="467544" y="6309320"/>
            <a:ext cx="7560840" cy="36004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 smtClean="0"/>
              <a:t>Zdroj: </a:t>
            </a:r>
            <a:r>
              <a:rPr lang="cs-CZ" dirty="0" err="1" smtClean="0"/>
              <a:t>Islamic</a:t>
            </a:r>
            <a:r>
              <a:rPr lang="cs-CZ" dirty="0" smtClean="0"/>
              <a:t> Financial </a:t>
            </a:r>
            <a:r>
              <a:rPr lang="cs-CZ" dirty="0" err="1" smtClean="0"/>
              <a:t>Services</a:t>
            </a:r>
            <a:r>
              <a:rPr lang="cs-CZ" dirty="0" smtClean="0"/>
              <a:t> </a:t>
            </a:r>
            <a:r>
              <a:rPr lang="cs-CZ" dirty="0" err="1" smtClean="0"/>
              <a:t>Industry</a:t>
            </a:r>
            <a:r>
              <a:rPr lang="cs-CZ" dirty="0" smtClean="0"/>
              <a:t> Stability Report </a:t>
            </a:r>
            <a:r>
              <a:rPr lang="cs-CZ" dirty="0" smtClean="0"/>
              <a:t>2019, </a:t>
            </a:r>
            <a:r>
              <a:rPr lang="cs-CZ" dirty="0" smtClean="0"/>
              <a:t>s. </a:t>
            </a:r>
            <a:r>
              <a:rPr lang="cs-CZ" dirty="0" smtClean="0"/>
              <a:t>19</a:t>
            </a:r>
            <a:endParaRPr lang="cs-CZ" dirty="0" smtClean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916832"/>
            <a:ext cx="9144001" cy="3641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05800" cy="1143000"/>
          </a:xfrm>
        </p:spPr>
        <p:txBody>
          <a:bodyPr/>
          <a:lstStyle/>
          <a:p>
            <a:r>
              <a:rPr lang="cs-CZ" sz="3000" dirty="0" smtClean="0"/>
              <a:t>Jurisdikce </a:t>
            </a:r>
            <a:r>
              <a:rPr lang="cs-CZ" sz="3000" dirty="0" smtClean="0"/>
              <a:t>emitovaných podnikových (corporate) a státních (sovereign) </a:t>
            </a:r>
            <a:r>
              <a:rPr lang="cs-CZ" sz="3000" dirty="0" err="1" smtClean="0"/>
              <a:t>sukuků</a:t>
            </a:r>
            <a:endParaRPr lang="cs-CZ" sz="3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0" name="Zástupný symbol pro obsah 1"/>
          <p:cNvSpPr>
            <a:spLocks noGrp="1"/>
          </p:cNvSpPr>
          <p:nvPr>
            <p:ph idx="1"/>
          </p:nvPr>
        </p:nvSpPr>
        <p:spPr>
          <a:xfrm>
            <a:off x="467544" y="6309320"/>
            <a:ext cx="7560840" cy="36004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 smtClean="0"/>
              <a:t>Zdroj: </a:t>
            </a:r>
            <a:r>
              <a:rPr lang="cs-CZ" dirty="0" err="1" smtClean="0"/>
              <a:t>Islamic</a:t>
            </a:r>
            <a:r>
              <a:rPr lang="cs-CZ" dirty="0" smtClean="0"/>
              <a:t> Financial </a:t>
            </a:r>
            <a:r>
              <a:rPr lang="cs-CZ" dirty="0" err="1" smtClean="0"/>
              <a:t>Services</a:t>
            </a:r>
            <a:r>
              <a:rPr lang="cs-CZ" dirty="0" smtClean="0"/>
              <a:t> </a:t>
            </a:r>
            <a:r>
              <a:rPr lang="cs-CZ" dirty="0" err="1" smtClean="0"/>
              <a:t>Industry</a:t>
            </a:r>
            <a:r>
              <a:rPr lang="cs-CZ" dirty="0" smtClean="0"/>
              <a:t> Stability Report </a:t>
            </a:r>
            <a:r>
              <a:rPr lang="cs-CZ" dirty="0" smtClean="0"/>
              <a:t>2019, </a:t>
            </a:r>
            <a:r>
              <a:rPr lang="cs-CZ" dirty="0" smtClean="0"/>
              <a:t>s. </a:t>
            </a:r>
            <a:r>
              <a:rPr lang="cs-CZ" dirty="0" smtClean="0"/>
              <a:t>19-20</a:t>
            </a:r>
            <a:endParaRPr lang="cs-CZ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4704588" cy="470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3440" y="1412776"/>
            <a:ext cx="4480560" cy="4416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8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251520" y="57296"/>
          <a:ext cx="8715435" cy="6696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2448"/>
                <a:gridCol w="3594103"/>
                <a:gridCol w="3748884"/>
              </a:tblGrid>
              <a:tr h="689017">
                <a:tc>
                  <a:txBody>
                    <a:bodyPr/>
                    <a:lstStyle/>
                    <a:p>
                      <a:endParaRPr lang="cs-CZ" sz="19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ISLÁMSKÉ </a:t>
                      </a:r>
                    </a:p>
                    <a:p>
                      <a:pPr algn="ctr"/>
                      <a:r>
                        <a:rPr lang="cs-CZ" sz="2000" dirty="0" smtClean="0"/>
                        <a:t>BANKOVNICTVÍ</a:t>
                      </a:r>
                      <a:endParaRPr lang="cs-CZ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TRAD</a:t>
                      </a:r>
                      <a:r>
                        <a:rPr lang="cs-CZ" sz="2000" dirty="0" smtClean="0">
                          <a:latin typeface="+mn-lt"/>
                        </a:rPr>
                        <a:t>I</a:t>
                      </a:r>
                      <a:r>
                        <a:rPr lang="cs-CZ" sz="2000" dirty="0" smtClean="0">
                          <a:latin typeface="+mn-lt"/>
                          <a:cs typeface="Times New Roman"/>
                        </a:rPr>
                        <a:t>Č</a:t>
                      </a:r>
                      <a:r>
                        <a:rPr lang="cs-CZ" sz="2000" dirty="0" smtClean="0">
                          <a:latin typeface="+mn-lt"/>
                        </a:rPr>
                        <a:t>NÍ</a:t>
                      </a:r>
                      <a:r>
                        <a:rPr lang="cs-CZ" sz="2000" dirty="0" smtClean="0"/>
                        <a:t> </a:t>
                      </a:r>
                    </a:p>
                    <a:p>
                      <a:pPr algn="ctr"/>
                      <a:r>
                        <a:rPr lang="cs-CZ" sz="2000" dirty="0" smtClean="0"/>
                        <a:t>BANKOVNICTVÍ</a:t>
                      </a:r>
                      <a:endParaRPr lang="cs-CZ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745332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Základní princip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Korán, islámské právo a islámská etika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Zisk</a:t>
                      </a:r>
                      <a:r>
                        <a:rPr lang="cs-CZ" sz="2000" baseline="0" dirty="0" smtClean="0"/>
                        <a:t> (bez ohledu na etiku a náboženství)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069388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Bankrot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Majitelé</a:t>
                      </a:r>
                      <a:r>
                        <a:rPr lang="cs-CZ" sz="2000" baseline="0" dirty="0" smtClean="0"/>
                        <a:t> účtu mají stejná práva jako akcionáři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Vkladatelům jsou náhrady</a:t>
                      </a:r>
                      <a:r>
                        <a:rPr lang="cs-CZ" sz="2000" baseline="0" dirty="0" smtClean="0"/>
                        <a:t> vypláceny dřív než akcionářům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393445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Výnosy z kapitálu 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Záleží na využití kapitálu, peníze ležící ladem</a:t>
                      </a:r>
                      <a:r>
                        <a:rPr lang="cs-CZ" sz="2000" baseline="0" dirty="0" smtClean="0"/>
                        <a:t> nemohou přinést žádný výnos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Výnos přinášejí i peníze „ležící ladem“ v podobě bankovních depozit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069388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Nejistota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Nejistota</a:t>
                      </a:r>
                      <a:r>
                        <a:rPr lang="cs-CZ" sz="2000" baseline="0" dirty="0" smtClean="0"/>
                        <a:t> v kontraktech je zakázána (proto ne deriváty apod.)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Obchody s deriváty považovány za hlavní zdroj likvidity na kap. trzích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17502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Sdílení zisku a ztráty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Většina transakcí založena na proměnlivém výnosu dle výkonnosti banky</a:t>
                      </a:r>
                      <a:r>
                        <a:rPr lang="cs-CZ" sz="2000" baseline="0" dirty="0" smtClean="0"/>
                        <a:t> (</a:t>
                      </a:r>
                      <a:r>
                        <a:rPr lang="cs-CZ" sz="2000" dirty="0" smtClean="0"/>
                        <a:t>klienti sdílí riziko </a:t>
                      </a:r>
                      <a:r>
                        <a:rPr lang="cs-CZ" sz="2000" dirty="0" smtClean="0">
                          <a:latin typeface="Times New Roman"/>
                          <a:cs typeface="Times New Roman"/>
                        </a:rPr>
                        <a:t>→ </a:t>
                      </a:r>
                      <a:r>
                        <a:rPr lang="cs-CZ" sz="2000" dirty="0" smtClean="0">
                          <a:latin typeface="+mn-lt"/>
                          <a:cs typeface="Times New Roman"/>
                        </a:rPr>
                        <a:t>možnost</a:t>
                      </a:r>
                      <a:r>
                        <a:rPr lang="cs-CZ" sz="2000" baseline="0" dirty="0" smtClean="0">
                          <a:latin typeface="+mn-lt"/>
                          <a:cs typeface="Times New Roman"/>
                        </a:rPr>
                        <a:t> vyššího výnosu</a:t>
                      </a:r>
                      <a:r>
                        <a:rPr lang="cs-CZ" sz="2000" dirty="0" smtClean="0">
                          <a:latin typeface="+mn-lt"/>
                        </a:rPr>
                        <a:t>)</a:t>
                      </a:r>
                      <a:endParaRPr lang="cs-CZ" sz="2000" dirty="0">
                        <a:latin typeface="+mn-lt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Žádný vztah mezi výkonností banky a výnosy pro vkladatele,</a:t>
                      </a:r>
                      <a:r>
                        <a:rPr lang="cs-CZ" sz="2000" baseline="0" dirty="0" smtClean="0"/>
                        <a:t> vkladatelé se nepodílí na riziku 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9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428625" y="928688"/>
          <a:ext cx="8286808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4952"/>
                <a:gridCol w="3417343"/>
                <a:gridCol w="3564513"/>
              </a:tblGrid>
              <a:tr h="370840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ISLÁMSKÉ BANKOVNICTVÍ</a:t>
                      </a:r>
                      <a:endParaRPr lang="cs-CZ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TRADI</a:t>
                      </a:r>
                      <a:r>
                        <a:rPr lang="cs-CZ" sz="2000" dirty="0" smtClean="0">
                          <a:latin typeface="+mn-lt"/>
                          <a:cs typeface="Times New Roman"/>
                        </a:rPr>
                        <a:t>Č</a:t>
                      </a:r>
                      <a:r>
                        <a:rPr lang="cs-CZ" sz="2000" dirty="0" smtClean="0"/>
                        <a:t>NÍ</a:t>
                      </a:r>
                    </a:p>
                    <a:p>
                      <a:pPr algn="ctr"/>
                      <a:r>
                        <a:rPr lang="cs-CZ" sz="2000" dirty="0" smtClean="0"/>
                        <a:t>BANKOVNICTVÍ</a:t>
                      </a:r>
                      <a:endParaRPr lang="cs-CZ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Úroky z úroků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Dlužníkům</a:t>
                      </a:r>
                      <a:r>
                        <a:rPr lang="cs-CZ" sz="2000" baseline="0" dirty="0" smtClean="0"/>
                        <a:t> v prodlení nelze úročit úroky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Dlužníkům v prodlení lze</a:t>
                      </a:r>
                      <a:r>
                        <a:rPr lang="cs-CZ" sz="2000" baseline="0" dirty="0" smtClean="0"/>
                        <a:t> úročit úroky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Půjčky</a:t>
                      </a:r>
                      <a:r>
                        <a:rPr lang="cs-CZ" sz="2000" baseline="0" dirty="0" smtClean="0"/>
                        <a:t> na peněžním trhu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Pro banky relativně těžké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Pro banky hlavní zdroj likvidity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Bon</a:t>
                      </a:r>
                      <a:r>
                        <a:rPr lang="cs-CZ" sz="2000" baseline="0" dirty="0" smtClean="0"/>
                        <a:t>ita</a:t>
                      </a:r>
                      <a:r>
                        <a:rPr lang="cs-CZ" sz="2000" dirty="0" smtClean="0"/>
                        <a:t> 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Důležitá je hlavně</a:t>
                      </a:r>
                      <a:r>
                        <a:rPr lang="cs-CZ" sz="2000" baseline="0" dirty="0" smtClean="0"/>
                        <a:t> bonita objektu (projektu)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Důležitá je hlavně bonita subjektu (dlužníka)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Vztah s klientem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Vztah partnera, investora a obchodníka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Vztah dlužníka a věřitele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Pojištění depozit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Neexistuje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Existuje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850106"/>
          </a:xfrm>
        </p:spPr>
        <p:txBody>
          <a:bodyPr/>
          <a:lstStyle/>
          <a:p>
            <a:r>
              <a:rPr lang="cs-CZ" dirty="0" smtClean="0"/>
              <a:t>ROA a ROE islámských bank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Zástupný symbol pro obsah 1"/>
          <p:cNvSpPr>
            <a:spLocks noGrp="1"/>
          </p:cNvSpPr>
          <p:nvPr>
            <p:ph idx="1"/>
          </p:nvPr>
        </p:nvSpPr>
        <p:spPr>
          <a:xfrm>
            <a:off x="539552" y="6453336"/>
            <a:ext cx="7560840" cy="28803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 smtClean="0"/>
              <a:t>Zdroj: </a:t>
            </a:r>
            <a:r>
              <a:rPr lang="cs-CZ" dirty="0" err="1" smtClean="0"/>
              <a:t>Islamic</a:t>
            </a:r>
            <a:r>
              <a:rPr lang="cs-CZ" dirty="0" smtClean="0"/>
              <a:t> Financial </a:t>
            </a:r>
            <a:r>
              <a:rPr lang="cs-CZ" dirty="0" err="1" smtClean="0"/>
              <a:t>Services</a:t>
            </a:r>
            <a:r>
              <a:rPr lang="cs-CZ" dirty="0" smtClean="0"/>
              <a:t> </a:t>
            </a:r>
            <a:r>
              <a:rPr lang="cs-CZ" dirty="0" err="1" smtClean="0"/>
              <a:t>Industry</a:t>
            </a:r>
            <a:r>
              <a:rPr lang="cs-CZ" dirty="0" smtClean="0"/>
              <a:t> Stability Report </a:t>
            </a:r>
            <a:r>
              <a:rPr lang="cs-CZ" dirty="0" smtClean="0"/>
              <a:t>2019, </a:t>
            </a:r>
            <a:r>
              <a:rPr lang="cs-CZ" dirty="0" smtClean="0"/>
              <a:t>s. </a:t>
            </a:r>
            <a:r>
              <a:rPr lang="cs-CZ" dirty="0" smtClean="0"/>
              <a:t>56</a:t>
            </a:r>
            <a:endParaRPr lang="cs-CZ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6" y="1052730"/>
            <a:ext cx="7170801" cy="538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Islámská banka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800" dirty="0" smtClean="0"/>
              <a:t>banka, která podniká v souladu s islámským právem </a:t>
            </a:r>
            <a:r>
              <a:rPr lang="cs-CZ" sz="2800" dirty="0" err="1" smtClean="0"/>
              <a:t>šaría</a:t>
            </a:r>
            <a:endParaRPr lang="cs-CZ" sz="2800" dirty="0" smtClean="0"/>
          </a:p>
          <a:p>
            <a:r>
              <a:rPr lang="cs-CZ" sz="2800" dirty="0" smtClean="0"/>
              <a:t>to posuzuje výbor složený ze zástupců bankovních úředníků a duchovních</a:t>
            </a:r>
          </a:p>
          <a:p>
            <a:r>
              <a:rPr lang="cs-CZ" sz="2800" dirty="0" smtClean="0"/>
              <a:t>islámské bankovnictví je významnou součástí mezinárodního finančního systému a představuje jeho velice rychle rostoucí segment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2420888"/>
            <a:ext cx="7315200" cy="3781475"/>
          </a:xfrm>
        </p:spPr>
        <p:txBody>
          <a:bodyPr/>
          <a:lstStyle/>
          <a:p>
            <a:pPr algn="ctr">
              <a:buNone/>
            </a:pPr>
            <a:r>
              <a:rPr lang="cs-CZ" sz="4000" dirty="0" smtClean="0"/>
              <a:t>M Ě J T E   S E   H E Z K Y</a:t>
            </a:r>
          </a:p>
          <a:p>
            <a:pPr algn="ctr">
              <a:buNone/>
            </a:pPr>
            <a:r>
              <a:rPr lang="cs-CZ" sz="4000" dirty="0" smtClean="0">
                <a:sym typeface="Wingdings" pitchFamily="2" charset="2"/>
              </a:rPr>
              <a:t>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88640"/>
            <a:ext cx="8305800" cy="792088"/>
          </a:xfrm>
        </p:spPr>
        <p:txBody>
          <a:bodyPr/>
          <a:lstStyle/>
          <a:p>
            <a:r>
              <a:rPr lang="cs-CZ" sz="3400" dirty="0" smtClean="0"/>
              <a:t>Trendy ve vývoji hodnoty aktiv islámských bank </a:t>
            </a:r>
            <a:r>
              <a:rPr lang="cs-CZ" sz="3000" dirty="0" smtClean="0"/>
              <a:t>(mld. USD)</a:t>
            </a:r>
            <a:endParaRPr lang="cs-CZ" sz="3000" dirty="0"/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683568" y="6453336"/>
            <a:ext cx="7128792" cy="40466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 smtClean="0"/>
              <a:t>Zdroj: </a:t>
            </a:r>
            <a:r>
              <a:rPr lang="cs-CZ" dirty="0" err="1" smtClean="0"/>
              <a:t>Islamic</a:t>
            </a:r>
            <a:r>
              <a:rPr lang="cs-CZ" dirty="0" smtClean="0"/>
              <a:t> Financial </a:t>
            </a:r>
            <a:r>
              <a:rPr lang="cs-CZ" dirty="0" err="1" smtClean="0"/>
              <a:t>Services</a:t>
            </a:r>
            <a:r>
              <a:rPr lang="cs-CZ" dirty="0" smtClean="0"/>
              <a:t> </a:t>
            </a:r>
            <a:r>
              <a:rPr lang="cs-CZ" dirty="0" err="1" smtClean="0"/>
              <a:t>Industry</a:t>
            </a:r>
            <a:r>
              <a:rPr lang="cs-CZ" dirty="0" smtClean="0"/>
              <a:t> Stability Report </a:t>
            </a:r>
            <a:r>
              <a:rPr lang="cs-CZ" dirty="0" smtClean="0"/>
              <a:t>2019, </a:t>
            </a:r>
            <a:r>
              <a:rPr lang="cs-CZ" dirty="0" smtClean="0"/>
              <a:t>s. </a:t>
            </a:r>
            <a:r>
              <a:rPr lang="cs-CZ" dirty="0" smtClean="0"/>
              <a:t>15</a:t>
            </a:r>
            <a:endParaRPr lang="cs-CZ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28" y="1052731"/>
            <a:ext cx="7280910" cy="534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778098"/>
          </a:xfrm>
        </p:spPr>
        <p:txBody>
          <a:bodyPr/>
          <a:lstStyle/>
          <a:p>
            <a:r>
              <a:rPr lang="cs-CZ" sz="3600" dirty="0" smtClean="0"/>
              <a:t>Tržní podíl islámských bank ve vybraných bank. sektorech</a:t>
            </a:r>
            <a:endParaRPr lang="cs-CZ" sz="3600" dirty="0"/>
          </a:p>
        </p:txBody>
      </p:sp>
      <p:sp>
        <p:nvSpPr>
          <p:cNvPr id="7" name="Zástupný symbol pro obsah 1"/>
          <p:cNvSpPr txBox="1">
            <a:spLocks/>
          </p:cNvSpPr>
          <p:nvPr/>
        </p:nvSpPr>
        <p:spPr bwMode="auto">
          <a:xfrm>
            <a:off x="395536" y="6525344"/>
            <a:ext cx="7344816" cy="33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indent="-342900">
              <a:spcBef>
                <a:spcPct val="20000"/>
              </a:spcBef>
              <a:buClr>
                <a:srgbClr val="666633"/>
              </a:buClr>
              <a:defRPr/>
            </a:pPr>
            <a:r>
              <a:rPr lang="cs-CZ" sz="2400" dirty="0" smtClean="0"/>
              <a:t>Zdroj: </a:t>
            </a:r>
            <a:r>
              <a:rPr lang="cs-CZ" sz="2400" dirty="0" err="1" smtClean="0"/>
              <a:t>Islamic</a:t>
            </a:r>
            <a:r>
              <a:rPr lang="cs-CZ" sz="2400" dirty="0" smtClean="0"/>
              <a:t> Financial </a:t>
            </a:r>
            <a:r>
              <a:rPr lang="cs-CZ" sz="2400" dirty="0" err="1" smtClean="0"/>
              <a:t>Services</a:t>
            </a:r>
            <a:r>
              <a:rPr lang="cs-CZ" sz="2400" dirty="0" smtClean="0"/>
              <a:t> </a:t>
            </a:r>
            <a:r>
              <a:rPr lang="cs-CZ" sz="2400" dirty="0" err="1" smtClean="0"/>
              <a:t>Industry</a:t>
            </a:r>
            <a:r>
              <a:rPr lang="cs-CZ" sz="2400" dirty="0" smtClean="0"/>
              <a:t> Stability Report </a:t>
            </a:r>
            <a:r>
              <a:rPr lang="cs-CZ" sz="2400" dirty="0" smtClean="0"/>
              <a:t>2019, </a:t>
            </a:r>
            <a:r>
              <a:rPr lang="cs-CZ" sz="2400" dirty="0" smtClean="0"/>
              <a:t>s. </a:t>
            </a:r>
            <a:r>
              <a:rPr lang="cs-CZ" sz="2400" dirty="0" smtClean="0"/>
              <a:t>11</a:t>
            </a:r>
            <a:endParaRPr lang="cs-CZ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37" y="1196751"/>
            <a:ext cx="4604309" cy="533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Muslimové v Evropě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3875" t="27950" r="27063" b="10101"/>
          <a:stretch>
            <a:fillRect/>
          </a:stretch>
        </p:blipFill>
        <p:spPr bwMode="auto">
          <a:xfrm>
            <a:off x="251520" y="1196749"/>
            <a:ext cx="8641007" cy="5098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obsah 1"/>
          <p:cNvSpPr>
            <a:spLocks noGrp="1"/>
          </p:cNvSpPr>
          <p:nvPr>
            <p:ph idx="1"/>
          </p:nvPr>
        </p:nvSpPr>
        <p:spPr>
          <a:xfrm>
            <a:off x="323528" y="6381328"/>
            <a:ext cx="7885384" cy="476672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cs-CZ" sz="1400" dirty="0" smtClean="0"/>
              <a:t>Zdroj:</a:t>
            </a:r>
            <a:r>
              <a:rPr lang="cs-CZ" sz="1400" dirty="0" err="1" smtClean="0"/>
              <a:t>https</a:t>
            </a:r>
            <a:r>
              <a:rPr lang="cs-CZ" sz="1400" dirty="0" smtClean="0"/>
              <a:t>://www2.deloitte.com/</a:t>
            </a:r>
            <a:r>
              <a:rPr lang="cs-CZ" sz="1400" dirty="0" err="1" smtClean="0"/>
              <a:t>content</a:t>
            </a:r>
            <a:r>
              <a:rPr lang="cs-CZ" sz="1400" dirty="0" smtClean="0"/>
              <a:t>/dam/</a:t>
            </a:r>
            <a:r>
              <a:rPr lang="cs-CZ" sz="1400" dirty="0" err="1" smtClean="0"/>
              <a:t>Deloitte</a:t>
            </a:r>
            <a:r>
              <a:rPr lang="cs-CZ" sz="1400" dirty="0" smtClean="0"/>
              <a:t>/</a:t>
            </a:r>
            <a:r>
              <a:rPr lang="cs-CZ" sz="1400" dirty="0" err="1" smtClean="0"/>
              <a:t>lu</a:t>
            </a:r>
            <a:r>
              <a:rPr lang="cs-CZ" sz="1400" dirty="0" smtClean="0"/>
              <a:t>/</a:t>
            </a:r>
            <a:r>
              <a:rPr lang="cs-CZ" sz="1400" dirty="0" err="1" smtClean="0"/>
              <a:t>Documents</a:t>
            </a:r>
            <a:r>
              <a:rPr lang="cs-CZ" sz="1400" dirty="0" smtClean="0"/>
              <a:t>/financial-</a:t>
            </a:r>
            <a:r>
              <a:rPr lang="cs-CZ" sz="1400" dirty="0" err="1" smtClean="0"/>
              <a:t>services</a:t>
            </a:r>
            <a:r>
              <a:rPr lang="cs-CZ" sz="1400" dirty="0" smtClean="0"/>
              <a:t>/</a:t>
            </a:r>
            <a:r>
              <a:rPr lang="cs-CZ" sz="1400" dirty="0" err="1" smtClean="0"/>
              <a:t>lu</a:t>
            </a:r>
            <a:r>
              <a:rPr lang="cs-CZ" sz="1400" dirty="0" smtClean="0"/>
              <a:t>-</a:t>
            </a:r>
            <a:r>
              <a:rPr lang="cs-CZ" sz="1400" dirty="0" err="1" smtClean="0"/>
              <a:t>en</a:t>
            </a:r>
            <a:r>
              <a:rPr lang="cs-CZ" sz="1400" dirty="0" smtClean="0"/>
              <a:t>-</a:t>
            </a:r>
            <a:r>
              <a:rPr lang="cs-CZ" sz="1400" dirty="0" err="1" smtClean="0"/>
              <a:t>islamicfinance</a:t>
            </a:r>
            <a:r>
              <a:rPr lang="cs-CZ" sz="1400" dirty="0" smtClean="0"/>
              <a:t>-</a:t>
            </a:r>
            <a:r>
              <a:rPr lang="cs-CZ" sz="1400" dirty="0" err="1" smtClean="0"/>
              <a:t>ineurope</a:t>
            </a:r>
            <a:r>
              <a:rPr lang="cs-CZ" sz="1400" dirty="0" smtClean="0"/>
              <a:t>-11042014.pdf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principy islámského bankovnictví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islámské bankovnictví je založeno na dodržování čtyř hlavních principů, které vychází z koránu a sunny</a:t>
            </a:r>
          </a:p>
          <a:p>
            <a:pPr lvl="1"/>
            <a:r>
              <a:rPr lang="cs-CZ" sz="2400" dirty="0" smtClean="0"/>
              <a:t>je zakázán úrok (</a:t>
            </a:r>
            <a:r>
              <a:rPr lang="cs-CZ" sz="2400" dirty="0" err="1" smtClean="0"/>
              <a:t>riba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 smtClean="0"/>
              <a:t>obě strany zapojené do transakce musí sdílet výnos i riziko</a:t>
            </a:r>
          </a:p>
          <a:p>
            <a:pPr lvl="1"/>
            <a:r>
              <a:rPr lang="cs-CZ" sz="2400" dirty="0" smtClean="0"/>
              <a:t>je zakázána nejistota a spekulace</a:t>
            </a:r>
          </a:p>
          <a:p>
            <a:pPr lvl="1"/>
            <a:r>
              <a:rPr lang="cs-CZ" sz="2400" dirty="0" smtClean="0"/>
              <a:t>každá finanční transakce musí být zajištěna</a:t>
            </a:r>
          </a:p>
          <a:p>
            <a:pPr marL="342900" lvl="1" indent="-342900">
              <a:buChar char="•"/>
            </a:pPr>
            <a:r>
              <a:rPr lang="cs-CZ" dirty="0" smtClean="0"/>
              <a:t>kromě toho je dbáno na etiku investování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8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539552" y="92628"/>
          <a:ext cx="7916416" cy="6720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962"/>
                <a:gridCol w="3205210"/>
                <a:gridCol w="3343244"/>
              </a:tblGrid>
              <a:tr h="689039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RIBA</a:t>
                      </a:r>
                    </a:p>
                    <a:p>
                      <a:pPr algn="ctr"/>
                      <a:r>
                        <a:rPr lang="cs-CZ" sz="2000" dirty="0" smtClean="0"/>
                        <a:t>(= úrok, lichva)</a:t>
                      </a:r>
                      <a:endParaRPr lang="cs-CZ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ZISK</a:t>
                      </a:r>
                      <a:endParaRPr lang="cs-CZ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329568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Účel použití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Kladný a jistý výsledek zpoplatnění peněz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Nejistý</a:t>
                      </a:r>
                      <a:r>
                        <a:rPr lang="cs-CZ" sz="2000" baseline="0" dirty="0" smtClean="0"/>
                        <a:t> výsledek produktivního použití peněz (např. obchodování)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329568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Definice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Prémie, kterou platí dlužník věřiteli</a:t>
                      </a:r>
                      <a:r>
                        <a:rPr lang="cs-CZ" sz="2000" baseline="0" dirty="0" smtClean="0"/>
                        <a:t> společně s jistinou (podmínka úvěru)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Rozdíl mezi výnosy</a:t>
                      </a:r>
                      <a:r>
                        <a:rPr lang="cs-CZ" sz="2000" baseline="0" dirty="0" smtClean="0"/>
                        <a:t> a náklady dané transakce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329568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Nejistota 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Předem dohodnuto,</a:t>
                      </a:r>
                      <a:r>
                        <a:rPr lang="cs-CZ" sz="2000" baseline="0" dirty="0" smtClean="0"/>
                        <a:t> proto jistota jak na straně dlužníka, tak i věřitele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I když je podíl na zisku předem domluven, jeho výše zůstává nejistá až do dokončení transakce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329568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Možný výsledek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Nemůže být nikdy záporný (v nejlepším případě velmi nízký nebo nulový)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Může být jak kladný, tak i nulový či dokonce</a:t>
                      </a:r>
                      <a:r>
                        <a:rPr lang="cs-CZ" sz="2000" baseline="0" dirty="0" smtClean="0"/>
                        <a:t> záporný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68903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Pojetí </a:t>
                      </a:r>
                    </a:p>
                    <a:p>
                      <a:r>
                        <a:rPr lang="cs-CZ" sz="2000" dirty="0" smtClean="0"/>
                        <a:t>v islámu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Zakazuje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Povoluje 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Produkty islámských bank (1)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315200" cy="4525963"/>
          </a:xfrm>
        </p:spPr>
        <p:txBody>
          <a:bodyPr/>
          <a:lstStyle/>
          <a:p>
            <a:r>
              <a:rPr lang="cs-CZ" sz="2800" dirty="0" err="1" smtClean="0"/>
              <a:t>wadia</a:t>
            </a:r>
            <a:r>
              <a:rPr lang="cs-CZ" sz="2800" dirty="0" smtClean="0"/>
              <a:t> </a:t>
            </a:r>
          </a:p>
          <a:p>
            <a:r>
              <a:rPr lang="cs-CZ" sz="2800" dirty="0" err="1" smtClean="0"/>
              <a:t>mudaraba</a:t>
            </a:r>
            <a:endParaRPr lang="cs-CZ" sz="2800" dirty="0" smtClean="0"/>
          </a:p>
          <a:p>
            <a:pPr lvl="0"/>
            <a:r>
              <a:rPr lang="cs-CZ" sz="2800" dirty="0" err="1" smtClean="0"/>
              <a:t>mušaraka</a:t>
            </a:r>
            <a:endParaRPr lang="cs-CZ" sz="2800" dirty="0" smtClean="0"/>
          </a:p>
          <a:p>
            <a:pPr lvl="0"/>
            <a:r>
              <a:rPr lang="cs-CZ" sz="2800" dirty="0" err="1" smtClean="0"/>
              <a:t>idžara</a:t>
            </a:r>
            <a:endParaRPr lang="cs-CZ" sz="2800" dirty="0" smtClean="0"/>
          </a:p>
          <a:p>
            <a:pPr lvl="0"/>
            <a:r>
              <a:rPr lang="cs-CZ" sz="2800" dirty="0" err="1" smtClean="0"/>
              <a:t>istisna</a:t>
            </a:r>
            <a:endParaRPr lang="cs-CZ" sz="2800" dirty="0" smtClean="0"/>
          </a:p>
          <a:p>
            <a:pPr lvl="0"/>
            <a:r>
              <a:rPr lang="cs-CZ" sz="2800" dirty="0" err="1" smtClean="0"/>
              <a:t>khard</a:t>
            </a:r>
            <a:r>
              <a:rPr lang="cs-CZ" sz="2800" dirty="0" smtClean="0"/>
              <a:t> </a:t>
            </a:r>
            <a:r>
              <a:rPr lang="cs-CZ" sz="2800" dirty="0" err="1" smtClean="0"/>
              <a:t>hasan</a:t>
            </a:r>
            <a:endParaRPr lang="cs-CZ" sz="2800" dirty="0" smtClean="0"/>
          </a:p>
          <a:p>
            <a:pPr lvl="0"/>
            <a:r>
              <a:rPr lang="cs-CZ" sz="2800" dirty="0" err="1" smtClean="0"/>
              <a:t>murabaha</a:t>
            </a:r>
            <a:endParaRPr lang="cs-CZ" sz="2800" dirty="0" smtClean="0"/>
          </a:p>
          <a:p>
            <a:r>
              <a:rPr lang="cs-CZ" sz="2800" dirty="0" err="1" smtClean="0"/>
              <a:t>sukuk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Produkty islámských bank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7632848" cy="4717579"/>
          </a:xfrm>
        </p:spPr>
        <p:txBody>
          <a:bodyPr/>
          <a:lstStyle/>
          <a:p>
            <a:r>
              <a:rPr lang="cs-CZ" sz="2600" dirty="0" err="1" smtClean="0"/>
              <a:t>wadia</a:t>
            </a:r>
            <a:r>
              <a:rPr lang="cs-CZ" sz="2600" dirty="0" smtClean="0"/>
              <a:t> = úschova peněžních prostředků; typy:</a:t>
            </a:r>
          </a:p>
          <a:p>
            <a:pPr lvl="1"/>
            <a:r>
              <a:rPr lang="cs-CZ" sz="2200" dirty="0" smtClean="0"/>
              <a:t>běžný účet</a:t>
            </a:r>
          </a:p>
          <a:p>
            <a:pPr lvl="1"/>
            <a:r>
              <a:rPr lang="cs-CZ" sz="2200" dirty="0" smtClean="0"/>
              <a:t>spořicí účet – banka může vyplácet pravidelně výnosy, jejich výše závisí na rentabilitě banky a není předem garantována</a:t>
            </a:r>
          </a:p>
          <a:p>
            <a:r>
              <a:rPr lang="cs-CZ" sz="2600" dirty="0" err="1" smtClean="0"/>
              <a:t>mudaraba</a:t>
            </a:r>
            <a:r>
              <a:rPr lang="cs-CZ" sz="2600" dirty="0" smtClean="0"/>
              <a:t> = dohoda o podílu na zisku</a:t>
            </a:r>
          </a:p>
          <a:p>
            <a:pPr lvl="1"/>
            <a:r>
              <a:rPr lang="cs-CZ" sz="2200" dirty="0" smtClean="0"/>
              <a:t>1 strana poskytne kapitál, 2. strana poskytne odborné znalosti, řídí investici a v případě potřeby i pracovní sílu</a:t>
            </a:r>
          </a:p>
          <a:p>
            <a:pPr lvl="1"/>
            <a:r>
              <a:rPr lang="cs-CZ" sz="2200" dirty="0" smtClean="0"/>
              <a:t>zisk se rozděluje dle předem stanovených poměrů, ztrátu nese poskytovatel kapitálu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02_Regulace a dohled 2019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02_Regulace a dohled 2019</Template>
  <TotalTime>17563</TotalTime>
  <Words>972</Words>
  <Application>Microsoft Office PowerPoint</Application>
  <PresentationFormat>Předvádění na obrazovce (4:3)</PresentationFormat>
  <Paragraphs>166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02_Regulace a dohled 2019</vt:lpstr>
      <vt:lpstr>Islámské bankovnictví</vt:lpstr>
      <vt:lpstr>Islámská banka</vt:lpstr>
      <vt:lpstr>Trendy ve vývoji hodnoty aktiv islámských bank (mld. USD)</vt:lpstr>
      <vt:lpstr>Tržní podíl islámských bank ve vybraných bank. sektorech</vt:lpstr>
      <vt:lpstr>Muslimové v Evropě</vt:lpstr>
      <vt:lpstr>Základní principy islámského bankovnictví</vt:lpstr>
      <vt:lpstr>Snímek 7</vt:lpstr>
      <vt:lpstr>Produkty islámských bank (1)</vt:lpstr>
      <vt:lpstr>Produkty islámských bank (2)</vt:lpstr>
      <vt:lpstr>Produkty islámských bank (3)</vt:lpstr>
      <vt:lpstr>Hlavní rozdíly mezi mudarabou a mušarakou</vt:lpstr>
      <vt:lpstr>Produkty islámských bank (4)</vt:lpstr>
      <vt:lpstr>Produkty islámských bank (5)</vt:lpstr>
      <vt:lpstr>Produkty islámských bank (6)</vt:lpstr>
      <vt:lpstr>Objem emitovaných podnikových (corporate) a státních (sovereign) sukuků (mld. USD)</vt:lpstr>
      <vt:lpstr>Jurisdikce emitovaných podnikových (corporate) a státních (sovereign) sukuků</vt:lpstr>
      <vt:lpstr>Snímek 17</vt:lpstr>
      <vt:lpstr>Snímek 18</vt:lpstr>
      <vt:lpstr>ROA a ROE islámských bank</vt:lpstr>
      <vt:lpstr>Snímek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Regulace a dohled nad bankovním sektorem</dc:title>
  <dc:creator>vodova</dc:creator>
  <cp:lastModifiedBy>vodova</cp:lastModifiedBy>
  <cp:revision>52</cp:revision>
  <dcterms:created xsi:type="dcterms:W3CDTF">2019-03-12T20:26:39Z</dcterms:created>
  <dcterms:modified xsi:type="dcterms:W3CDTF">2020-05-05T21:14:42Z</dcterms:modified>
</cp:coreProperties>
</file>