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90" y="-3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221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Lorem ipsum dolor sit amet, consectetur adipisicing elit, sed do eiusmod tempor incididunt ut labore et dolore magna aliqua.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986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amet, consectetur adipisicing elit, sed do eiusmod tempor incididunt ut labore et dolore magna aliqua.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2811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amet, consectetur adipisicing elit, sed do eiusmod tempor incididunt ut labore et dolore magna aliqua.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9356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 smtClean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Podmínky absolvování předmětu Finanční poradenství </a:t>
            </a:r>
            <a:br>
              <a:rPr lang="cs-CZ" sz="3600" dirty="0" smtClean="0">
                <a:solidFill>
                  <a:srgbClr val="2F7F95"/>
                </a:solidFill>
                <a:latin typeface="+mn-lt"/>
                <a:ea typeface="+mn-ea"/>
                <a:cs typeface="+mn-cs"/>
              </a:rPr>
            </a:br>
            <a:r>
              <a:rPr lang="cs-CZ" sz="3600" dirty="0" smtClean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LS </a:t>
            </a:r>
            <a:r>
              <a:rPr lang="cs-CZ" sz="3600" dirty="0" err="1" smtClean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ak</a:t>
            </a:r>
            <a:r>
              <a:rPr lang="cs-CZ" sz="3600" dirty="0" smtClean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. r. 2019/2020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r>
              <a:rPr lang="cs-CZ" dirty="0" smtClean="0">
                <a:solidFill>
                  <a:srgbClr val="2F7F95"/>
                </a:solidFill>
              </a:rPr>
              <a:t>Pavla Klepková Vodová</a:t>
            </a:r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6"/>
            <a:ext cx="6768752" cy="3672408"/>
          </a:xfrm>
        </p:spPr>
        <p:txBody>
          <a:bodyPr>
            <a:normAutofit fontScale="92500"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3000" dirty="0" smtClean="0"/>
              <a:t>konzultační hodiny:</a:t>
            </a:r>
          </a:p>
          <a:p>
            <a:pPr lvl="1"/>
            <a:r>
              <a:rPr lang="cs-CZ" dirty="0" smtClean="0"/>
              <a:t>pondělí 11:20 – 12:50 A 336</a:t>
            </a:r>
          </a:p>
          <a:p>
            <a:pPr lvl="1"/>
            <a:r>
              <a:rPr lang="cs-CZ" dirty="0" smtClean="0"/>
              <a:t>středa 9:00 – 10:30 A 336</a:t>
            </a:r>
          </a:p>
          <a:p>
            <a:pPr lvl="1"/>
            <a:r>
              <a:rPr lang="cs-CZ" dirty="0" smtClean="0"/>
              <a:t>pouze po předchozí domluvě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3000" dirty="0" smtClean="0"/>
              <a:t>e-mail:</a:t>
            </a:r>
          </a:p>
          <a:p>
            <a:pPr lvl="1"/>
            <a:r>
              <a:rPr lang="cs-CZ" dirty="0" err="1" smtClean="0"/>
              <a:t>klepkova</a:t>
            </a:r>
            <a:r>
              <a:rPr lang="cs-CZ" dirty="0" smtClean="0"/>
              <a:t>@</a:t>
            </a:r>
            <a:r>
              <a:rPr lang="cs-CZ" dirty="0" err="1" smtClean="0"/>
              <a:t>opf.slu.cz</a:t>
            </a:r>
            <a:endParaRPr lang="cs-CZ" dirty="0" smtClean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3000" dirty="0" smtClean="0"/>
              <a:t>telefon:</a:t>
            </a:r>
          </a:p>
          <a:p>
            <a:pPr lvl="1"/>
            <a:r>
              <a:rPr lang="cs-CZ" dirty="0" smtClean="0"/>
              <a:t>596 398 406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 Ě J T E   S E   H E Z K Y</a:t>
            </a:r>
          </a:p>
          <a:p>
            <a:r>
              <a:rPr lang="cs-CZ" sz="5000" dirty="0" smtClean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výkladu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840760" cy="3675856"/>
          </a:xfrm>
        </p:spPr>
        <p:txBody>
          <a:bodyPr>
            <a:normAutofit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Úvod do finančního plánování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Finanční matematika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Bankovní produkty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Penzijní připojištění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Pojištění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Cenné papíry, otevřené podílové fondy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Stavební spoření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Zásady tvorby portfolia finančních investic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Makroekonomika a reálné investice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Finanční poradce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675856"/>
          </a:xfrm>
        </p:spPr>
        <p:txBody>
          <a:bodyPr>
            <a:normAutofit fontScale="85000" lnSpcReduction="2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FF0000"/>
                </a:solidFill>
              </a:rPr>
              <a:t>Obsah všech přednášek a seminářů!!!</a:t>
            </a:r>
            <a:endParaRPr lang="cs-CZ" sz="2000" dirty="0" smtClean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ŠIMÁKOVÁ, J., 2018. </a:t>
            </a:r>
            <a:r>
              <a:rPr lang="cs-CZ" sz="2000" i="1" dirty="0" smtClean="0"/>
              <a:t>Finanční poradenství. Distanční studijní text</a:t>
            </a:r>
            <a:r>
              <a:rPr lang="cs-CZ" sz="2000" dirty="0" smtClean="0"/>
              <a:t>. Karviná: SU OPF. ISBN 978-80-7510-311-6.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RADOVÁ, J., DVOŘÁK, P. a J. MÁLEK, 2009. </a:t>
            </a:r>
            <a:r>
              <a:rPr lang="cs-CZ" sz="2000" i="1" dirty="0" smtClean="0"/>
              <a:t>Finanční matematika pro každého</a:t>
            </a:r>
            <a:r>
              <a:rPr lang="cs-CZ" sz="2000" dirty="0" smtClean="0"/>
              <a:t>. Praha: Grada Publishing. ISBN 978-80-247-3291-6.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SYROVÝ, P., 2016. </a:t>
            </a:r>
            <a:r>
              <a:rPr lang="cs-CZ" sz="2000" i="1" dirty="0" smtClean="0"/>
              <a:t>Investování pro začátečníky</a:t>
            </a:r>
            <a:r>
              <a:rPr lang="cs-CZ" sz="2000" dirty="0" smtClean="0"/>
              <a:t>. 3.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Grada Publishing, ISBN 978-80-271-0092-7.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KOHOUT, P., 2013. </a:t>
            </a:r>
            <a:r>
              <a:rPr lang="cs-CZ" sz="2000" i="1" dirty="0" smtClean="0"/>
              <a:t>Investiční strategie pro třetí tisíciletí</a:t>
            </a:r>
            <a:r>
              <a:rPr lang="cs-CZ" sz="2000" dirty="0" smtClean="0"/>
              <a:t>. 7.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Grada Publishing. ISBN 978-80-247-5064-4.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STAVÁREK, D., 2014. </a:t>
            </a:r>
            <a:r>
              <a:rPr lang="cs-CZ" sz="2000" i="1" dirty="0" smtClean="0"/>
              <a:t>Finance</a:t>
            </a:r>
            <a:r>
              <a:rPr lang="cs-CZ" sz="2000" dirty="0" smtClean="0"/>
              <a:t>. Karviná: SU OPF. ISBN 978-80-7248-847-6.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RŮČKOVÁ, P. a M. ROUBÍČKOVÁ, 2012. </a:t>
            </a:r>
            <a:r>
              <a:rPr lang="cs-CZ" sz="2000" i="1" dirty="0" smtClean="0"/>
              <a:t>Finanční management</a:t>
            </a:r>
            <a:r>
              <a:rPr lang="cs-CZ" sz="2000" dirty="0" smtClean="0"/>
              <a:t>. Praha: Grada Publishing. ISBN 978-80-247-4047-8.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SYROVÝ, P., 2009. </a:t>
            </a:r>
            <a:r>
              <a:rPr lang="cs-CZ" sz="2000" i="1" dirty="0" smtClean="0"/>
              <a:t>Financování vlastního bydlení</a:t>
            </a:r>
            <a:r>
              <a:rPr lang="cs-CZ" sz="2000" dirty="0" smtClean="0"/>
              <a:t>. Praha: Grada Publishing. ISBN 978-80-247-2399-4.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 smtClean="0"/>
              <a:t>Webový portál České národní banky – Peníze na útěku.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absolvování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Zástupný symbol pro obsah 2"/>
          <p:cNvSpPr>
            <a:spLocks noGrp="1"/>
          </p:cNvSpPr>
          <p:nvPr>
            <p:ph idx="4294967295"/>
          </p:nvPr>
        </p:nvSpPr>
        <p:spPr>
          <a:xfrm>
            <a:off x="2274184" y="1203598"/>
            <a:ext cx="6984776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Započteno 51 - 100 b.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Nezapočteno 0 - 50 b.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6739033"/>
              </p:ext>
            </p:extLst>
          </p:nvPr>
        </p:nvGraphicFramePr>
        <p:xfrm>
          <a:off x="2339752" y="1203598"/>
          <a:ext cx="63367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1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05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Aktivita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</a:t>
                      </a:r>
                      <a:r>
                        <a:rPr lang="cs-CZ" baseline="0" dirty="0" smtClean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body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Průběžný test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Seminární práce a její obhajoba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b. 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Samostatné aktivity v seminářích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r>
                        <a:rPr lang="cs-CZ" baseline="0" dirty="0" smtClean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Zápočtový písemný test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</a:t>
                      </a:r>
                      <a:r>
                        <a:rPr lang="cs-CZ" baseline="0" dirty="0" smtClean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∑</a:t>
                      </a:r>
                      <a:endParaRPr lang="cs-CZ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100 %</a:t>
                      </a:r>
                      <a:endParaRPr lang="cs-CZ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100 b.</a:t>
                      </a:r>
                      <a:endParaRPr lang="cs-CZ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Průběžný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3598"/>
            <a:ext cx="6768752" cy="3675856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 smtClean="0"/>
              <a:t>lze získat max. 15 bodů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 smtClean="0"/>
              <a:t>termín: 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20. dubna 2020 na semináři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 smtClean="0"/>
              <a:t>struktura testu: </a:t>
            </a:r>
          </a:p>
          <a:p>
            <a:pPr marL="666750" lvl="2" indent="-266700">
              <a:lnSpc>
                <a:spcPct val="80000"/>
              </a:lnSpc>
              <a:buClr>
                <a:srgbClr val="307871"/>
              </a:buClr>
            </a:pPr>
            <a:r>
              <a:rPr lang="cs-CZ" dirty="0" smtClean="0"/>
              <a:t>teorie 5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pPr marL="666750" lvl="2" indent="-266700">
              <a:lnSpc>
                <a:spcPct val="80000"/>
              </a:lnSpc>
              <a:buClr>
                <a:srgbClr val="307871"/>
              </a:buClr>
            </a:pPr>
            <a:r>
              <a:rPr lang="cs-CZ" dirty="0" smtClean="0"/>
              <a:t>příklady 10 </a:t>
            </a:r>
            <a:r>
              <a:rPr lang="cs-CZ" dirty="0" err="1" smtClean="0"/>
              <a:t>b</a:t>
            </a:r>
            <a:r>
              <a:rPr lang="cs-CZ" dirty="0" smtClean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31590"/>
            <a:ext cx="6768752" cy="3816424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cs-CZ" altLang="cs-CZ" sz="2400" dirty="0" smtClean="0"/>
              <a:t>Téma: </a:t>
            </a:r>
            <a:r>
              <a:rPr lang="cs-CZ" altLang="cs-CZ" sz="2400" b="1" dirty="0" smtClean="0">
                <a:solidFill>
                  <a:srgbClr val="C00000"/>
                </a:solidFill>
              </a:rPr>
              <a:t>Návrh </a:t>
            </a:r>
            <a:r>
              <a:rPr lang="cs-CZ" altLang="cs-CZ" sz="2400" b="1" dirty="0" smtClean="0">
                <a:solidFill>
                  <a:srgbClr val="C00000"/>
                </a:solidFill>
                <a:latin typeface="+mj-lt"/>
              </a:rPr>
              <a:t>finančního</a:t>
            </a:r>
            <a:r>
              <a:rPr lang="cs-CZ" altLang="cs-CZ" sz="2400" b="1" dirty="0" smtClean="0">
                <a:solidFill>
                  <a:srgbClr val="C00000"/>
                </a:solidFill>
              </a:rPr>
              <a:t> portfolia klienta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Odevzdání: </a:t>
            </a:r>
            <a:r>
              <a:rPr lang="cs-CZ" altLang="cs-CZ" sz="1600" b="1" dirty="0" smtClean="0"/>
              <a:t>7 dnů před termínem obhajoby pouze přes IS </a:t>
            </a:r>
            <a:r>
              <a:rPr lang="cs-CZ" altLang="cs-CZ" sz="1600" dirty="0" smtClean="0"/>
              <a:t>(</a:t>
            </a:r>
            <a:r>
              <a:rPr lang="cs-CZ" altLang="cs-CZ" sz="1600" dirty="0" smtClean="0">
                <a:cs typeface="Calibri" panose="020F0502020204030204" pitchFamily="34" charset="0"/>
              </a:rPr>
              <a:t>jiná forma odevzdání nebude akceptována)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Rozsah: maximálně 10 stran A4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Náležitosti: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Úvod (včetně cíle práce)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Charakteristika klienta (finanční zdroje klienta, sjednané produkty atd.)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Cíle klienta (alespoň 3 cíle, z toho jeden cíl dlouhodobý)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Návrh finančního portfolia, včetně zdůvodnění vybraných produktů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Závěr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Seznam použitých pramenů a literatury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Přílohy (výpočty, parametry navrhovaných produktů)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 seminární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31590"/>
            <a:ext cx="6768752" cy="3816424"/>
          </a:xfrm>
        </p:spPr>
        <p:txBody>
          <a:bodyPr>
            <a:normAutofit fontScale="70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Stručné představení seminární práce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Délka prezentace: max. 10 minut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Struktura prezentace: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Stručné představení klienta a jeho cílů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Návrh finančního portfolia pro klienta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Argumentace vybraných produktů – nejdůležitější část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Závěr</a:t>
            </a:r>
          </a:p>
          <a:p>
            <a:pPr marL="285750" lvl="1" algn="just">
              <a:buFont typeface="Arial" panose="020B0604020202020204" pitchFamily="34" charset="0"/>
              <a:buChar char="•"/>
              <a:defRPr/>
            </a:pPr>
            <a:r>
              <a:rPr lang="cs-CZ" sz="3100" dirty="0" smtClean="0"/>
              <a:t>Termín obhajoby: dle vlastního výběru:</a:t>
            </a:r>
          </a:p>
          <a:p>
            <a:pPr marL="685800" lvl="2" algn="just">
              <a:defRPr/>
            </a:pPr>
            <a:r>
              <a:rPr lang="cs-CZ" sz="2700" dirty="0" smtClean="0"/>
              <a:t>27. dubna, 4. </a:t>
            </a:r>
            <a:r>
              <a:rPr lang="cs-CZ" sz="2700" dirty="0" smtClean="0"/>
              <a:t>května</a:t>
            </a:r>
            <a:r>
              <a:rPr lang="cs-CZ" sz="2700" dirty="0" smtClean="0"/>
              <a:t>	 </a:t>
            </a:r>
          </a:p>
          <a:p>
            <a:pPr algn="just">
              <a:defRPr/>
            </a:pPr>
            <a:endParaRPr lang="cs-CZ" dirty="0" smtClean="0"/>
          </a:p>
          <a:p>
            <a:pPr algn="just">
              <a:defRPr/>
            </a:pPr>
            <a:r>
              <a:rPr lang="cs-CZ" sz="2600" dirty="0" smtClean="0"/>
              <a:t>Diskuse při obhajobách, otázky, připomínky k prezentaci.</a:t>
            </a:r>
            <a:endParaRPr lang="en-GB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Samostatné aktivity </a:t>
            </a:r>
            <a:br>
              <a:rPr lang="cs-CZ" dirty="0" smtClean="0"/>
            </a:br>
            <a:r>
              <a:rPr lang="cs-CZ" dirty="0" smtClean="0"/>
              <a:t>v seminářích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6"/>
            <a:ext cx="6768752" cy="3672408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Diskuse, připomínky při obhajobách seminárních prací.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Průběžné úkoly, které budou zadávány na výuce.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Diskuse v seminářích nad zadaným tématem</a:t>
            </a:r>
            <a:r>
              <a:rPr lang="cs-CZ" sz="2600" dirty="0" smtClean="0"/>
              <a:t>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Aktivita při přednášce odborníka z praxe. </a:t>
            </a:r>
            <a:endParaRPr lang="cs-CZ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Zápočtový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6"/>
            <a:ext cx="6768752" cy="3672408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 smtClean="0"/>
              <a:t>lze získat max. 60 bodů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 smtClean="0"/>
              <a:t>termín: 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18. května 2020 na přednášce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 smtClean="0"/>
              <a:t>struktura testu: </a:t>
            </a:r>
          </a:p>
          <a:p>
            <a:pPr marL="666750" lvl="2" indent="-266700">
              <a:lnSpc>
                <a:spcPct val="80000"/>
              </a:lnSpc>
              <a:buClr>
                <a:srgbClr val="307871"/>
              </a:buClr>
            </a:pPr>
            <a:r>
              <a:rPr lang="cs-CZ" dirty="0" smtClean="0"/>
              <a:t>teorie 20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pPr marL="666750" lvl="2" indent="-266700">
              <a:lnSpc>
                <a:spcPct val="80000"/>
              </a:lnSpc>
              <a:buClr>
                <a:srgbClr val="307871"/>
              </a:buClr>
            </a:pPr>
            <a:r>
              <a:rPr lang="cs-CZ" dirty="0" smtClean="0"/>
              <a:t>praktický příklad 40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  <a:endParaRPr lang="cs-CZ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53</TotalTime>
  <Words>543</Words>
  <Application>Microsoft Office PowerPoint</Application>
  <PresentationFormat>Předvádění na obrazovce (16:9)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683</vt:lpstr>
      <vt:lpstr>Custom Design</vt:lpstr>
      <vt:lpstr>Podmínky absolvování předmětu Finanční poradenství  LS ak. r. 2019/2020</vt:lpstr>
      <vt:lpstr>Struktura výkladu</vt:lpstr>
      <vt:lpstr>Literatura</vt:lpstr>
      <vt:lpstr>Podmínky absolvování</vt:lpstr>
      <vt:lpstr>Průběžný test</vt:lpstr>
      <vt:lpstr>Seminární práce</vt:lpstr>
      <vt:lpstr>Obhajoba seminární práce</vt:lpstr>
      <vt:lpstr>Samostatné aktivity  v seminářích</vt:lpstr>
      <vt:lpstr>Zápočtový test</vt:lpstr>
      <vt:lpstr>Kontakt</vt:lpstr>
      <vt:lpstr>Snímek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vodova</cp:lastModifiedBy>
  <cp:revision>12</cp:revision>
  <dcterms:created xsi:type="dcterms:W3CDTF">2020-02-20T21:18:52Z</dcterms:created>
  <dcterms:modified xsi:type="dcterms:W3CDTF">2020-02-23T20:40:28Z</dcterms:modified>
</cp:coreProperties>
</file>