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60" r:id="rId3"/>
    <p:sldId id="257" r:id="rId4"/>
    <p:sldId id="261" r:id="rId5"/>
    <p:sldId id="263" r:id="rId6"/>
    <p:sldId id="264" r:id="rId7"/>
    <p:sldId id="265" r:id="rId8"/>
    <p:sldId id="269" r:id="rId9"/>
    <p:sldId id="274" r:id="rId10"/>
    <p:sldId id="275" r:id="rId11"/>
    <p:sldId id="276" r:id="rId12"/>
    <p:sldId id="277" r:id="rId13"/>
    <p:sldId id="266" r:id="rId14"/>
    <p:sldId id="272" r:id="rId15"/>
    <p:sldId id="258" r:id="rId1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0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budovani-financni-rezerv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Rezervy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r>
              <a:rPr lang="cs-CZ" dirty="0">
                <a:solidFill>
                  <a:srgbClr val="2F7F95"/>
                </a:solidFill>
              </a:rPr>
              <a:t>Pavla Klepková Vodová</a:t>
            </a:r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Které rezervy vytvořit nejdříve?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6EB8F43-F0D4-49BD-B2AD-1234EC22E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7110"/>
              </p:ext>
            </p:extLst>
          </p:nvPr>
        </p:nvGraphicFramePr>
        <p:xfrm>
          <a:off x="1835696" y="1619299"/>
          <a:ext cx="7128791" cy="259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186329747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129712865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1733216952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Svobodný mladý 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Rodina s malými dětmi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60654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/>
                        <a:t>1. Nejnaléhavější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548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2. Dosti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508469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  <a:r>
                        <a:rPr lang="cs-CZ" baseline="0" dirty="0"/>
                        <a:t>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646417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cs-CZ" dirty="0"/>
                        <a:t>4. Málo naléhavé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323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9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Jak si vytvořit finanční rezervu? Odložte si 10 % z příjmu každý měsíc!</a:t>
            </a:r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Pořádek ve financích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Pravidelnost a návyk je více, než výše částky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Plánujte, plánujte, plánujte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Vyšší příjem nemusí znamenat vyšší výdaje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Mimořádné příjmy a odměny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Rezerva neslouží ke koupi spotřebičů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Nesahejte na dlouhodobá aktiva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Čerpanou rezervu doplňte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dirty="0"/>
              <a:t>Začněte hned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67EC8E-C767-4ECF-B3EA-8949BE705E3F}"/>
              </a:ext>
            </a:extLst>
          </p:cNvPr>
          <p:cNvSpPr/>
          <p:nvPr/>
        </p:nvSpPr>
        <p:spPr>
          <a:xfrm>
            <a:off x="1907704" y="4767263"/>
            <a:ext cx="740648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>
                <a:solidFill>
                  <a:srgbClr val="2F7F95"/>
                </a:solidFill>
              </a:rPr>
              <a:t>Zdroj: http://www.dfg.sk/skola_fg/financne_rady/ako_si_vytvorit_financnu_rezervu_odlozte_si_10_z_prijmu_kazdy_mesiac/</a:t>
            </a:r>
          </a:p>
        </p:txBody>
      </p:sp>
    </p:spTree>
    <p:extLst>
      <p:ext uri="{BB962C8B-B14F-4D97-AF65-F5344CB8AC3E}">
        <p14:creationId xmlns:p14="http://schemas.microsoft.com/office/powerpoint/2010/main" val="39441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Kalkulačka pro výpočet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6FC5899-C6B6-4433-9FE4-7BBC02A4FA4B}"/>
              </a:ext>
            </a:extLst>
          </p:cNvPr>
          <p:cNvSpPr/>
          <p:nvPr/>
        </p:nvSpPr>
        <p:spPr>
          <a:xfrm>
            <a:off x="2051720" y="2248585"/>
            <a:ext cx="6419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https://www.penize.cz/kalkulacky/budovani-financni-rezervy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B70103-BF1B-4713-A4D8-09773AF77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Rodina Nových má průměrné měsíční příjmy ve výši 40 000 Kč a průměrné měsíční výdaje domácnosti ve výši 34 000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Jak velkou rezervu by měli tvořit?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Poraďte rodině konkrétní produkty pro tvorbu životních rezerv (podložte tvrzení výpočty).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200150"/>
            <a:ext cx="6984776" cy="3243808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/>
              <a:t>Rozpočet už sestavit umíte, co teď???</a:t>
            </a:r>
          </a:p>
          <a:p>
            <a:pPr algn="ctr"/>
            <a:r>
              <a:rPr lang="pl-PL" sz="2000" b="1" dirty="0"/>
              <a:t>Stanovte si za cíl ideální finanční míry 10:20:30:40!!!</a:t>
            </a:r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10 %</a:t>
            </a:r>
            <a:r>
              <a:rPr lang="pl-PL" sz="2000" b="1" dirty="0"/>
              <a:t> rezervy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20 %</a:t>
            </a:r>
            <a:r>
              <a:rPr lang="pl-PL" sz="2000" b="1" dirty="0"/>
              <a:t> aktíva a zabezpečení budoucího příjmu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30 %</a:t>
            </a:r>
            <a:r>
              <a:rPr lang="pl-PL" sz="2000" b="1" dirty="0"/>
              <a:t> maximální podíl úvěrových nákladů na celkových výdajích</a:t>
            </a:r>
          </a:p>
          <a:p>
            <a:pPr algn="ctr"/>
            <a:r>
              <a:rPr lang="pl-PL" sz="2000" b="1" dirty="0">
                <a:solidFill>
                  <a:srgbClr val="FF0000"/>
                </a:solidFill>
              </a:rPr>
              <a:t>40 %</a:t>
            </a:r>
            <a:r>
              <a:rPr lang="pl-PL" sz="2000" b="1" dirty="0"/>
              <a:t> spotřeba</a:t>
            </a:r>
          </a:p>
          <a:p>
            <a:pPr algn="ctr"/>
            <a:endParaRPr lang="cs-CZ" sz="2000" b="1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Vám může pomoci regulovat výdaje na spotřebu?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912768" cy="358951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/>
              <a:t>Měsíčně sledovat příjmy a výdaje.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Neutrácet za zbytečné věci.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Nenaletět trikům obchodníků a nepodlehnout pokušení kupovat.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Kupovat s rozvahou podle předem připraveného a promyšleného seznamu.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Nenakupovat s dětmi.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Nekupovat na úvěr.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Omezit stravování v restauracích a v rychlém občerstvení.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4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34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2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62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23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123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2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192" end="2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3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charRg st="213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32" end="2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232" end="2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58D37E-1906-48EB-962A-61859D14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1200150"/>
            <a:ext cx="6419056" cy="35671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Úspory = kumulované přebytky příjmů domácnosti nad jejími výdaji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Plánované úspory</a:t>
            </a:r>
          </a:p>
          <a:p>
            <a:pPr lvl="1" algn="just"/>
            <a:r>
              <a:rPr lang="cs-CZ" sz="2000" dirty="0"/>
              <a:t>Pro … události</a:t>
            </a:r>
          </a:p>
          <a:p>
            <a:pPr lvl="1" algn="just"/>
            <a:r>
              <a:rPr lang="cs-CZ" sz="2000" dirty="0"/>
              <a:t>Úspory na koupi nového auta, na dovolenou, vánoce…</a:t>
            </a:r>
          </a:p>
          <a:p>
            <a:pPr lvl="1" algn="just"/>
            <a:r>
              <a:rPr lang="cs-CZ" sz="2000" dirty="0"/>
              <a:t>Úspory na stáří</a:t>
            </a:r>
          </a:p>
          <a:p>
            <a:pPr lvl="1" algn="just"/>
            <a:r>
              <a:rPr lang="cs-CZ" sz="2000" dirty="0"/>
              <a:t>Úspory (finanční zdroje) na zajištění finanční nezávislosti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Životní rezervy</a:t>
            </a:r>
          </a:p>
          <a:p>
            <a:pPr lvl="1" algn="just"/>
            <a:r>
              <a:rPr lang="cs-CZ" sz="2000" dirty="0"/>
              <a:t>Úspory pro … události</a:t>
            </a:r>
            <a:endParaRPr lang="cs-CZ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7CEF0-ECA7-4642-82CA-95827EC2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06375"/>
            <a:ext cx="6419056" cy="857250"/>
          </a:xfrm>
        </p:spPr>
        <p:txBody>
          <a:bodyPr>
            <a:normAutofit/>
          </a:bodyPr>
          <a:lstStyle/>
          <a:p>
            <a:r>
              <a:rPr lang="cs-CZ" dirty="0"/>
              <a:t>Úspory vs. rezervy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rezervy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401191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Životní rezervy = část úspor určená pro pokrytí výdajů v případě neočekávaných událostí a s tím spojeného výpadku příjmu</a:t>
            </a:r>
          </a:p>
          <a:p>
            <a:pPr algn="just"/>
            <a:endParaRPr lang="cs-CZ" sz="2400" dirty="0"/>
          </a:p>
          <a:p>
            <a:pPr algn="ctr"/>
            <a:r>
              <a:rPr lang="cs-CZ" sz="2400" b="1" dirty="0"/>
              <a:t>???Proč tvořit životní rezervy???</a:t>
            </a:r>
          </a:p>
          <a:p>
            <a:pPr algn="ctr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Zachování životního standardu (životní úrovně) domácnosti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Zajištění finančních zdrojů pro neočekávané události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Druhy životních rezerv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 – operativní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II – taktická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Rezerva III – strategická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3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23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5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45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 - operativní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neočekávané události s finančním dopadem (oprava ledničky, pračky,  auta)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vyšší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nad míru inflace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nízké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2 – 5 dnů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Vhodná investice pro tvorbu rezervy</a:t>
            </a:r>
            <a:r>
              <a:rPr lang="cs-CZ" sz="22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II - taktická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ztrátě (změně) zaměstnání, dlouhodobější pracovní neschopnosti, zahraniční stáži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malá (několikrát za život)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střední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střední až vyšší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1 – 2 měsíce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Vhodná investice pro tvorbu rezervy</a:t>
            </a:r>
            <a:r>
              <a:rPr lang="cs-CZ" sz="22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84359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Rezerva III - strategická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Účel</a:t>
            </a:r>
            <a:r>
              <a:rPr lang="cs-CZ" sz="2200" dirty="0"/>
              <a:t> (kdy čerpat rezervu): při trvalé pracovní neschopnosti, těžkém úrazu s trvalými následky, trvalá invalidita, úmrtí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Výše rezervy</a:t>
            </a:r>
            <a:r>
              <a:rPr lang="cs-CZ" sz="2200" dirty="0"/>
              <a:t>: … domácnosti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Pravděpodobnost čerpání</a:t>
            </a:r>
            <a:r>
              <a:rPr lang="cs-CZ" sz="2200" dirty="0"/>
              <a:t>: velmi malá (0 – 1 krát za život)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výnos</a:t>
            </a:r>
            <a:r>
              <a:rPr lang="cs-CZ" sz="2200" dirty="0"/>
              <a:t>: výnos není důležitý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riziko</a:t>
            </a:r>
            <a:r>
              <a:rPr lang="cs-CZ" sz="2200" dirty="0"/>
              <a:t>: nízké až střední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b="1" dirty="0"/>
              <a:t>Požadavek na likviditu</a:t>
            </a:r>
            <a:r>
              <a:rPr lang="cs-CZ" sz="2200" dirty="0"/>
              <a:t>: v případě potřeby</a:t>
            </a:r>
          </a:p>
        </p:txBody>
      </p:sp>
    </p:spTree>
    <p:extLst>
      <p:ext uri="{BB962C8B-B14F-4D97-AF65-F5344CB8AC3E}">
        <p14:creationId xmlns:p14="http://schemas.microsoft.com/office/powerpoint/2010/main" val="360093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93</TotalTime>
  <Words>597</Words>
  <Application>Microsoft Office PowerPoint</Application>
  <PresentationFormat>Předvádění na obrazovce (16:9)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683</vt:lpstr>
      <vt:lpstr>Custom Design</vt:lpstr>
      <vt:lpstr>Rezervy</vt:lpstr>
      <vt:lpstr>Prezentace aplikace PowerPoint</vt:lpstr>
      <vt:lpstr>Co Vám může pomoci regulovat výdaje na spotřebu?</vt:lpstr>
      <vt:lpstr>Úspory vs. rezervy</vt:lpstr>
      <vt:lpstr>Životní rezervy</vt:lpstr>
      <vt:lpstr>Druhy životních rezerv</vt:lpstr>
      <vt:lpstr>Rezerva I - operativní</vt:lpstr>
      <vt:lpstr>Rezerva II - taktická</vt:lpstr>
      <vt:lpstr>Rezerva III - strategická</vt:lpstr>
      <vt:lpstr>Které rezervy vytvořit nejdříve?</vt:lpstr>
      <vt:lpstr>Jak si vytvořit finanční rezervu? Odložte si 10 % z příjmu každý měsíc!</vt:lpstr>
      <vt:lpstr>Kalkulačka pro výpočet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vod0001</cp:lastModifiedBy>
  <cp:revision>17</cp:revision>
  <dcterms:created xsi:type="dcterms:W3CDTF">2020-02-20T21:18:52Z</dcterms:created>
  <dcterms:modified xsi:type="dcterms:W3CDTF">2020-02-24T09:36:36Z</dcterms:modified>
</cp:coreProperties>
</file>