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0" r:id="rId3"/>
    <p:sldId id="257" r:id="rId4"/>
    <p:sldId id="261" r:id="rId5"/>
    <p:sldId id="293" r:id="rId6"/>
    <p:sldId id="310" r:id="rId7"/>
    <p:sldId id="291" r:id="rId8"/>
    <p:sldId id="292" r:id="rId9"/>
    <p:sldId id="275" r:id="rId10"/>
    <p:sldId id="258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6" y="-7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2.4.2020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21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86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81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35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 smtClean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Investiční trojúhelník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r>
              <a:rPr lang="cs-CZ" dirty="0" smtClean="0">
                <a:solidFill>
                  <a:srgbClr val="2F7F95"/>
                </a:solidFill>
              </a:rPr>
              <a:t>Pavla Klepková Vodová</a:t>
            </a:r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Investiční trojúhelník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Každou investiční příležitost (termínovaný vklad v bance, stavební spoření, podílové fondy nebo koupě nemovitosti) je třeba posuzovat ze tří hledisek: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 smtClean="0"/>
              <a:t>očekávaný výnos,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 smtClean="0"/>
              <a:t>riziko,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 smtClean="0"/>
              <a:t>likvidita.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71750"/>
            <a:ext cx="3533851" cy="23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1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2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152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9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169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7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77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Očekávaný výnos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V </a:t>
            </a:r>
            <a:r>
              <a:rPr lang="cs-CZ" sz="2100" dirty="0" smtClean="0"/>
              <a:t>první řadě investora zajímá, co posuzovaná investice přinese – tedy její </a:t>
            </a:r>
            <a:r>
              <a:rPr lang="cs-CZ" sz="2100" b="1" dirty="0" smtClean="0"/>
              <a:t>očekávaný výnos. </a:t>
            </a:r>
            <a:endParaRPr lang="cs-CZ" sz="2100" b="1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Výnos z investic je </a:t>
            </a:r>
            <a:r>
              <a:rPr lang="cs-CZ" sz="2100" dirty="0" smtClean="0"/>
              <a:t>dán: </a:t>
            </a:r>
          </a:p>
          <a:p>
            <a:pPr lvl="1" algn="just">
              <a:spcAft>
                <a:spcPts val="600"/>
              </a:spcAft>
              <a:buClr>
                <a:srgbClr val="307871"/>
              </a:buClr>
            </a:pPr>
            <a:r>
              <a:rPr lang="cs-CZ" sz="1800" dirty="0" smtClean="0"/>
              <a:t>jednak výnosem z držení (dividenda, kupónový výnos, úrok, nájemné apod.)</a:t>
            </a:r>
          </a:p>
          <a:p>
            <a:pPr lvl="1" algn="just">
              <a:spcAft>
                <a:spcPts val="600"/>
              </a:spcAft>
              <a:buClr>
                <a:srgbClr val="307871"/>
              </a:buClr>
            </a:pPr>
            <a:r>
              <a:rPr lang="cs-CZ" sz="1800" dirty="0" smtClean="0"/>
              <a:t>jednak výnosem z prodeje (chápeme ho většinou jako rozdíl mezi cenou prodejní a kupní – pořizovací)</a:t>
            </a:r>
            <a:endParaRPr lang="en-GB" sz="1800" dirty="0" smtClean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 Očekávaný výnos </a:t>
            </a:r>
          </a:p>
          <a:p>
            <a:pPr lvl="1" algn="just">
              <a:spcAft>
                <a:spcPts val="600"/>
              </a:spcAft>
            </a:pPr>
            <a:r>
              <a:rPr lang="cs-CZ" sz="1800" dirty="0" smtClean="0"/>
              <a:t>výnos, který investoři očekávají – je tedy zaměřen do budoucnosti, investory zajímá, co jim jejich investice přinese v budoucnosti, ne co investice přinesla v minulosti.</a:t>
            </a:r>
            <a:endParaRPr lang="en-GB" sz="1800" dirty="0" smtClean="0"/>
          </a:p>
          <a:p>
            <a:pPr lvl="1" algn="just">
              <a:spcAft>
                <a:spcPts val="600"/>
              </a:spcAft>
            </a:pPr>
            <a:r>
              <a:rPr lang="cs-CZ" sz="1800" dirty="0" smtClean="0"/>
              <a:t>OČEKÁVANÝ vyjadřuje subjektivní názor investora, každý má jiná očekávání</a:t>
            </a:r>
            <a:r>
              <a:rPr lang="cs-CZ" sz="1800" dirty="0" smtClean="0"/>
              <a:t>.</a:t>
            </a: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Riziko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Riziko </a:t>
            </a:r>
            <a:r>
              <a:rPr lang="cs-CZ" sz="2100" dirty="0" smtClean="0"/>
              <a:t>spojené s dosažením očekávaného výnosu (pravděpodobnost, že očekávaného výnosu nebude dosaženo)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Riziko obecně představuje stupeň nejistoty spojený v případě investování s očekávaným (budoucím) výnosem.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Každý investor vnímá riziko jinak a zaujímá k němu jiný postoj:</a:t>
            </a:r>
          </a:p>
          <a:p>
            <a:pPr lvl="1"/>
            <a:r>
              <a:rPr lang="cs-CZ" sz="1600" dirty="0" smtClean="0"/>
              <a:t>averze k riziku</a:t>
            </a:r>
          </a:p>
          <a:p>
            <a:pPr lvl="1"/>
            <a:r>
              <a:rPr lang="cs-CZ" sz="1600" dirty="0" smtClean="0"/>
              <a:t>neutrální postoj</a:t>
            </a:r>
          </a:p>
          <a:p>
            <a:pPr lvl="1"/>
            <a:r>
              <a:rPr lang="cs-CZ" sz="1600" dirty="0" smtClean="0"/>
              <a:t>sklon k riziku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Obecně platí, že investiční riziko klesá s prodlužující se délkou investičního horizontu a diverzifikací, neboli nákupem více druhů aktiv.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 smtClean="0"/>
              <a:t>Rozlišujeme zde dvě skupiny rizik:</a:t>
            </a:r>
          </a:p>
          <a:p>
            <a:pPr lvl="1"/>
            <a:r>
              <a:rPr lang="cs-CZ" sz="1600" dirty="0" smtClean="0"/>
              <a:t>riziko volatility,</a:t>
            </a:r>
          </a:p>
          <a:p>
            <a:pPr lvl="1"/>
            <a:r>
              <a:rPr lang="cs-CZ" sz="1600" dirty="0" smtClean="0"/>
              <a:t>riziko kreditní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3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103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0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210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4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74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0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290" end="3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7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307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2" end="4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charRg st="322" end="4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1" end="4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461" end="4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96" end="5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charRg st="496" end="5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5" end="5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515" end="5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Riziko volatility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31590"/>
            <a:ext cx="6912768" cy="4011910"/>
          </a:xfrm>
        </p:spPr>
        <p:txBody>
          <a:bodyPr>
            <a:noAutofit/>
          </a:bodyPr>
          <a:lstStyle/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 smtClean="0"/>
              <a:t>= </a:t>
            </a:r>
            <a:r>
              <a:rPr lang="cs-CZ" sz="2000" dirty="0" smtClean="0"/>
              <a:t>riziko z nestálosti, kolísání výnosových měr, měnových kurzů nebo cen investičních instrumentů.</a:t>
            </a:r>
            <a:endParaRPr lang="en-GB" sz="2000" dirty="0" smtClean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b="1" dirty="0" smtClean="0"/>
              <a:t>Měřítko rizika volatility</a:t>
            </a:r>
            <a:r>
              <a:rPr lang="cs-CZ" sz="2000" dirty="0" smtClean="0"/>
              <a:t> znamená, že čím vyšší je volatilita cenného papíru, tím větší je riziko ztráty.</a:t>
            </a:r>
            <a:endParaRPr lang="en-GB" sz="2000" dirty="0" smtClean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b="1" dirty="0" smtClean="0"/>
              <a:t>Volatilita</a:t>
            </a:r>
            <a:r>
              <a:rPr lang="cs-CZ" sz="2000" dirty="0" smtClean="0"/>
              <a:t> investice tedy vyjadřuje míru kolísání ceny aktiva v čase (jak moc investice během času kolísá) a měří se směrodatnou odchylkou.</a:t>
            </a:r>
            <a:endParaRPr lang="en-GB" sz="2000" dirty="0" smtClean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 smtClean="0"/>
              <a:t>Čím výrazněji se cena aktiva mění, tím je investice pokládána za rizikovější.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0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8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98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4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204" end="3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4" end="4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344" end="4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Kreditní riziko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85000" lnSpcReduction="10000"/>
          </a:bodyPr>
          <a:lstStyle/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= </a:t>
            </a:r>
            <a:r>
              <a:rPr lang="cs-CZ" sz="2400" dirty="0" smtClean="0"/>
              <a:t>měří pravděpodobnost nesplnění závazku ze strany emitenta. </a:t>
            </a:r>
            <a:endParaRPr lang="cs-CZ" sz="2400" dirty="0" smtClean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= jde o riziko spojené s krachem emitenta.</a:t>
            </a:r>
            <a:endParaRPr lang="en-GB" sz="2400" dirty="0" smtClean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Kreditní riziko se vyjadřuje pomoci ratingu.</a:t>
            </a:r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 smtClean="0"/>
              <a:t>Rating </a:t>
            </a:r>
            <a:r>
              <a:rPr lang="cs-CZ" sz="2400" dirty="0" smtClean="0"/>
              <a:t>vyjadřuje </a:t>
            </a:r>
            <a:r>
              <a:rPr lang="cs-CZ" sz="2400" b="1" dirty="0" smtClean="0"/>
              <a:t>pravděpodobnost včasného splacení úvěru </a:t>
            </a:r>
            <a:r>
              <a:rPr lang="cs-CZ" sz="2400" dirty="0" smtClean="0"/>
              <a:t>(jistiny i úroků) hodnoceným subjektem (dlužníkem).</a:t>
            </a:r>
            <a:endParaRPr lang="en-GB" sz="2400" dirty="0" smtClean="0"/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 smtClean="0"/>
              <a:t>Rating </a:t>
            </a:r>
            <a:r>
              <a:rPr lang="cs-CZ" sz="2400" dirty="0" smtClean="0"/>
              <a:t>je důležitou podmínkou v případě, že chce firma emitovat dluhopisy na tuzemském nebo zahraničním kapitálovém trhu. Může být užitečný také při zvyšování základního kapitálu nebo při prodeji části firmy.</a:t>
            </a:r>
          </a:p>
          <a:p>
            <a:pPr marL="266700" lvl="1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 smtClean="0"/>
              <a:t>Mezi nejznámější společnosti, které se zabývají ratingovým hodnocením, patří agentury Standard&amp;</a:t>
            </a:r>
            <a:r>
              <a:rPr lang="cs-CZ" sz="2400" dirty="0" err="1" smtClean="0"/>
              <a:t>Poor</a:t>
            </a:r>
            <a:r>
              <a:rPr lang="cs-CZ" sz="2400" dirty="0" smtClean="0"/>
              <a:t>‘s a </a:t>
            </a:r>
            <a:r>
              <a:rPr lang="cs-CZ" sz="2400" dirty="0" err="1" smtClean="0"/>
              <a:t>Moody’s</a:t>
            </a: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5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105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0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50" end="2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9" end="4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259" end="4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8" end="5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468" end="5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 rot="16200000">
            <a:off x="109328" y="2014401"/>
            <a:ext cx="4536504" cy="507703"/>
          </a:xfrm>
        </p:spPr>
        <p:txBody>
          <a:bodyPr/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Hodnocení ratingu v dlouhém období</a:t>
            </a:r>
            <a:endParaRPr lang="cs-CZ" sz="2000" b="1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481256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Likvidita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457200" lvl="1" indent="0" algn="just">
              <a:spcBef>
                <a:spcPts val="600"/>
              </a:spcBef>
              <a:buNone/>
            </a:pPr>
            <a:r>
              <a:rPr lang="cs-CZ" sz="2000" dirty="0" smtClean="0"/>
              <a:t>=&gt; není pouze rychlost přeměny investice na hotové peníze, ale obsahuje i dodatečné náklady spojené s přeměnou na hotovost.</a:t>
            </a:r>
            <a:endParaRPr lang="en-GB" sz="2000" dirty="0" smtClean="0"/>
          </a:p>
          <a:p>
            <a:pPr algn="just"/>
            <a:r>
              <a:rPr lang="cs-CZ" sz="2000" b="1" dirty="0" smtClean="0"/>
              <a:t> </a:t>
            </a:r>
          </a:p>
          <a:p>
            <a:pPr algn="just"/>
            <a:r>
              <a:rPr lang="cs-CZ" sz="2000" dirty="0" smtClean="0"/>
              <a:t>Některá aktiva mají likviditu stanovenou smluvními podmínkami (dobou uložení u termínovaných vkladů, stavební spoření, atd.), ale ve většině případů je stupeň likvidity daného aktiva zpravidla determinován poptávkou a nabídkou po něm. </a:t>
            </a:r>
          </a:p>
          <a:p>
            <a:pPr algn="just"/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 Ě J T E   S E   H E Z K Y</a:t>
            </a:r>
          </a:p>
          <a:p>
            <a:r>
              <a:rPr lang="cs-CZ" sz="5000" dirty="0" smtClean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1425</TotalTime>
  <Words>397</Words>
  <Application>Microsoft Office PowerPoint</Application>
  <PresentationFormat>Předvádění na obrazovce (16:9)</PresentationFormat>
  <Paragraphs>55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683</vt:lpstr>
      <vt:lpstr>Custom Design</vt:lpstr>
      <vt:lpstr>Investiční trojúhelník</vt:lpstr>
      <vt:lpstr>Investiční trojúhelník</vt:lpstr>
      <vt:lpstr>Očekávaný výnos</vt:lpstr>
      <vt:lpstr>Riziko</vt:lpstr>
      <vt:lpstr>Riziko volatility</vt:lpstr>
      <vt:lpstr>Kreditní riziko</vt:lpstr>
      <vt:lpstr>Hodnocení ratingu v dlouhém období</vt:lpstr>
      <vt:lpstr>Likvidita</vt:lpstr>
      <vt:lpstr>Snímek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vodova</cp:lastModifiedBy>
  <cp:revision>62</cp:revision>
  <dcterms:created xsi:type="dcterms:W3CDTF">2020-02-20T21:18:52Z</dcterms:created>
  <dcterms:modified xsi:type="dcterms:W3CDTF">2020-04-02T15:02:28Z</dcterms:modified>
</cp:coreProperties>
</file>