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20" r:id="rId3"/>
    <p:sldId id="257" r:id="rId4"/>
    <p:sldId id="280" r:id="rId5"/>
    <p:sldId id="298" r:id="rId6"/>
    <p:sldId id="282" r:id="rId7"/>
    <p:sldId id="299" r:id="rId8"/>
    <p:sldId id="281" r:id="rId9"/>
    <p:sldId id="283" r:id="rId10"/>
    <p:sldId id="286" r:id="rId11"/>
    <p:sldId id="300" r:id="rId12"/>
    <p:sldId id="301" r:id="rId13"/>
    <p:sldId id="288" r:id="rId14"/>
    <p:sldId id="289" r:id="rId15"/>
    <p:sldId id="292" r:id="rId16"/>
    <p:sldId id="290" r:id="rId17"/>
    <p:sldId id="291" r:id="rId18"/>
    <p:sldId id="295" r:id="rId19"/>
    <p:sldId id="318" r:id="rId20"/>
    <p:sldId id="319" r:id="rId21"/>
    <p:sldId id="315" r:id="rId22"/>
    <p:sldId id="305" r:id="rId23"/>
    <p:sldId id="306" r:id="rId24"/>
    <p:sldId id="307" r:id="rId25"/>
    <p:sldId id="308" r:id="rId26"/>
    <p:sldId id="309" r:id="rId27"/>
    <p:sldId id="312" r:id="rId28"/>
    <p:sldId id="273" r:id="rId2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 autoAdjust="0"/>
    <p:restoredTop sz="94621" autoAdjust="0"/>
  </p:normalViewPr>
  <p:slideViewPr>
    <p:cSldViewPr>
      <p:cViewPr varScale="1">
        <p:scale>
          <a:sx n="152" d="100"/>
          <a:sy n="152" d="100"/>
        </p:scale>
        <p:origin x="444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09.03.2020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71739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61583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3808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2509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743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60555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2721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9843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9248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218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3153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207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799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0311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 smtClean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CHARAKTERISTIKA A ČLENĚNÍ NÁKLADŮ V </a:t>
            </a:r>
            <a:r>
              <a:rPr lang="cs-CZ" sz="2800" b="1" dirty="0" smtClean="0">
                <a:solidFill>
                  <a:schemeClr val="bg1"/>
                </a:solidFill>
              </a:rPr>
              <a:t>NÁKLADOVÉM </a:t>
            </a:r>
            <a:r>
              <a:rPr lang="en-US" sz="2800" b="1" dirty="0" smtClean="0">
                <a:solidFill>
                  <a:schemeClr val="bg1"/>
                </a:solidFill>
              </a:rPr>
              <a:t>ÚČETNICTVÍ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 </a:t>
            </a:r>
            <a:r>
              <a:rPr lang="pl-PL" altLang="cs-CZ" sz="3200" b="1" dirty="0" smtClean="0"/>
              <a:t>Kalkulační </a:t>
            </a:r>
            <a:r>
              <a:rPr lang="pl-PL" altLang="cs-CZ" sz="3200" b="1" dirty="0"/>
              <a:t>členění nákladů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7069" y="987574"/>
            <a:ext cx="74168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Pro účely kalkulací používáme kalkulační členění nákladů </a:t>
            </a:r>
            <a:r>
              <a:rPr lang="cs-CZ" sz="2400" dirty="0" smtClean="0"/>
              <a:t>na: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náklady přímé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n</a:t>
            </a:r>
            <a:r>
              <a:rPr lang="cs-CZ" sz="2400" dirty="0" smtClean="0"/>
              <a:t>áklady nepřímé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Přímé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7068" y="987574"/>
            <a:ext cx="79393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bezprostředně souvisí </a:t>
            </a:r>
            <a:r>
              <a:rPr lang="cs-CZ" sz="2400" dirty="0"/>
              <a:t>s konkrétním </a:t>
            </a:r>
            <a:r>
              <a:rPr lang="cs-CZ" sz="2400" b="1" dirty="0"/>
              <a:t>druhem </a:t>
            </a:r>
            <a:r>
              <a:rPr lang="cs-CZ" sz="2400" dirty="0" smtClean="0"/>
              <a:t>výkonu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l</a:t>
            </a:r>
            <a:r>
              <a:rPr lang="cs-CZ" sz="2400" dirty="0" smtClean="0"/>
              <a:t>ze je  </a:t>
            </a:r>
            <a:r>
              <a:rPr lang="cs-CZ" sz="2400" dirty="0"/>
              <a:t>jednotlivým aktivitám přiřadit bezprostředně při jejich </a:t>
            </a:r>
            <a:r>
              <a:rPr lang="cs-CZ" sz="2400" dirty="0" smtClean="0"/>
              <a:t>vzniku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j</a:t>
            </a:r>
            <a:r>
              <a:rPr lang="cs-CZ" sz="2400" dirty="0" smtClean="0"/>
              <a:t>edná se například o náklady jednicové </a:t>
            </a:r>
            <a:r>
              <a:rPr lang="cs-CZ" sz="2400" dirty="0"/>
              <a:t>(jednicový materiál, jednicové mzdy, ostatní přímé </a:t>
            </a:r>
            <a:r>
              <a:rPr lang="cs-CZ" sz="2400" dirty="0" smtClean="0"/>
              <a:t>náklady)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507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Nepřímé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77068" y="987574"/>
            <a:ext cx="822737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sz="2400" dirty="0"/>
              <a:t>n</a:t>
            </a:r>
            <a:r>
              <a:rPr lang="cs-CZ" sz="2400" dirty="0" smtClean="0"/>
              <a:t>evážou se </a:t>
            </a:r>
            <a:r>
              <a:rPr lang="cs-CZ" sz="2400" dirty="0"/>
              <a:t>k jednomu druhu </a:t>
            </a:r>
            <a:r>
              <a:rPr lang="cs-CZ" sz="2400" dirty="0" smtClean="0"/>
              <a:t>výkonu, ale k celku </a:t>
            </a:r>
            <a:endParaRPr lang="cs-CZ" sz="2400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zajišťují </a:t>
            </a:r>
            <a:r>
              <a:rPr lang="cs-CZ" sz="2400" dirty="0"/>
              <a:t>průběh podnikatelského procesu podniku </a:t>
            </a:r>
            <a:r>
              <a:rPr lang="cs-CZ" sz="2400" dirty="0" smtClean="0"/>
              <a:t>jako </a:t>
            </a:r>
            <a:r>
              <a:rPr lang="cs-CZ" sz="2400" dirty="0" smtClean="0"/>
              <a:t>celku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48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39"/>
          </a:xfrm>
        </p:spPr>
        <p:txBody>
          <a:bodyPr/>
          <a:lstStyle/>
          <a:p>
            <a:r>
              <a:rPr lang="pl-PL" altLang="cs-CZ" sz="3200" b="1" dirty="0" smtClean="0"/>
              <a:t>Náklad podle </a:t>
            </a:r>
            <a:r>
              <a:rPr lang="pl-PL" altLang="cs-CZ" sz="3200" b="1" dirty="0"/>
              <a:t>závislosti na objemu výroby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089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Základem </a:t>
            </a:r>
            <a:r>
              <a:rPr lang="cs-CZ" sz="2400" dirty="0"/>
              <a:t>členění nákladů podle závislosti na objemu výroby jsou dvě základní skupiny nákladů: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náklady </a:t>
            </a:r>
            <a:r>
              <a:rPr lang="cs-CZ" sz="2400" b="1" dirty="0"/>
              <a:t>fixní</a:t>
            </a:r>
            <a:r>
              <a:rPr lang="cs-CZ" sz="2400" dirty="0"/>
              <a:t>, které zůstávají neměnné i při změnách v určitém intervalu prováděných výkonů nebo využití </a:t>
            </a:r>
            <a:r>
              <a:rPr lang="cs-CZ" sz="2400" dirty="0" smtClean="0"/>
              <a:t>kapacity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náklady </a:t>
            </a:r>
            <a:r>
              <a:rPr lang="cs-CZ" sz="2400" b="1" dirty="0"/>
              <a:t>variabilní,</a:t>
            </a:r>
            <a:r>
              <a:rPr lang="cs-CZ" sz="2400" dirty="0"/>
              <a:t> které se mění v závislosti na objemu </a:t>
            </a:r>
            <a:r>
              <a:rPr lang="cs-CZ" sz="2400" dirty="0" smtClean="0"/>
              <a:t>výkonů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Fixní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nemění se v </a:t>
            </a:r>
            <a:r>
              <a:rPr lang="cs-CZ" sz="2000" dirty="0"/>
              <a:t>určitém rozsahu prováděných výkonů nebo aktivity </a:t>
            </a:r>
            <a:r>
              <a:rPr lang="cs-CZ" sz="2000" dirty="0" smtClean="0"/>
              <a:t>podniku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zpravidla </a:t>
            </a:r>
            <a:r>
              <a:rPr lang="cs-CZ" sz="2000" dirty="0"/>
              <a:t>se jedná o tzv. kapacitní náklady, které mají vztah k zajištění podmínek pro efektivní průběh podnikatelské </a:t>
            </a:r>
            <a:r>
              <a:rPr lang="cs-CZ" sz="2000" dirty="0" smtClean="0"/>
              <a:t>činnosti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rozdělují se dále na </a:t>
            </a:r>
            <a:r>
              <a:rPr lang="cs-CZ" sz="2000" dirty="0"/>
              <a:t>dvě následující skupiny: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/>
              <a:t>umrtvené (utopené) fixní náklady </a:t>
            </a:r>
            <a:endParaRPr lang="cs-CZ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vyhnutelné fixní náklady</a:t>
            </a:r>
            <a:endParaRPr lang="cs-CZ" sz="2000" dirty="0"/>
          </a:p>
          <a:p>
            <a:r>
              <a:rPr lang="cs-CZ" dirty="0" smtClean="0"/>
              <a:t> 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Fixní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čím </a:t>
            </a:r>
            <a:r>
              <a:rPr lang="cs-CZ" sz="2400" dirty="0"/>
              <a:t>větší bude objem provedených výkonů v rámci dané kapacity, tím rychleji bude klesat podíl fixních nákladů na jednotku výkonů (degrese fixních </a:t>
            </a:r>
            <a:r>
              <a:rPr lang="cs-CZ" sz="2400" dirty="0" smtClean="0"/>
              <a:t>nákladů)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algn="ctr"/>
            <a:r>
              <a:rPr lang="cs-CZ" sz="5400" dirty="0" smtClean="0"/>
              <a:t>!!!!!!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Umrtvené (utopené) fixní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 smtClean="0"/>
              <a:t>jsou </a:t>
            </a:r>
            <a:r>
              <a:rPr lang="cs-CZ" sz="1900" dirty="0"/>
              <a:t>vynakládány často ještě před zahájením </a:t>
            </a:r>
            <a:r>
              <a:rPr lang="cs-CZ" sz="1900" dirty="0" smtClean="0"/>
              <a:t>výroby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 smtClean="0"/>
              <a:t>souvisí </a:t>
            </a:r>
            <a:r>
              <a:rPr lang="cs-CZ" sz="1900" dirty="0"/>
              <a:t>zejména s pořízením dlouhodobého majetku (budovy, strojní zařízení, informační systém) nebo realizací jiného investičního </a:t>
            </a:r>
            <a:r>
              <a:rPr lang="cs-CZ" sz="1900" dirty="0" smtClean="0"/>
              <a:t>rozhodnutí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 smtClean="0"/>
              <a:t>jejich </a:t>
            </a:r>
            <a:r>
              <a:rPr lang="cs-CZ" sz="1900" dirty="0"/>
              <a:t>celkovou výši nelze v průběhu podnikatelského procesu </a:t>
            </a:r>
            <a:r>
              <a:rPr lang="cs-CZ" sz="1900" dirty="0" smtClean="0"/>
              <a:t>ovlivnit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 smtClean="0"/>
              <a:t>jedinou </a:t>
            </a:r>
            <a:r>
              <a:rPr lang="cs-CZ" sz="1900" dirty="0"/>
              <a:t>možností jejich snížení je opačně působící investiční rozhodnutí (např. odprodej strojního </a:t>
            </a:r>
            <a:r>
              <a:rPr lang="cs-CZ" sz="1900" dirty="0" smtClean="0"/>
              <a:t>zařízení)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9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900" dirty="0" smtClean="0"/>
              <a:t>jako </a:t>
            </a:r>
            <a:r>
              <a:rPr lang="cs-CZ" sz="1900" dirty="0"/>
              <a:t>příklad můžeme uvést odpisy fixních </a:t>
            </a:r>
            <a:r>
              <a:rPr lang="cs-CZ" sz="1900" dirty="0" smtClean="0"/>
              <a:t>aktiv, nákup strojního zařízení apod. </a:t>
            </a:r>
            <a:endParaRPr lang="cs-CZ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Vyhnutelné fixní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131590"/>
            <a:ext cx="7920880" cy="35283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 smtClean="0"/>
              <a:t>souvisí </a:t>
            </a:r>
            <a:r>
              <a:rPr lang="cs-CZ" sz="2200" dirty="0"/>
              <a:t>se zajištěním kapacitních podmínek podnikatelského procesu, avšak nesouvisí bezprostředně s investičním </a:t>
            </a:r>
            <a:r>
              <a:rPr lang="cs-CZ" sz="2200" dirty="0" smtClean="0"/>
              <a:t>rozhodnutím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/>
              <a:t>p</a:t>
            </a:r>
            <a:r>
              <a:rPr lang="cs-CZ" sz="2200" dirty="0" smtClean="0"/>
              <a:t>ři </a:t>
            </a:r>
            <a:r>
              <a:rPr lang="cs-CZ" sz="2200" dirty="0"/>
              <a:t>trvalém snížení využití kapacity lze tyto náklady </a:t>
            </a:r>
            <a:r>
              <a:rPr lang="cs-CZ" sz="2200" dirty="0" smtClean="0"/>
              <a:t>omezit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200" dirty="0" smtClean="0"/>
              <a:t>příkladem mohou být časové </a:t>
            </a:r>
            <a:r>
              <a:rPr lang="cs-CZ" sz="2200" dirty="0"/>
              <a:t>mzdy mistrů, náklady na vytápění výrobních prostor v případě, že podnik redukuje třísměnný provoz na dvousměnný apod.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Variabilní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náklady</a:t>
            </a:r>
            <a:r>
              <a:rPr lang="cs-CZ" dirty="0"/>
              <a:t>, které se mění v závislosti na objemu </a:t>
            </a:r>
            <a:r>
              <a:rPr lang="cs-CZ" dirty="0" smtClean="0"/>
              <a:t>výkonů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ze je rozdělit na variabilní náklady</a:t>
            </a:r>
            <a:r>
              <a:rPr lang="cs-CZ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b="1" dirty="0"/>
              <a:t>p</a:t>
            </a:r>
            <a:r>
              <a:rPr lang="cs-CZ" b="1" dirty="0" smtClean="0"/>
              <a:t>roporcionální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b="1" dirty="0" err="1" smtClean="0"/>
              <a:t>nadproporcionální</a:t>
            </a:r>
            <a:endParaRPr lang="cs-CZ" b="1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b="1" dirty="0" err="1" smtClean="0"/>
              <a:t>podproporciální</a:t>
            </a:r>
            <a:endParaRPr lang="cs-C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466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Nákladová funkce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9694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Celkové náklady = variabilní náklady + fixní náklady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2800" dirty="0" smtClean="0"/>
              <a:t>CN </a:t>
            </a:r>
            <a:r>
              <a:rPr lang="cs-CZ" sz="2800" dirty="0" smtClean="0"/>
              <a:t>= VN + FN</a:t>
            </a:r>
          </a:p>
          <a:p>
            <a:pPr algn="ctr"/>
            <a:r>
              <a:rPr lang="cs-CZ" sz="2800" dirty="0" smtClean="0"/>
              <a:t>CN = </a:t>
            </a:r>
            <a:r>
              <a:rPr lang="cs-CZ" sz="2800" dirty="0" err="1" smtClean="0"/>
              <a:t>vn</a:t>
            </a:r>
            <a:r>
              <a:rPr lang="cs-CZ" sz="2800" dirty="0" smtClean="0"/>
              <a:t> * Q + FN</a:t>
            </a:r>
          </a:p>
          <a:p>
            <a:endParaRPr lang="cs-CZ" sz="2400" dirty="0" smtClean="0"/>
          </a:p>
          <a:p>
            <a:r>
              <a:rPr lang="cs-CZ" sz="2000" dirty="0" smtClean="0"/>
              <a:t>CN…celkové náklady</a:t>
            </a:r>
          </a:p>
          <a:p>
            <a:r>
              <a:rPr lang="cs-CZ" sz="2000" dirty="0" smtClean="0"/>
              <a:t>VN…celkové variabilní náklady</a:t>
            </a:r>
          </a:p>
          <a:p>
            <a:r>
              <a:rPr lang="cs-CZ" sz="2000" dirty="0" smtClean="0"/>
              <a:t>FN….celkové fixní náklady</a:t>
            </a:r>
          </a:p>
          <a:p>
            <a:r>
              <a:rPr lang="cs-CZ" sz="2000" dirty="0" err="1" smtClean="0"/>
              <a:t>vn</a:t>
            </a:r>
            <a:r>
              <a:rPr lang="cs-CZ" sz="2000" dirty="0" smtClean="0"/>
              <a:t>…..variabilní náklady na jednotku</a:t>
            </a:r>
          </a:p>
          <a:p>
            <a:r>
              <a:rPr lang="cs-CZ" sz="2000" dirty="0" smtClean="0"/>
              <a:t>Q……počet výrobků</a:t>
            </a:r>
          </a:p>
        </p:txBody>
      </p:sp>
    </p:spTree>
    <p:extLst>
      <p:ext uri="{BB962C8B-B14F-4D97-AF65-F5344CB8AC3E}">
        <p14:creationId xmlns:p14="http://schemas.microsoft.com/office/powerpoint/2010/main" val="89742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cs-CZ" altLang="cs-CZ" sz="3200" b="1" dirty="0" smtClean="0"/>
              <a:t>Členění nákladů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Rozeznáváme následující členění nákladů: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/>
              <a:t>d</a:t>
            </a:r>
            <a:r>
              <a:rPr lang="cs-CZ" sz="2400" b="1" dirty="0" smtClean="0"/>
              <a:t>ruhové </a:t>
            </a:r>
            <a:r>
              <a:rPr lang="cs-CZ" sz="2400" dirty="0" smtClean="0"/>
              <a:t>členění nákladů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/>
              <a:t>ú</a:t>
            </a:r>
            <a:r>
              <a:rPr lang="cs-CZ" sz="2400" b="1" dirty="0" smtClean="0"/>
              <a:t>čelové </a:t>
            </a:r>
            <a:r>
              <a:rPr lang="cs-CZ" sz="2400" dirty="0" smtClean="0"/>
              <a:t>členění nákladů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177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432047"/>
          </a:xfrm>
        </p:spPr>
        <p:txBody>
          <a:bodyPr/>
          <a:lstStyle/>
          <a:p>
            <a:r>
              <a:rPr lang="cs-CZ" sz="3200" b="1" dirty="0" smtClean="0"/>
              <a:t>Pojetí nákladů v nákladovém účetnictví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Rozlišujeme: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f</a:t>
            </a:r>
            <a:r>
              <a:rPr lang="cs-CZ" dirty="0" smtClean="0"/>
              <a:t>inanční pojetí nákladů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hodnotové pojetí nákladů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</a:t>
            </a:r>
            <a:r>
              <a:rPr lang="cs-CZ" dirty="0" smtClean="0"/>
              <a:t>konomické pojetí nákladů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03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2800" b="1" dirty="0" smtClean="0"/>
              <a:t>Oportunitní náklady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13003"/>
            <a:ext cx="81369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Protože </a:t>
            </a:r>
            <a:r>
              <a:rPr lang="cs-CZ" sz="2000" dirty="0"/>
              <a:t>ekonomické zdroje jsou omezené, nemůže podnik uskutečnit všechny možnosti, ale vybírá si pouze některé z nich. </a:t>
            </a:r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Oportunitní </a:t>
            </a:r>
            <a:r>
              <a:rPr lang="cs-CZ" sz="2000" dirty="0"/>
              <a:t>náklady jsou tak charakterizovány jako </a:t>
            </a:r>
            <a:r>
              <a:rPr lang="cs-CZ" sz="2000" b="1" dirty="0"/>
              <a:t>ušlé výnosy</a:t>
            </a:r>
            <a:r>
              <a:rPr lang="cs-CZ" sz="2000" dirty="0"/>
              <a:t>, o který podnik přichází tím, že určitou alternativu, která byla předmětem rozhodování, neuskuteční. </a:t>
            </a:r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Naproti </a:t>
            </a:r>
            <a:r>
              <a:rPr lang="cs-CZ" sz="2000" dirty="0"/>
              <a:t>tomu můžeme vymezit </a:t>
            </a:r>
            <a:r>
              <a:rPr lang="cs-CZ" sz="2000" b="1" dirty="0"/>
              <a:t>oportunitní výnosy</a:t>
            </a:r>
            <a:r>
              <a:rPr lang="cs-CZ" sz="2000" dirty="0"/>
              <a:t>, což představuje </a:t>
            </a:r>
            <a:r>
              <a:rPr lang="cs-CZ" sz="2000" b="1" dirty="0"/>
              <a:t>náklady</a:t>
            </a:r>
            <a:r>
              <a:rPr lang="cs-CZ" sz="2000" dirty="0"/>
              <a:t>, kterým se podnik tím, že určitou alternativu dalšího vývoje neuskuteční</a:t>
            </a:r>
            <a:r>
              <a:rPr lang="cs-CZ" sz="2000"/>
              <a:t>, </a:t>
            </a:r>
            <a:r>
              <a:rPr lang="cs-CZ" sz="2000" smtClean="0"/>
              <a:t>vyhýbá.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50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992888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Kalkulační úroky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02559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používají </a:t>
            </a:r>
            <a:r>
              <a:rPr lang="cs-CZ" sz="2000" dirty="0"/>
              <a:t>se u vlastního </a:t>
            </a:r>
            <a:r>
              <a:rPr lang="cs-CZ" sz="2000" dirty="0" smtClean="0"/>
              <a:t>kapitálu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cílem </a:t>
            </a:r>
            <a:r>
              <a:rPr lang="cs-CZ" sz="2000" dirty="0"/>
              <a:t>je ekonomicky reálný pohled na vykázaný hospodářský </a:t>
            </a:r>
            <a:r>
              <a:rPr lang="cs-CZ" sz="2000" dirty="0" smtClean="0"/>
              <a:t>výsledek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do </a:t>
            </a:r>
            <a:r>
              <a:rPr lang="cs-CZ" sz="2000" dirty="0"/>
              <a:t>účetních (daňových) nákladů lze dát jen úroky z půjčeného cizího </a:t>
            </a:r>
            <a:r>
              <a:rPr lang="cs-CZ" sz="2000" dirty="0" smtClean="0"/>
              <a:t>kapitálu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kalkulační </a:t>
            </a:r>
            <a:r>
              <a:rPr lang="cs-CZ" sz="2000" dirty="0"/>
              <a:t>úroky se definují ve výši, která odpovídá reálným úrokům získaných půjčením vlastních peněz s obdobným rizikem.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27991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704856" cy="432047"/>
          </a:xfrm>
        </p:spPr>
        <p:txBody>
          <a:bodyPr/>
          <a:lstStyle/>
          <a:p>
            <a:r>
              <a:rPr lang="cs-CZ" altLang="cs-CZ" sz="3200" b="1" dirty="0" smtClean="0"/>
              <a:t>Kalkulační nájemné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používá </a:t>
            </a:r>
            <a:r>
              <a:rPr lang="cs-CZ" dirty="0"/>
              <a:t>se tam, kde se využívají vlastní budovy (např. výrobní, skladovací, prodejní a kancelářské prostory) a </a:t>
            </a:r>
            <a:r>
              <a:rPr lang="cs-CZ" dirty="0" smtClean="0"/>
              <a:t>pozemky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cílem </a:t>
            </a:r>
            <a:r>
              <a:rPr lang="cs-CZ" dirty="0"/>
              <a:t>kalkulačního nájemného je zajištění ekonomicky reálného pohledu na vykázaný hospodářský </a:t>
            </a:r>
            <a:r>
              <a:rPr lang="cs-CZ" dirty="0" smtClean="0"/>
              <a:t>výsledek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do </a:t>
            </a:r>
            <a:r>
              <a:rPr lang="cs-CZ" dirty="0"/>
              <a:t>účetních (daňových) nákladů lze dát jen náklady spojené s údržbou budov a pozemků, reálně však existuje tržní </a:t>
            </a:r>
            <a:r>
              <a:rPr lang="cs-CZ" dirty="0" smtClean="0"/>
              <a:t>nájemné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kalkulační </a:t>
            </a:r>
            <a:r>
              <a:rPr lang="cs-CZ" dirty="0"/>
              <a:t>nájemné se definuje ve výši, která odpovídá tržního hodnotě nájmu daných vlastních prostorů a ploch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9782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Kalkulační odpisy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p</a:t>
            </a:r>
            <a:r>
              <a:rPr lang="cs-CZ" dirty="0" smtClean="0"/>
              <a:t>oužívají </a:t>
            </a:r>
            <a:r>
              <a:rPr lang="cs-CZ" dirty="0"/>
              <a:t>se především tam, kde úroveň účetních (daňových) odpisů neodpovídá reálné hodnotě pořízení nového </a:t>
            </a:r>
            <a:r>
              <a:rPr lang="cs-CZ" dirty="0" smtClean="0"/>
              <a:t>majetku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případě cenově nízkých původních </a:t>
            </a:r>
            <a:r>
              <a:rPr lang="cs-CZ" dirty="0" smtClean="0"/>
              <a:t>investic </a:t>
            </a:r>
            <a:r>
              <a:rPr lang="cs-CZ" dirty="0"/>
              <a:t>jsou ve finančním účetnictví používány adekvátně nízké odpisy, které však neodpovídají současné výrazně vyšší pořizovací ceně daného </a:t>
            </a:r>
            <a:r>
              <a:rPr lang="cs-CZ" dirty="0" smtClean="0"/>
              <a:t>majetku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 </a:t>
            </a:r>
            <a:r>
              <a:rPr lang="cs-CZ" dirty="0"/>
              <a:t>tohoto důvodu by měly kalkulační odpisy </a:t>
            </a:r>
            <a:r>
              <a:rPr lang="cs-CZ" dirty="0" smtClean="0"/>
              <a:t>vycházet z reálných </a:t>
            </a:r>
            <a:r>
              <a:rPr lang="cs-CZ" dirty="0"/>
              <a:t>současných pořizovacích cen daného </a:t>
            </a:r>
            <a:r>
              <a:rPr lang="cs-CZ" dirty="0" smtClean="0"/>
              <a:t>majetku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3672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Příklad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94764" y="915566"/>
            <a:ext cx="87489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Autobazar se zabývá nákupem aut za účelem jejich následného prodeje.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Zásoba nakoupených 150 aut má hodnotu 30 mil. Kč a je plně kryta vlastním kapitálem.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Cizí zdroje nejsou používány.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Autobazar vlastní pozemek o výměře 6 000 m2, který zakoupil před 15 lety za 1 mil. Kč.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Roční hospodářský výsledek před zdaněním činil 2,5 mil. Kč.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 tento hospodářský výsledek z ekonomického pohledu (z pohledu </a:t>
            </a:r>
            <a:r>
              <a:rPr lang="cs-CZ" dirty="0" smtClean="0"/>
              <a:t>nákladového</a:t>
            </a:r>
            <a:r>
              <a:rPr lang="cs-CZ" dirty="0" smtClean="0"/>
              <a:t> </a:t>
            </a:r>
            <a:r>
              <a:rPr lang="cs-CZ" dirty="0" smtClean="0"/>
              <a:t>účetnictví) dostatečný?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4323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/>
              <a:t>Řešení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92543"/>
              </p:ext>
            </p:extLst>
          </p:nvPr>
        </p:nvGraphicFramePr>
        <p:xfrm>
          <a:off x="323528" y="1347614"/>
          <a:ext cx="8424936" cy="28083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12468">
                  <a:extLst>
                    <a:ext uri="{9D8B030D-6E8A-4147-A177-3AD203B41FA5}">
                      <a16:colId xmlns:a16="http://schemas.microsoft.com/office/drawing/2014/main" val="2856289994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val="4037283897"/>
                    </a:ext>
                  </a:extLst>
                </a:gridCol>
              </a:tblGrid>
              <a:tr h="515092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HV</a:t>
                      </a:r>
                      <a:r>
                        <a:rPr lang="cs-CZ" sz="2400" baseline="0" dirty="0" smtClean="0"/>
                        <a:t> dle FÚ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2 500 000 Kč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074311"/>
                  </a:ext>
                </a:extLst>
              </a:tr>
              <a:tr h="889064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Kalkulační úroky ze</a:t>
                      </a:r>
                      <a:r>
                        <a:rPr lang="cs-CZ" sz="2400" baseline="0" dirty="0" smtClean="0"/>
                        <a:t> státních dluhopisů 5 % z 30 mil. Kč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- 1</a:t>
                      </a:r>
                      <a:r>
                        <a:rPr lang="cs-CZ" sz="2400" baseline="0" dirty="0" smtClean="0"/>
                        <a:t> 500 000 Kč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134384"/>
                  </a:ext>
                </a:extLst>
              </a:tr>
              <a:tr h="889064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Kalkulační nájemné (tržní nájemné</a:t>
                      </a:r>
                      <a:r>
                        <a:rPr lang="cs-CZ" sz="2400" baseline="0" dirty="0" smtClean="0"/>
                        <a:t> je 300 Kč / m2 / rok)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- 1</a:t>
                      </a:r>
                      <a:r>
                        <a:rPr lang="cs-CZ" sz="2400" baseline="0" dirty="0" smtClean="0"/>
                        <a:t> 800 000 Kč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621637"/>
                  </a:ext>
                </a:extLst>
              </a:tr>
              <a:tr h="515092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HV dle NÚ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- 800 000 Kč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39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85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632848" cy="544119"/>
          </a:xfrm>
        </p:spPr>
        <p:txBody>
          <a:bodyPr/>
          <a:lstStyle/>
          <a:p>
            <a:r>
              <a:rPr lang="cs-CZ" sz="3200" b="1" dirty="0" smtClean="0"/>
              <a:t>Příklad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985836"/>
            <a:ext cx="7344816" cy="368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3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cs-CZ" altLang="cs-CZ" sz="3200" b="1" dirty="0" smtClean="0"/>
              <a:t>Druhové členění nákladů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náklady účtujeme v 5. účtové třídě a lze je rozdělit na: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náklady </a:t>
            </a:r>
            <a:r>
              <a:rPr lang="cs-CZ" sz="2400" b="1" dirty="0"/>
              <a:t>provozní</a:t>
            </a:r>
            <a:r>
              <a:rPr lang="cs-CZ" sz="2400" dirty="0"/>
              <a:t> – souvisí s pravidelně se opakující </a:t>
            </a:r>
            <a:r>
              <a:rPr lang="cs-CZ" sz="2400" dirty="0" smtClean="0"/>
              <a:t>provozní činností </a:t>
            </a:r>
            <a:r>
              <a:rPr lang="cs-CZ" sz="2400" dirty="0"/>
              <a:t>podniku </a:t>
            </a:r>
            <a:r>
              <a:rPr lang="cs-CZ" sz="2400" dirty="0" smtClean="0"/>
              <a:t>(např. spotřeba materiálu)</a:t>
            </a:r>
            <a:endParaRPr lang="cs-CZ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4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náklady </a:t>
            </a:r>
            <a:r>
              <a:rPr lang="cs-CZ" sz="2400" b="1" dirty="0"/>
              <a:t>finanční</a:t>
            </a:r>
            <a:r>
              <a:rPr lang="cs-CZ" sz="2400" dirty="0"/>
              <a:t> – zachycují náklady spojené s finančními operacemi </a:t>
            </a:r>
            <a:r>
              <a:rPr lang="cs-CZ" sz="2400" dirty="0" smtClean="0"/>
              <a:t>podniku (např. nákladové úroky)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cs-CZ" altLang="cs-CZ" sz="3200" b="1" dirty="0" smtClean="0"/>
              <a:t>Účelové členění nákladů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z </a:t>
            </a:r>
            <a:r>
              <a:rPr lang="cs-CZ" sz="2000" dirty="0"/>
              <a:t>hlediska identifikace nositele, který vyvolává vznik nákladů, můžeme provést rozdělení nákladů na: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náklady </a:t>
            </a:r>
            <a:r>
              <a:rPr lang="cs-CZ" sz="2000" b="1" dirty="0"/>
              <a:t>hlavní </a:t>
            </a:r>
            <a:r>
              <a:rPr lang="cs-CZ" sz="2000" b="1" dirty="0" smtClean="0"/>
              <a:t>výroby – </a:t>
            </a:r>
            <a:r>
              <a:rPr lang="cs-CZ" sz="2000" dirty="0" smtClean="0"/>
              <a:t>vytváří se </a:t>
            </a:r>
            <a:r>
              <a:rPr lang="cs-CZ" sz="2000" dirty="0"/>
              <a:t>hlavní vlastnosti </a:t>
            </a:r>
            <a:r>
              <a:rPr lang="cs-CZ" sz="2000" dirty="0" smtClean="0"/>
              <a:t>výkonů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náklady </a:t>
            </a:r>
            <a:r>
              <a:rPr lang="cs-CZ" sz="2000" b="1" dirty="0"/>
              <a:t>pomocné </a:t>
            </a:r>
            <a:r>
              <a:rPr lang="cs-CZ" sz="2000" b="1" dirty="0" smtClean="0"/>
              <a:t>výroby - </a:t>
            </a:r>
            <a:r>
              <a:rPr lang="cs-CZ" sz="2000" dirty="0" smtClean="0"/>
              <a:t>výrobek </a:t>
            </a:r>
            <a:r>
              <a:rPr lang="cs-CZ" sz="2000" dirty="0"/>
              <a:t>získává charakteristické </a:t>
            </a:r>
            <a:r>
              <a:rPr lang="cs-CZ" sz="2000" dirty="0" smtClean="0"/>
              <a:t>znaky (barva)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náklady </a:t>
            </a:r>
            <a:r>
              <a:rPr lang="cs-CZ" sz="2000" b="1" dirty="0"/>
              <a:t>vedlejší </a:t>
            </a:r>
            <a:r>
              <a:rPr lang="cs-CZ" sz="2000" b="1" dirty="0" smtClean="0"/>
              <a:t>výroby - </a:t>
            </a:r>
            <a:r>
              <a:rPr lang="cs-CZ" sz="2000" dirty="0" smtClean="0"/>
              <a:t>výroba </a:t>
            </a:r>
            <a:r>
              <a:rPr lang="cs-CZ" sz="2000" dirty="0"/>
              <a:t>náhradních dílů, </a:t>
            </a:r>
            <a:r>
              <a:rPr lang="cs-CZ" sz="2000" dirty="0" smtClean="0"/>
              <a:t>součástek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sz="2000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náklady </a:t>
            </a:r>
            <a:r>
              <a:rPr lang="cs-CZ" sz="2000" b="1" dirty="0"/>
              <a:t>přidružených </a:t>
            </a:r>
            <a:r>
              <a:rPr lang="cs-CZ" sz="2000" b="1" dirty="0" smtClean="0"/>
              <a:t>činnosti</a:t>
            </a:r>
            <a:r>
              <a:rPr lang="cs-CZ" sz="2000" dirty="0"/>
              <a:t> </a:t>
            </a:r>
            <a:r>
              <a:rPr lang="cs-CZ" sz="2000" dirty="0" smtClean="0"/>
              <a:t>– například zužitkování odpadu</a:t>
            </a: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0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cs-CZ" altLang="cs-CZ" sz="3200" b="1" dirty="0" smtClean="0"/>
              <a:t>Účelové členění nákladů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089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Základem účelového členění nákladů je jejich rozlišení na</a:t>
            </a:r>
            <a:r>
              <a:rPr lang="cs-CZ" sz="2400" dirty="0" smtClean="0"/>
              <a:t>:</a:t>
            </a:r>
          </a:p>
          <a:p>
            <a:pPr algn="just"/>
            <a:endParaRPr lang="cs-CZ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náklady technologické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n</a:t>
            </a:r>
            <a:r>
              <a:rPr lang="cs-CZ" sz="2400" dirty="0" smtClean="0"/>
              <a:t>áklady na obsluhu a řízení 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939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432047"/>
          </a:xfrm>
        </p:spPr>
        <p:txBody>
          <a:bodyPr/>
          <a:lstStyle/>
          <a:p>
            <a:r>
              <a:rPr lang="pl-PL" altLang="cs-CZ" sz="3200" b="1" dirty="0"/>
              <a:t>Náklady </a:t>
            </a:r>
            <a:r>
              <a:rPr lang="pl-PL" altLang="cs-CZ" sz="3200" b="1" dirty="0" smtClean="0"/>
              <a:t>technologické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0891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vznikají </a:t>
            </a:r>
            <a:r>
              <a:rPr lang="cs-CZ" sz="2400" dirty="0"/>
              <a:t>v technologickém procesu dané </a:t>
            </a:r>
            <a:r>
              <a:rPr lang="cs-CZ" sz="2400" dirty="0" smtClean="0"/>
              <a:t>činnosti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o</a:t>
            </a:r>
            <a:r>
              <a:rPr lang="cs-CZ" sz="2400" dirty="0" smtClean="0"/>
              <a:t>dpovídají reálnému </a:t>
            </a:r>
            <a:r>
              <a:rPr lang="cs-CZ" sz="2400" dirty="0"/>
              <a:t>průběhu </a:t>
            </a:r>
            <a:r>
              <a:rPr lang="cs-CZ" sz="2400" dirty="0" smtClean="0"/>
              <a:t>aktivity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pokud </a:t>
            </a:r>
            <a:r>
              <a:rPr lang="cs-CZ" sz="2400" dirty="0"/>
              <a:t>se </a:t>
            </a:r>
            <a:r>
              <a:rPr lang="cs-CZ" sz="2400" dirty="0" smtClean="0"/>
              <a:t>určitá </a:t>
            </a:r>
            <a:r>
              <a:rPr lang="cs-CZ" sz="2400" dirty="0"/>
              <a:t>výroba neuskuteční, technologické náklady </a:t>
            </a:r>
            <a:r>
              <a:rPr lang="cs-CZ" sz="2400" b="1" u="sng" dirty="0"/>
              <a:t>nejsou vynaloženy </a:t>
            </a:r>
            <a:endParaRPr lang="cs-CZ" sz="2400" b="1" u="sng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/>
              <a:t>p</a:t>
            </a:r>
            <a:r>
              <a:rPr lang="cs-CZ" sz="2400" dirty="0" smtClean="0"/>
              <a:t>říkladem může být mzda </a:t>
            </a:r>
            <a:r>
              <a:rPr lang="cs-CZ" sz="2400" dirty="0"/>
              <a:t>pracovníků, odpisy výrobního </a:t>
            </a:r>
            <a:r>
              <a:rPr lang="cs-CZ" sz="2400" dirty="0" smtClean="0"/>
              <a:t>zařízení aj.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0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432047"/>
          </a:xfrm>
        </p:spPr>
        <p:txBody>
          <a:bodyPr/>
          <a:lstStyle/>
          <a:p>
            <a:r>
              <a:rPr lang="pl-PL" altLang="cs-CZ" sz="3200" b="1" dirty="0" smtClean="0"/>
              <a:t>Náklady na </a:t>
            </a:r>
            <a:r>
              <a:rPr lang="pl-PL" altLang="cs-CZ" sz="3200" b="1" dirty="0"/>
              <a:t>obsluhu a řízení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65766" y="987575"/>
            <a:ext cx="852671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jedná </a:t>
            </a:r>
            <a:r>
              <a:rPr lang="cs-CZ" sz="2400" dirty="0"/>
              <a:t>se o náklady vynaložené na činnosti nebo operace vytvářející podmínky k </a:t>
            </a:r>
            <a:r>
              <a:rPr lang="cs-CZ" sz="2400" dirty="0" smtClean="0"/>
              <a:t>průběhu </a:t>
            </a:r>
            <a:r>
              <a:rPr lang="cs-CZ" sz="2400" dirty="0"/>
              <a:t>dané </a:t>
            </a:r>
            <a:r>
              <a:rPr lang="cs-CZ" sz="2400" dirty="0" smtClean="0"/>
              <a:t>činnosti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jsou </a:t>
            </a:r>
            <a:r>
              <a:rPr lang="cs-CZ" sz="2400" dirty="0"/>
              <a:t>obvykle vynakládány společně na zajištění více druhů </a:t>
            </a:r>
            <a:r>
              <a:rPr lang="cs-CZ" sz="2400" dirty="0" smtClean="0"/>
              <a:t>výrobků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při </a:t>
            </a:r>
            <a:r>
              <a:rPr lang="cs-CZ" sz="2400" dirty="0"/>
              <a:t>zavedení nebo zastavení určitého výkonu se rozsah těchto nákladů mění jen </a:t>
            </a:r>
            <a:r>
              <a:rPr lang="cs-CZ" sz="2400" dirty="0" smtClean="0"/>
              <a:t>částečně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12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 smtClean="0"/>
              <a:t>Náklady </a:t>
            </a:r>
            <a:r>
              <a:rPr lang="pl-PL" altLang="cs-CZ" sz="3200" b="1" dirty="0"/>
              <a:t>jednicové </a:t>
            </a:r>
            <a:r>
              <a:rPr lang="pl-PL" altLang="cs-CZ" sz="3200" b="1" dirty="0" smtClean="0"/>
              <a:t>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6409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souvisí </a:t>
            </a:r>
            <a:r>
              <a:rPr lang="cs-CZ" sz="2400" dirty="0"/>
              <a:t>nejen s technologickým procesem jako celkem, ale přímo s jednotkou dílčího </a:t>
            </a:r>
            <a:r>
              <a:rPr lang="cs-CZ" sz="2400" dirty="0" smtClean="0"/>
              <a:t>výkonu</a:t>
            </a:r>
            <a:endParaRPr lang="cs-CZ" sz="2400" dirty="0"/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zpravidla se vypočítá vynásobením příslušné normy s </a:t>
            </a:r>
            <a:r>
              <a:rPr lang="cs-CZ" sz="2400" dirty="0"/>
              <a:t>předem stanoveným nebo skutečným počtem provedených výkonů (např. počtem vyrobených </a:t>
            </a:r>
            <a:r>
              <a:rPr lang="cs-CZ" sz="2400" dirty="0" smtClean="0"/>
              <a:t>výrobků)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základním </a:t>
            </a:r>
            <a:r>
              <a:rPr lang="cs-CZ" sz="2400" dirty="0"/>
              <a:t>hodnotovým informačním nástrojem jejich řízení je </a:t>
            </a:r>
            <a:r>
              <a:rPr lang="cs-CZ" sz="2400" b="1" dirty="0" smtClean="0"/>
              <a:t>kalkulace</a:t>
            </a:r>
            <a:endParaRPr lang="cs-CZ" sz="2400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200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13631" y="843558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16824" cy="432048"/>
          </a:xfrm>
        </p:spPr>
        <p:txBody>
          <a:bodyPr/>
          <a:lstStyle/>
          <a:p>
            <a:r>
              <a:rPr lang="pl-PL" altLang="cs-CZ" sz="3200" b="1" dirty="0"/>
              <a:t>Náklady </a:t>
            </a:r>
            <a:r>
              <a:rPr lang="pl-PL" altLang="cs-CZ" sz="3200" b="1" dirty="0" smtClean="0"/>
              <a:t>režijní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5689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výše </a:t>
            </a:r>
            <a:r>
              <a:rPr lang="cs-CZ" sz="2000" dirty="0"/>
              <a:t>nákladů na obsluhu a </a:t>
            </a:r>
            <a:r>
              <a:rPr lang="cs-CZ" sz="2000" dirty="0" smtClean="0"/>
              <a:t>řízení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výše části </a:t>
            </a:r>
            <a:r>
              <a:rPr lang="cs-CZ" sz="2000" dirty="0"/>
              <a:t>technologických nákladů, která souvisí s technologickým procesem jako </a:t>
            </a:r>
            <a:r>
              <a:rPr lang="cs-CZ" sz="2000" dirty="0" smtClean="0"/>
              <a:t>celkem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neroste </a:t>
            </a:r>
            <a:r>
              <a:rPr lang="cs-CZ" sz="2000" dirty="0"/>
              <a:t>přímo úměrně s počtem provedených </a:t>
            </a:r>
            <a:r>
              <a:rPr lang="cs-CZ" sz="2000" dirty="0" smtClean="0"/>
              <a:t>výkonů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příkladem těchto nákladů může být mzda mistra, náklady na otop, které vychází z harmonogramu topné sezóny a normativu založeného na vytápěných m3 a další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základním nástrojem řízení těchto nákladů je </a:t>
            </a:r>
            <a:r>
              <a:rPr lang="cs-CZ" sz="2000" b="1" dirty="0"/>
              <a:t>rozpočet</a:t>
            </a: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879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3191</TotalTime>
  <Words>1145</Words>
  <Application>Microsoft Office PowerPoint</Application>
  <PresentationFormat>Předvádění na obrazovce (16:9)</PresentationFormat>
  <Paragraphs>224</Paragraphs>
  <Slides>28</Slides>
  <Notes>26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SLU</vt:lpstr>
      <vt:lpstr>CHARAKTERISTIKA A ČLENĚNÍ NÁKLADŮ V NÁKLADOVÉM ÚČETNICTVÍ</vt:lpstr>
      <vt:lpstr>Členění nákladů</vt:lpstr>
      <vt:lpstr>Druhové členění nákladů</vt:lpstr>
      <vt:lpstr>Účelové členění nákladů</vt:lpstr>
      <vt:lpstr>Účelové členění nákladů</vt:lpstr>
      <vt:lpstr>Náklady technologické</vt:lpstr>
      <vt:lpstr>Náklady na obsluhu a řízení </vt:lpstr>
      <vt:lpstr>Náklady jednicové  </vt:lpstr>
      <vt:lpstr>Náklady režijní</vt:lpstr>
      <vt:lpstr> Kalkulační členění nákladů </vt:lpstr>
      <vt:lpstr>Přímé náklady</vt:lpstr>
      <vt:lpstr>Nepřímé náklady</vt:lpstr>
      <vt:lpstr>Náklad podle závislosti na objemu výroby</vt:lpstr>
      <vt:lpstr>Fixní náklady</vt:lpstr>
      <vt:lpstr>Fixní náklady</vt:lpstr>
      <vt:lpstr>Umrtvené (utopené) fixní náklady</vt:lpstr>
      <vt:lpstr>Vyhnutelné fixní náklady</vt:lpstr>
      <vt:lpstr>Variabilní náklady</vt:lpstr>
      <vt:lpstr>Nákladová funkce</vt:lpstr>
      <vt:lpstr>Pojetí nákladů v nákladovém účetnictví</vt:lpstr>
      <vt:lpstr>Oportunitní náklady</vt:lpstr>
      <vt:lpstr>Kalkulační úroky</vt:lpstr>
      <vt:lpstr>Kalkulační nájemné</vt:lpstr>
      <vt:lpstr>Kalkulační odpisy</vt:lpstr>
      <vt:lpstr>Příklad</vt:lpstr>
      <vt:lpstr>Řešení</vt:lpstr>
      <vt:lpstr>Příklad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sel0010</cp:lastModifiedBy>
  <cp:revision>157</cp:revision>
  <dcterms:created xsi:type="dcterms:W3CDTF">2016-07-06T15:42:34Z</dcterms:created>
  <dcterms:modified xsi:type="dcterms:W3CDTF">2020-03-09T10:38:31Z</dcterms:modified>
</cp:coreProperties>
</file>