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85" r:id="rId4"/>
    <p:sldId id="281" r:id="rId5"/>
    <p:sldId id="283" r:id="rId6"/>
    <p:sldId id="279" r:id="rId7"/>
    <p:sldId id="286" r:id="rId8"/>
    <p:sldId id="280" r:id="rId9"/>
    <p:sldId id="287" r:id="rId10"/>
    <p:sldId id="288" r:id="rId11"/>
    <p:sldId id="273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21" autoAdjust="0"/>
  </p:normalViewPr>
  <p:slideViewPr>
    <p:cSldViewPr>
      <p:cViewPr varScale="1">
        <p:scale>
          <a:sx n="88" d="100"/>
          <a:sy n="88" d="100"/>
        </p:scale>
        <p:origin x="660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28. 2. 2020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14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40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88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88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88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NÁKLADOVÉ ÚČETNICTVÍ </a:t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Markéta </a:t>
            </a:r>
            <a:r>
              <a:rPr lang="cs-CZ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Šeligová</a:t>
            </a: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LS 2019/2020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Nákladové účetnictví</a:t>
            </a:r>
          </a:p>
          <a:p>
            <a:pPr algn="r"/>
            <a:r>
              <a:rPr lang="cs-CZ" altLang="cs-CZ" sz="12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Markéta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Šeligová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Doporučená literatura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999992"/>
            <a:ext cx="741682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FIBÍROVÁ,J., L. ŠOLJAKOVÁ a J. WAGNER, 2011. Manažerské účetnictví-nástroje a metody.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 ČR. ISBN 978-807357-712-4.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LAZAR, J., 2012. Manažerské účetnictví a controlling.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. ISBN 978-80-247-4133-8.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POPESKO, B. a Š. PAPADAKI, 2016. Moderní metody řízení nákladů.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. ISBN 978-80-247-5773-5.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WARREN, C.S., J.M. REEVE a J.E. DUCHAC, 2014. </a:t>
            </a:r>
            <a:r>
              <a:rPr lang="cs-CZ" sz="2000" dirty="0" err="1"/>
              <a:t>Managerial</a:t>
            </a:r>
            <a:r>
              <a:rPr lang="cs-CZ" sz="2000" dirty="0"/>
              <a:t> </a:t>
            </a:r>
            <a:r>
              <a:rPr lang="cs-CZ" sz="2000" dirty="0" err="1"/>
              <a:t>Accounting</a:t>
            </a:r>
            <a:r>
              <a:rPr lang="cs-CZ" sz="2000" dirty="0"/>
              <a:t>. USA: </a:t>
            </a:r>
            <a:r>
              <a:rPr lang="cs-CZ" sz="2000" dirty="0" err="1"/>
              <a:t>Cengage</a:t>
            </a:r>
            <a:r>
              <a:rPr lang="cs-CZ" sz="2000" dirty="0"/>
              <a:t> </a:t>
            </a:r>
            <a:r>
              <a:rPr lang="cs-CZ" sz="2000" dirty="0" err="1"/>
              <a:t>Lending</a:t>
            </a:r>
            <a:r>
              <a:rPr lang="cs-CZ" sz="2000" dirty="0"/>
              <a:t>. ISBN 978-1-285-86880-6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575239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 </a:t>
            </a:r>
            <a:r>
              <a:rPr lang="cs-CZ" altLang="cs-CZ" sz="4000" b="1" dirty="0">
                <a:solidFill>
                  <a:srgbClr val="00544D"/>
                </a:solidFill>
                <a:sym typeface="Wingdings" panose="05000000000000000000" pitchFamily="2" charset="2"/>
              </a:rPr>
              <a:t>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Kontakt</a:t>
            </a:r>
            <a:r>
              <a:rPr lang="cs-CZ" altLang="cs-CZ" sz="4000" b="1" dirty="0"/>
              <a:t/>
            </a:r>
            <a:br>
              <a:rPr lang="cs-CZ" altLang="cs-CZ" sz="4000" b="1" dirty="0"/>
            </a:br>
            <a:endParaRPr lang="cs-CZ" altLang="cs-CZ" sz="40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0431" y="843558"/>
            <a:ext cx="7416824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Místnost – A 214 (Univerzitní nám.)</a:t>
            </a:r>
          </a:p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Konzultační hodiny: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Pondělí 11:25 - 12:10 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Úterý    9:45 – 11:20; 14:45 – 15:30  </a:t>
            </a:r>
            <a:r>
              <a:rPr lang="cs-CZ" sz="1200" dirty="0"/>
              <a:t>(po dohodě mailem</a:t>
            </a:r>
            <a:r>
              <a:rPr lang="cs-CZ" sz="1200" dirty="0">
                <a:solidFill>
                  <a:srgbClr val="CC3300"/>
                </a:solidFill>
              </a:rPr>
              <a:t>*</a:t>
            </a:r>
            <a:r>
              <a:rPr lang="cs-CZ" sz="1200" dirty="0"/>
              <a:t>)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dle dohody mailem také jiné dny</a:t>
            </a:r>
            <a:endParaRPr lang="cs-CZ" sz="1200" dirty="0"/>
          </a:p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mail:  </a:t>
            </a:r>
            <a:r>
              <a:rPr lang="cs-CZ" sz="2400" dirty="0">
                <a:solidFill>
                  <a:srgbClr val="C00000"/>
                </a:solidFill>
              </a:rPr>
              <a:t>seligova@opf.slu.cz</a:t>
            </a:r>
          </a:p>
          <a:p>
            <a:pPr marL="342900" lvl="1" indent="-342900" algn="just">
              <a:spcBef>
                <a:spcPct val="80000"/>
              </a:spcBef>
              <a:buClr>
                <a:schemeClr val="accent4"/>
              </a:buClr>
              <a:buFont typeface="Wingdings" pitchFamily="2" charset="2"/>
              <a:buChar char="ü"/>
              <a:defRPr/>
            </a:pPr>
            <a:r>
              <a:rPr lang="cs-CZ" sz="1200" b="1" dirty="0">
                <a:solidFill>
                  <a:srgbClr val="C00000"/>
                </a:solidFill>
              </a:rPr>
              <a:t>*</a:t>
            </a:r>
            <a:r>
              <a:rPr lang="cs-CZ" sz="1200" dirty="0"/>
              <a:t>Dle Pokynu děkana </a:t>
            </a:r>
            <a:r>
              <a:rPr lang="pl-PL" sz="1200" dirty="0"/>
              <a:t>k elektronické komunikaci mezi pracovníky a studenty SU OPF</a:t>
            </a:r>
            <a:r>
              <a:rPr lang="cs-CZ" sz="1200" dirty="0"/>
              <a:t> čl. 2, odst. 1: „... jsou pracovníci a </a:t>
            </a:r>
            <a:r>
              <a:rPr lang="cs-CZ" sz="1200" b="1" dirty="0">
                <a:solidFill>
                  <a:srgbClr val="C00000"/>
                </a:solidFill>
              </a:rPr>
              <a:t>studenti povinni používat pouze školní email </a:t>
            </a:r>
            <a:r>
              <a:rPr lang="cs-CZ" sz="1200" dirty="0"/>
              <a:t>@opf.slu.cz (příp. @slu.cz). Pracovník SU OPF je povinen odmítnout komunikaci v případě, že byla iniciována studentem jeho osobního emailu.“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4055"/>
          </a:xfrm>
        </p:spPr>
        <p:txBody>
          <a:bodyPr/>
          <a:lstStyle/>
          <a:p>
            <a:r>
              <a:rPr lang="cs-CZ" altLang="cs-CZ" sz="3500" b="1" dirty="0"/>
              <a:t>Požadavky na absolvování předmětu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30431" y="1059582"/>
            <a:ext cx="7416824" cy="2517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80000"/>
              </a:spcBef>
              <a:defRPr/>
            </a:pPr>
            <a:r>
              <a:rPr lang="cs-CZ" sz="2800" dirty="0"/>
              <a:t>Předmět je zakončen </a:t>
            </a:r>
            <a:r>
              <a:rPr lang="cs-CZ" sz="2800" b="1" dirty="0">
                <a:solidFill>
                  <a:srgbClr val="FF0000"/>
                </a:solidFill>
              </a:rPr>
              <a:t>zkouškou</a:t>
            </a:r>
            <a:r>
              <a:rPr lang="cs-CZ" sz="2800" dirty="0"/>
              <a:t>, kterou získáte za:</a:t>
            </a:r>
          </a:p>
          <a:p>
            <a:pPr marL="342900" indent="-342900">
              <a:spcBef>
                <a:spcPct val="80000"/>
              </a:spcBef>
              <a:buFont typeface="Arial" pitchFamily="34" charset="0"/>
              <a:buChar char="•"/>
              <a:defRPr/>
            </a:pPr>
            <a:r>
              <a:rPr lang="cs-CZ" sz="2400" dirty="0"/>
              <a:t>Aktivní účast na semináři</a:t>
            </a:r>
          </a:p>
          <a:p>
            <a:pPr marL="342900" indent="-342900">
              <a:spcBef>
                <a:spcPct val="80000"/>
              </a:spcBef>
              <a:buFont typeface="Arial" pitchFamily="34" charset="0"/>
              <a:buChar char="•"/>
              <a:defRPr/>
            </a:pPr>
            <a:r>
              <a:rPr lang="cs-CZ" sz="2400" dirty="0"/>
              <a:t>Průběžný test (tvoří 30 % celkového hodnocení)</a:t>
            </a:r>
          </a:p>
          <a:p>
            <a:pPr marL="342900" indent="-342900">
              <a:spcBef>
                <a:spcPct val="80000"/>
              </a:spcBef>
              <a:buFont typeface="Arial" pitchFamily="34" charset="0"/>
              <a:buChar char="•"/>
              <a:defRPr/>
            </a:pPr>
            <a:r>
              <a:rPr lang="cs-CZ" sz="2400" dirty="0"/>
              <a:t>Zkoušku (tvoří 70 % celkového hodnocení)</a:t>
            </a:r>
          </a:p>
        </p:txBody>
      </p:sp>
    </p:spTree>
    <p:extLst>
      <p:ext uri="{BB962C8B-B14F-4D97-AF65-F5344CB8AC3E}">
        <p14:creationId xmlns:p14="http://schemas.microsoft.com/office/powerpoint/2010/main" val="2690320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Průběžný test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tvoří 30 % celkového hodnocení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maximální možný dosažený počet bodů = </a:t>
            </a:r>
            <a:r>
              <a:rPr lang="cs-CZ" sz="2400" b="1" dirty="0"/>
              <a:t>30 bodů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žádná omezení týkající se minimálního počtu bodů k vykonání zkoušky</a:t>
            </a:r>
          </a:p>
          <a:p>
            <a:endParaRPr lang="cs-CZ" sz="2400" dirty="0"/>
          </a:p>
          <a:p>
            <a:r>
              <a:rPr lang="cs-CZ" sz="2400" b="1" dirty="0"/>
              <a:t>Průběžný test bude obsahovat: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příklady ze seminářů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případové studie a příklady z přednášek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teorii z přednášek a skript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25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Zkouška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71296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tvoří 70 % celkového hodnocení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maximální možný dosažený počet bodů = </a:t>
            </a:r>
            <a:r>
              <a:rPr lang="cs-CZ" sz="2000" b="1" dirty="0"/>
              <a:t>70 bodů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70 bodů ze zkoušky + 30 bodů z průběžného testu = </a:t>
            </a:r>
            <a:r>
              <a:rPr lang="cs-CZ" sz="2000" b="1" dirty="0"/>
              <a:t>100 bodů </a:t>
            </a:r>
            <a:r>
              <a:rPr lang="cs-CZ" sz="2000" b="1" dirty="0" smtClean="0"/>
              <a:t>maximálně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pro úspěšné absolvování předmětu minimálně </a:t>
            </a:r>
            <a:r>
              <a:rPr lang="cs-CZ" sz="2000" b="1"/>
              <a:t>60 </a:t>
            </a:r>
            <a:r>
              <a:rPr lang="cs-CZ" sz="2000" b="1"/>
              <a:t>%</a:t>
            </a:r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pro úspěšné absolvování předmětu minimálně </a:t>
            </a:r>
            <a:r>
              <a:rPr lang="cs-CZ" sz="2000" b="1" dirty="0"/>
              <a:t>60 bodů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forma zkoušky </a:t>
            </a:r>
            <a:r>
              <a:rPr lang="cs-CZ" sz="2000" b="1" dirty="0"/>
              <a:t>písemná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53590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Důležité !!!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C00000"/>
                </a:solidFill>
              </a:rPr>
              <a:t>V případě, že se student ze závažných důvodů (onemocnění doložené lékařským potvrzením) nemůže testu zúčastnit, je povinen nejpozději do 5 dnů od konání testu informovat svého vyučujícího (podle semináře) mailem.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49163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Důležité !!!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203598"/>
            <a:ext cx="842493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00" b="1" dirty="0">
                <a:solidFill>
                  <a:srgbClr val="307871"/>
                </a:solidFill>
              </a:rPr>
              <a:t>V případě, že se student v průběhu zkouškového období </a:t>
            </a:r>
            <a:r>
              <a:rPr lang="cs-CZ" sz="2100" b="1" u="sng" dirty="0">
                <a:solidFill>
                  <a:srgbClr val="307871"/>
                </a:solidFill>
              </a:rPr>
              <a:t>nezapíše</a:t>
            </a:r>
            <a:r>
              <a:rPr lang="cs-CZ" sz="2100" b="1" dirty="0">
                <a:solidFill>
                  <a:srgbClr val="307871"/>
                </a:solidFill>
              </a:rPr>
              <a:t> na </a:t>
            </a:r>
            <a:r>
              <a:rPr lang="cs-CZ" sz="2100" b="1" u="sng" dirty="0">
                <a:solidFill>
                  <a:srgbClr val="307871"/>
                </a:solidFill>
              </a:rPr>
              <a:t>řádný termín </a:t>
            </a:r>
            <a:r>
              <a:rPr lang="cs-CZ" sz="2100" b="1" dirty="0">
                <a:solidFill>
                  <a:srgbClr val="307871"/>
                </a:solidFill>
              </a:rPr>
              <a:t>pro vykonání zkoušky do IS, </a:t>
            </a:r>
            <a:r>
              <a:rPr lang="cs-CZ" sz="2100" b="1" dirty="0">
                <a:solidFill>
                  <a:srgbClr val="FF0000"/>
                </a:solidFill>
              </a:rPr>
              <a:t>NEMÁ</a:t>
            </a:r>
            <a:r>
              <a:rPr lang="cs-CZ" sz="2100" b="1" dirty="0">
                <a:solidFill>
                  <a:srgbClr val="307871"/>
                </a:solidFill>
              </a:rPr>
              <a:t> dle Studijního a zkušebního řádu nárok na absolvování </a:t>
            </a:r>
            <a:r>
              <a:rPr lang="cs-CZ" sz="2100" b="1" u="sng" dirty="0">
                <a:solidFill>
                  <a:srgbClr val="307871"/>
                </a:solidFill>
              </a:rPr>
              <a:t>opravných</a:t>
            </a:r>
            <a:r>
              <a:rPr lang="cs-CZ" sz="2100" b="1" dirty="0">
                <a:solidFill>
                  <a:srgbClr val="307871"/>
                </a:solidFill>
              </a:rPr>
              <a:t> pokusů zkoušky.</a:t>
            </a:r>
          </a:p>
          <a:p>
            <a:pPr algn="just"/>
            <a:endParaRPr lang="cs-CZ" sz="2100" b="1" dirty="0">
              <a:solidFill>
                <a:srgbClr val="30787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00" b="1" dirty="0">
                <a:solidFill>
                  <a:srgbClr val="307871"/>
                </a:solidFill>
              </a:rPr>
              <a:t>Totéž platí pro studenty studijního zahraničního pobytu (</a:t>
            </a:r>
            <a:r>
              <a:rPr lang="cs-CZ" sz="2100" b="1" dirty="0" err="1">
                <a:solidFill>
                  <a:srgbClr val="307871"/>
                </a:solidFill>
              </a:rPr>
              <a:t>erasmus</a:t>
            </a:r>
            <a:r>
              <a:rPr lang="cs-CZ" sz="2100" b="1" dirty="0">
                <a:solidFill>
                  <a:srgbClr val="307871"/>
                </a:solidFill>
              </a:rPr>
              <a:t>), kdy jsou studenti povinni sledovat vypsané termíny v IS. Jestliže jsou studenti v průběhu řádných termínů v zahraničí, je potřeba kontaktovat o této skutečnosti vyučujícího. Studentům, kteří takto neučiní, nebude umožněna žádná další výjimka.</a:t>
            </a:r>
            <a:endParaRPr lang="pl-PL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43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Pomůcky pro semináře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999992"/>
            <a:ext cx="7416824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Kalkulačka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Zadání příkladů - viz </a:t>
            </a:r>
            <a:r>
              <a:rPr lang="cs-CZ" sz="3200" dirty="0" err="1"/>
              <a:t>elearning</a:t>
            </a:r>
            <a:r>
              <a:rPr lang="cs-CZ" sz="3200" dirty="0"/>
              <a:t> či 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5068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77155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Povinná literatura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76063" y="1347614"/>
            <a:ext cx="741682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1900" dirty="0"/>
              <a:t>FIBÍROVÁ, J., L. ŠOLJKOVÁ a J. WAGNER, 2007. Nákladové a manažerské účetnictví. </a:t>
            </a:r>
            <a:r>
              <a:rPr lang="cs-CZ" sz="1900" dirty="0" err="1"/>
              <a:t>Praha:ASPI</a:t>
            </a:r>
            <a:r>
              <a:rPr lang="cs-CZ" sz="1900" dirty="0"/>
              <a:t>. ISBN 978-80-7357-299-0.</a:t>
            </a:r>
          </a:p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1900" dirty="0"/>
              <a:t>KRÁL, B. a kol., 2010. Manažerské účetnictví. 3. vyd. Praha: Management </a:t>
            </a:r>
            <a:r>
              <a:rPr lang="cs-CZ" sz="1900" dirty="0" err="1"/>
              <a:t>Press</a:t>
            </a:r>
            <a:r>
              <a:rPr lang="cs-CZ" sz="1900" dirty="0"/>
              <a:t>. ISBN 978-80-7261-217-8.</a:t>
            </a:r>
          </a:p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1900" b="1" dirty="0"/>
              <a:t>VALICOVÁ, A., 2011. Nákladové účetnictví. Karviná: SU OPF. 978-807248-688-5.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5629864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3657</TotalTime>
  <Words>543</Words>
  <Application>Microsoft Office PowerPoint</Application>
  <PresentationFormat>Předvádění na obrazovce (16:9)</PresentationFormat>
  <Paragraphs>72</Paragraphs>
  <Slides>11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SLU</vt:lpstr>
      <vt:lpstr> NÁKLADOVÉ ÚČETNICTVÍ     Ing. Markéta Šeligová, Ph.D.  Informace k LS 2019/2020</vt:lpstr>
      <vt:lpstr>Kontakt </vt:lpstr>
      <vt:lpstr>Požadavky na absolvování předmětu</vt:lpstr>
      <vt:lpstr>Průběžný test</vt:lpstr>
      <vt:lpstr>Zkouška</vt:lpstr>
      <vt:lpstr>Důležité !!!</vt:lpstr>
      <vt:lpstr>Důležité !!!</vt:lpstr>
      <vt:lpstr>Pomůcky pro semináře</vt:lpstr>
      <vt:lpstr>Povinná literatura</vt:lpstr>
      <vt:lpstr>Doporučená literatura</vt:lpstr>
      <vt:lpstr>Děkuji za pozornost 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Vymetal</cp:lastModifiedBy>
  <cp:revision>148</cp:revision>
  <dcterms:created xsi:type="dcterms:W3CDTF">2016-07-06T15:42:34Z</dcterms:created>
  <dcterms:modified xsi:type="dcterms:W3CDTF">2020-02-28T11:55:30Z</dcterms:modified>
</cp:coreProperties>
</file>