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1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63" r:id="rId4"/>
    <p:sldId id="300" r:id="rId5"/>
    <p:sldId id="299" r:id="rId6"/>
    <p:sldId id="262" r:id="rId7"/>
    <p:sldId id="265" r:id="rId8"/>
    <p:sldId id="278" r:id="rId9"/>
    <p:sldId id="267" r:id="rId10"/>
    <p:sldId id="264" r:id="rId11"/>
    <p:sldId id="279" r:id="rId12"/>
    <p:sldId id="290" r:id="rId13"/>
    <p:sldId id="283" r:id="rId14"/>
    <p:sldId id="282" r:id="rId15"/>
    <p:sldId id="291" r:id="rId16"/>
    <p:sldId id="301" r:id="rId17"/>
    <p:sldId id="292" r:id="rId18"/>
    <p:sldId id="293" r:id="rId19"/>
    <p:sldId id="302" r:id="rId20"/>
    <p:sldId id="294" r:id="rId21"/>
    <p:sldId id="303" r:id="rId22"/>
    <p:sldId id="280" r:id="rId23"/>
    <p:sldId id="289" r:id="rId24"/>
    <p:sldId id="304" r:id="rId25"/>
    <p:sldId id="296" r:id="rId26"/>
    <p:sldId id="295" r:id="rId27"/>
    <p:sldId id="286" r:id="rId28"/>
    <p:sldId id="281" r:id="rId29"/>
    <p:sldId id="297" r:id="rId30"/>
    <p:sldId id="287" r:id="rId31"/>
    <p:sldId id="288" r:id="rId32"/>
    <p:sldId id="298" r:id="rId33"/>
    <p:sldId id="305" r:id="rId34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707" autoAdjust="0"/>
  </p:normalViewPr>
  <p:slideViewPr>
    <p:cSldViewPr>
      <p:cViewPr varScale="1">
        <p:scale>
          <a:sx n="101" d="100"/>
          <a:sy n="101" d="100"/>
        </p:scale>
        <p:origin x="21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F762B1-D8B4-403F-9CBD-14A891B18BE3}" type="doc">
      <dgm:prSet loTypeId="urn:microsoft.com/office/officeart/2005/8/layout/target3" loCatId="relationship" qsTypeId="urn:microsoft.com/office/officeart/2005/8/quickstyle/3d3" qsCatId="3D" csTypeId="urn:microsoft.com/office/officeart/2005/8/colors/accent0_3" csCatId="mainScheme"/>
      <dgm:spPr/>
      <dgm:t>
        <a:bodyPr/>
        <a:lstStyle/>
        <a:p>
          <a:endParaRPr lang="cs-CZ"/>
        </a:p>
      </dgm:t>
    </dgm:pt>
    <dgm:pt modelId="{24DA409C-8AC7-4C82-8737-FE31A3BE11F9}">
      <dgm:prSet/>
      <dgm:spPr/>
      <dgm:t>
        <a:bodyPr/>
        <a:lstStyle/>
        <a:p>
          <a:pPr rtl="0"/>
          <a:r>
            <a:rPr lang="cs-CZ" dirty="0" err="1" smtClean="0"/>
            <a:t>eGovernment</a:t>
          </a:r>
          <a:r>
            <a:rPr lang="cs-CZ" dirty="0" smtClean="0"/>
            <a:t> (e-vláda) je elektronickou formou výkonu státní a veřejné správy s využitím možností ICT, zejména internetu, v procesech státní a veřejné správy, s cílem optimalizovat tyto procesy.</a:t>
          </a:r>
          <a:endParaRPr lang="cs-CZ" dirty="0"/>
        </a:p>
      </dgm:t>
    </dgm:pt>
    <dgm:pt modelId="{C7C26D77-7546-4315-ACFD-823667D7C6C9}" type="parTrans" cxnId="{F3B1BC90-55C8-4362-82A4-0CD3A8F15427}">
      <dgm:prSet/>
      <dgm:spPr/>
      <dgm:t>
        <a:bodyPr/>
        <a:lstStyle/>
        <a:p>
          <a:endParaRPr lang="cs-CZ"/>
        </a:p>
      </dgm:t>
    </dgm:pt>
    <dgm:pt modelId="{2AACE39E-9112-4D4B-A1C7-C23C3DC9044B}" type="sibTrans" cxnId="{F3B1BC90-55C8-4362-82A4-0CD3A8F15427}">
      <dgm:prSet/>
      <dgm:spPr/>
      <dgm:t>
        <a:bodyPr/>
        <a:lstStyle/>
        <a:p>
          <a:endParaRPr lang="cs-CZ"/>
        </a:p>
      </dgm:t>
    </dgm:pt>
    <dgm:pt modelId="{B47D22E9-8A48-418F-A052-6DF0A79B5E15}" type="pres">
      <dgm:prSet presAssocID="{90F762B1-D8B4-403F-9CBD-14A891B18BE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5973D7C5-6D48-4994-9469-B4B485E58C78}" type="pres">
      <dgm:prSet presAssocID="{24DA409C-8AC7-4C82-8737-FE31A3BE11F9}" presName="circle1" presStyleLbl="node1" presStyleIdx="0" presStyleCnt="1"/>
      <dgm:spPr/>
    </dgm:pt>
    <dgm:pt modelId="{27852AB7-9A24-489D-80C6-3A474AA8076D}" type="pres">
      <dgm:prSet presAssocID="{24DA409C-8AC7-4C82-8737-FE31A3BE11F9}" presName="space" presStyleCnt="0"/>
      <dgm:spPr/>
    </dgm:pt>
    <dgm:pt modelId="{782AF369-0E1E-40DC-994C-7376CD22257C}" type="pres">
      <dgm:prSet presAssocID="{24DA409C-8AC7-4C82-8737-FE31A3BE11F9}" presName="rect1" presStyleLbl="alignAcc1" presStyleIdx="0" presStyleCnt="1"/>
      <dgm:spPr/>
      <dgm:t>
        <a:bodyPr/>
        <a:lstStyle/>
        <a:p>
          <a:endParaRPr lang="sk-SK"/>
        </a:p>
      </dgm:t>
    </dgm:pt>
    <dgm:pt modelId="{6E2653D6-C0E8-46D1-9A9F-5902E8FD32ED}" type="pres">
      <dgm:prSet presAssocID="{24DA409C-8AC7-4C82-8737-FE31A3BE11F9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C9C8EE6A-1671-46E5-BECC-05E5E2DFA8AC}" type="presOf" srcId="{24DA409C-8AC7-4C82-8737-FE31A3BE11F9}" destId="{6E2653D6-C0E8-46D1-9A9F-5902E8FD32ED}" srcOrd="1" destOrd="0" presId="urn:microsoft.com/office/officeart/2005/8/layout/target3"/>
    <dgm:cxn modelId="{AAD2A168-5606-438E-B12F-C9439A54B056}" type="presOf" srcId="{24DA409C-8AC7-4C82-8737-FE31A3BE11F9}" destId="{782AF369-0E1E-40DC-994C-7376CD22257C}" srcOrd="0" destOrd="0" presId="urn:microsoft.com/office/officeart/2005/8/layout/target3"/>
    <dgm:cxn modelId="{F3B1BC90-55C8-4362-82A4-0CD3A8F15427}" srcId="{90F762B1-D8B4-403F-9CBD-14A891B18BE3}" destId="{24DA409C-8AC7-4C82-8737-FE31A3BE11F9}" srcOrd="0" destOrd="0" parTransId="{C7C26D77-7546-4315-ACFD-823667D7C6C9}" sibTransId="{2AACE39E-9112-4D4B-A1C7-C23C3DC9044B}"/>
    <dgm:cxn modelId="{A74D7728-0930-4583-8E85-930856006EC8}" type="presOf" srcId="{90F762B1-D8B4-403F-9CBD-14A891B18BE3}" destId="{B47D22E9-8A48-418F-A052-6DF0A79B5E15}" srcOrd="0" destOrd="0" presId="urn:microsoft.com/office/officeart/2005/8/layout/target3"/>
    <dgm:cxn modelId="{98DA22F0-96A9-4822-8956-1DB02C484505}" type="presParOf" srcId="{B47D22E9-8A48-418F-A052-6DF0A79B5E15}" destId="{5973D7C5-6D48-4994-9469-B4B485E58C78}" srcOrd="0" destOrd="0" presId="urn:microsoft.com/office/officeart/2005/8/layout/target3"/>
    <dgm:cxn modelId="{1EB26144-D732-4152-A9BE-DFE28AA3B0DF}" type="presParOf" srcId="{B47D22E9-8A48-418F-A052-6DF0A79B5E15}" destId="{27852AB7-9A24-489D-80C6-3A474AA8076D}" srcOrd="1" destOrd="0" presId="urn:microsoft.com/office/officeart/2005/8/layout/target3"/>
    <dgm:cxn modelId="{97736358-A583-4B8E-A5CA-58A18AB237DB}" type="presParOf" srcId="{B47D22E9-8A48-418F-A052-6DF0A79B5E15}" destId="{782AF369-0E1E-40DC-994C-7376CD22257C}" srcOrd="2" destOrd="0" presId="urn:microsoft.com/office/officeart/2005/8/layout/target3"/>
    <dgm:cxn modelId="{DFB15B90-B5C1-4CC1-B7C3-47F6419726B4}" type="presParOf" srcId="{B47D22E9-8A48-418F-A052-6DF0A79B5E15}" destId="{6E2653D6-C0E8-46D1-9A9F-5902E8FD32ED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81CA9C-60B6-4FF9-97A3-A29251AE173E}" type="doc">
      <dgm:prSet loTypeId="urn:microsoft.com/office/officeart/2005/8/layout/list1" loCatId="list" qsTypeId="urn:microsoft.com/office/officeart/2005/8/quickstyle/3d3" qsCatId="3D" csTypeId="urn:microsoft.com/office/officeart/2005/8/colors/accent0_3" csCatId="mainScheme"/>
      <dgm:spPr/>
      <dgm:t>
        <a:bodyPr/>
        <a:lstStyle/>
        <a:p>
          <a:endParaRPr lang="cs-CZ"/>
        </a:p>
      </dgm:t>
    </dgm:pt>
    <dgm:pt modelId="{B32E44DF-3FA3-4778-9648-2C6E53ECC70E}">
      <dgm:prSet/>
      <dgm:spPr/>
      <dgm:t>
        <a:bodyPr/>
        <a:lstStyle/>
        <a:p>
          <a:pPr rtl="0"/>
          <a:r>
            <a:rPr lang="cs-CZ" dirty="0" err="1" smtClean="0"/>
            <a:t>eDokument</a:t>
          </a:r>
          <a:endParaRPr lang="cs-CZ" dirty="0"/>
        </a:p>
      </dgm:t>
    </dgm:pt>
    <dgm:pt modelId="{0FB04437-D7EA-42AF-A993-2925C555F3E7}" type="parTrans" cxnId="{CDFE190A-ED46-40F6-970F-13AA60E4B197}">
      <dgm:prSet/>
      <dgm:spPr/>
      <dgm:t>
        <a:bodyPr/>
        <a:lstStyle/>
        <a:p>
          <a:endParaRPr lang="cs-CZ"/>
        </a:p>
      </dgm:t>
    </dgm:pt>
    <dgm:pt modelId="{C6FCC8C8-62CE-4B53-ABF2-1E3EE4B1DB33}" type="sibTrans" cxnId="{CDFE190A-ED46-40F6-970F-13AA60E4B197}">
      <dgm:prSet/>
      <dgm:spPr/>
      <dgm:t>
        <a:bodyPr/>
        <a:lstStyle/>
        <a:p>
          <a:endParaRPr lang="cs-CZ"/>
        </a:p>
      </dgm:t>
    </dgm:pt>
    <dgm:pt modelId="{485DC7E7-A991-461C-83A4-389ADD6BD8BC}">
      <dgm:prSet/>
      <dgm:spPr/>
      <dgm:t>
        <a:bodyPr/>
        <a:lstStyle/>
        <a:p>
          <a:pPr rtl="0"/>
          <a:r>
            <a:rPr lang="cs-CZ" dirty="0" smtClean="0"/>
            <a:t>listinné a elektronické podoby dokumentů budou zrovnoprávněny,</a:t>
          </a:r>
          <a:endParaRPr lang="cs-CZ" dirty="0"/>
        </a:p>
      </dgm:t>
    </dgm:pt>
    <dgm:pt modelId="{BA20C2F4-2DEC-4B55-9D4E-7833C2361D7F}" type="parTrans" cxnId="{A77B161C-26D9-4E25-93E2-E637D1487FE7}">
      <dgm:prSet/>
      <dgm:spPr/>
      <dgm:t>
        <a:bodyPr/>
        <a:lstStyle/>
        <a:p>
          <a:endParaRPr lang="cs-CZ"/>
        </a:p>
      </dgm:t>
    </dgm:pt>
    <dgm:pt modelId="{B4B6C089-BB24-45EF-A5FD-EC2E0611C173}" type="sibTrans" cxnId="{A77B161C-26D9-4E25-93E2-E637D1487FE7}">
      <dgm:prSet/>
      <dgm:spPr/>
      <dgm:t>
        <a:bodyPr/>
        <a:lstStyle/>
        <a:p>
          <a:endParaRPr lang="cs-CZ"/>
        </a:p>
      </dgm:t>
    </dgm:pt>
    <dgm:pt modelId="{DCA0632C-FF67-412E-A7BA-9BB762438C71}">
      <dgm:prSet/>
      <dgm:spPr/>
      <dgm:t>
        <a:bodyPr/>
        <a:lstStyle/>
        <a:p>
          <a:pPr rtl="0"/>
          <a:r>
            <a:rPr lang="cs-CZ" dirty="0" smtClean="0"/>
            <a:t>autorizované konverze písemností z listinné do elektronické podoby a zpět budou provádět notáři, krajské a obecní úřady s využitím elektronického podpisu.</a:t>
          </a:r>
          <a:endParaRPr lang="cs-CZ" dirty="0"/>
        </a:p>
      </dgm:t>
    </dgm:pt>
    <dgm:pt modelId="{8E4DF548-FD4F-49D2-9C6D-DF44838DCD71}" type="parTrans" cxnId="{243CE70B-64D5-4E8E-A03E-A0238E40A525}">
      <dgm:prSet/>
      <dgm:spPr/>
      <dgm:t>
        <a:bodyPr/>
        <a:lstStyle/>
        <a:p>
          <a:endParaRPr lang="cs-CZ"/>
        </a:p>
      </dgm:t>
    </dgm:pt>
    <dgm:pt modelId="{F776EC81-B9FF-4ED5-8828-45DC12408952}" type="sibTrans" cxnId="{243CE70B-64D5-4E8E-A03E-A0238E40A525}">
      <dgm:prSet/>
      <dgm:spPr/>
      <dgm:t>
        <a:bodyPr/>
        <a:lstStyle/>
        <a:p>
          <a:endParaRPr lang="cs-CZ"/>
        </a:p>
      </dgm:t>
    </dgm:pt>
    <dgm:pt modelId="{BDE9BB34-7B1D-42ED-AD4F-E2C9B68F3BD1}">
      <dgm:prSet/>
      <dgm:spPr/>
      <dgm:t>
        <a:bodyPr/>
        <a:lstStyle/>
        <a:p>
          <a:pPr rtl="0"/>
          <a:r>
            <a:rPr lang="cs-CZ" dirty="0" smtClean="0"/>
            <a:t>převedeným písemnostem budou přiznány stejné právní účinky, jaké měly ty, které byly převáděny</a:t>
          </a:r>
          <a:endParaRPr lang="cs-CZ" dirty="0"/>
        </a:p>
      </dgm:t>
    </dgm:pt>
    <dgm:pt modelId="{6FA817C7-4972-4CCF-B206-F86DFA986099}" type="parTrans" cxnId="{A0313AD8-AB37-452D-8582-E36196F2D990}">
      <dgm:prSet/>
      <dgm:spPr/>
      <dgm:t>
        <a:bodyPr/>
        <a:lstStyle/>
        <a:p>
          <a:endParaRPr lang="cs-CZ"/>
        </a:p>
      </dgm:t>
    </dgm:pt>
    <dgm:pt modelId="{1095BCF8-9AB2-4C51-9903-099234FC4660}" type="sibTrans" cxnId="{A0313AD8-AB37-452D-8582-E36196F2D990}">
      <dgm:prSet/>
      <dgm:spPr/>
      <dgm:t>
        <a:bodyPr/>
        <a:lstStyle/>
        <a:p>
          <a:endParaRPr lang="cs-CZ"/>
        </a:p>
      </dgm:t>
    </dgm:pt>
    <dgm:pt modelId="{5BE60743-B3E2-4EDE-8D0C-A1BC92AA5A82}">
      <dgm:prSet/>
      <dgm:spPr/>
      <dgm:t>
        <a:bodyPr/>
        <a:lstStyle/>
        <a:p>
          <a:pPr rtl="0"/>
          <a:r>
            <a:rPr lang="cs-CZ" dirty="0" smtClean="0"/>
            <a:t>řeší se problémy s přístupem k informacím, jejich oběhem, nakládáním, archivováním či ztrátou.</a:t>
          </a:r>
          <a:endParaRPr lang="cs-CZ" dirty="0"/>
        </a:p>
      </dgm:t>
    </dgm:pt>
    <dgm:pt modelId="{FE042782-A90F-4E09-9B48-392FFE42AF75}" type="parTrans" cxnId="{F45D9B7C-3A8C-410B-ADA7-DA5E62312798}">
      <dgm:prSet/>
      <dgm:spPr/>
      <dgm:t>
        <a:bodyPr/>
        <a:lstStyle/>
        <a:p>
          <a:endParaRPr lang="cs-CZ"/>
        </a:p>
      </dgm:t>
    </dgm:pt>
    <dgm:pt modelId="{7227B87F-BA2D-49DD-9568-FC18FCCFC63E}" type="sibTrans" cxnId="{F45D9B7C-3A8C-410B-ADA7-DA5E62312798}">
      <dgm:prSet/>
      <dgm:spPr/>
      <dgm:t>
        <a:bodyPr/>
        <a:lstStyle/>
        <a:p>
          <a:endParaRPr lang="cs-CZ"/>
        </a:p>
      </dgm:t>
    </dgm:pt>
    <dgm:pt modelId="{A431B996-0496-43B7-AE18-145A6AD9CE67}">
      <dgm:prSet/>
      <dgm:spPr/>
      <dgm:t>
        <a:bodyPr/>
        <a:lstStyle/>
        <a:p>
          <a:pPr rtl="0"/>
          <a:r>
            <a:rPr lang="cs-CZ" dirty="0" err="1" smtClean="0"/>
            <a:t>eIdentita</a:t>
          </a:r>
          <a:endParaRPr lang="cs-CZ" dirty="0"/>
        </a:p>
      </dgm:t>
    </dgm:pt>
    <dgm:pt modelId="{19C23872-4E9A-40AF-B496-6AC19BDF0DDE}" type="parTrans" cxnId="{AE50C23A-9BD5-465D-B2D2-8F90CAA171B2}">
      <dgm:prSet/>
      <dgm:spPr/>
      <dgm:t>
        <a:bodyPr/>
        <a:lstStyle/>
        <a:p>
          <a:endParaRPr lang="cs-CZ"/>
        </a:p>
      </dgm:t>
    </dgm:pt>
    <dgm:pt modelId="{F7B37777-A80F-458C-A745-067A5C8721A5}" type="sibTrans" cxnId="{AE50C23A-9BD5-465D-B2D2-8F90CAA171B2}">
      <dgm:prSet/>
      <dgm:spPr/>
      <dgm:t>
        <a:bodyPr/>
        <a:lstStyle/>
        <a:p>
          <a:endParaRPr lang="cs-CZ"/>
        </a:p>
      </dgm:t>
    </dgm:pt>
    <dgm:pt modelId="{2B41B8F8-66E0-4065-90CB-62053E37A513}">
      <dgm:prSet/>
      <dgm:spPr/>
      <dgm:t>
        <a:bodyPr/>
        <a:lstStyle/>
        <a:p>
          <a:pPr rtl="0"/>
          <a:r>
            <a:rPr lang="cs-CZ" dirty="0" smtClean="0"/>
            <a:t>bezpečnější ochrana osobních údajů</a:t>
          </a:r>
          <a:endParaRPr lang="cs-CZ" dirty="0"/>
        </a:p>
      </dgm:t>
    </dgm:pt>
    <dgm:pt modelId="{DE2E7FDA-CF4C-4C63-8CF5-048EBB5263A7}" type="parTrans" cxnId="{578A24D1-AF7A-4555-A3A3-D490A140A18B}">
      <dgm:prSet/>
      <dgm:spPr/>
      <dgm:t>
        <a:bodyPr/>
        <a:lstStyle/>
        <a:p>
          <a:endParaRPr lang="cs-CZ"/>
        </a:p>
      </dgm:t>
    </dgm:pt>
    <dgm:pt modelId="{04D8A704-B097-43EC-B3E1-6A2533258E33}" type="sibTrans" cxnId="{578A24D1-AF7A-4555-A3A3-D490A140A18B}">
      <dgm:prSet/>
      <dgm:spPr/>
      <dgm:t>
        <a:bodyPr/>
        <a:lstStyle/>
        <a:p>
          <a:endParaRPr lang="cs-CZ"/>
        </a:p>
      </dgm:t>
    </dgm:pt>
    <dgm:pt modelId="{722BF4E1-67AB-45AA-B880-7D7643893A73}">
      <dgm:prSet/>
      <dgm:spPr/>
      <dgm:t>
        <a:bodyPr/>
        <a:lstStyle/>
        <a:p>
          <a:pPr rtl="0"/>
          <a:r>
            <a:rPr lang="cs-CZ" dirty="0" smtClean="0"/>
            <a:t>úředník již nebude mít oprávnění nahlížet do agend a údajů, které nesouvisejí přímo s výkonem činnosti, ke které je zmocněn</a:t>
          </a:r>
          <a:endParaRPr lang="cs-CZ" dirty="0"/>
        </a:p>
      </dgm:t>
    </dgm:pt>
    <dgm:pt modelId="{94E9E273-D6DF-4333-9399-B1133F005F20}" type="parTrans" cxnId="{4E49A0AA-0B3C-4171-9075-43FCFB626A2C}">
      <dgm:prSet/>
      <dgm:spPr/>
      <dgm:t>
        <a:bodyPr/>
        <a:lstStyle/>
        <a:p>
          <a:endParaRPr lang="cs-CZ"/>
        </a:p>
      </dgm:t>
    </dgm:pt>
    <dgm:pt modelId="{1044E70E-C38B-4E2F-9888-F096393F2DDE}" type="sibTrans" cxnId="{4E49A0AA-0B3C-4171-9075-43FCFB626A2C}">
      <dgm:prSet/>
      <dgm:spPr/>
      <dgm:t>
        <a:bodyPr/>
        <a:lstStyle/>
        <a:p>
          <a:endParaRPr lang="cs-CZ"/>
        </a:p>
      </dgm:t>
    </dgm:pt>
    <dgm:pt modelId="{ED13A630-C255-42B9-ACCF-78710E6D80CB}">
      <dgm:prSet/>
      <dgm:spPr/>
      <dgm:t>
        <a:bodyPr/>
        <a:lstStyle/>
        <a:p>
          <a:pPr rtl="0"/>
          <a:r>
            <a:rPr lang="cs-CZ" dirty="0" smtClean="0"/>
            <a:t>zvýšení se transparentnosti správního rozhodování a snížení se možnosti zneužití dat</a:t>
          </a:r>
          <a:endParaRPr lang="cs-CZ" dirty="0"/>
        </a:p>
      </dgm:t>
    </dgm:pt>
    <dgm:pt modelId="{8EBE78D3-42DF-4848-B8D9-26D9A2B13A43}" type="parTrans" cxnId="{42B2D3E7-D02C-42BD-914A-0C2DD5783015}">
      <dgm:prSet/>
      <dgm:spPr/>
      <dgm:t>
        <a:bodyPr/>
        <a:lstStyle/>
        <a:p>
          <a:endParaRPr lang="cs-CZ"/>
        </a:p>
      </dgm:t>
    </dgm:pt>
    <dgm:pt modelId="{4099918A-EB24-4E2A-8726-EA0E76F59C33}" type="sibTrans" cxnId="{42B2D3E7-D02C-42BD-914A-0C2DD5783015}">
      <dgm:prSet/>
      <dgm:spPr/>
      <dgm:t>
        <a:bodyPr/>
        <a:lstStyle/>
        <a:p>
          <a:endParaRPr lang="cs-CZ"/>
        </a:p>
      </dgm:t>
    </dgm:pt>
    <dgm:pt modelId="{C5897AA8-D386-4519-8C3D-B95868E1386A}">
      <dgm:prSet/>
      <dgm:spPr/>
      <dgm:t>
        <a:bodyPr/>
        <a:lstStyle/>
        <a:p>
          <a:pPr rtl="0"/>
          <a:r>
            <a:rPr lang="cs-CZ" dirty="0" smtClean="0"/>
            <a:t>rodná čísla se vyčerpají do roku 2053</a:t>
          </a:r>
          <a:endParaRPr lang="cs-CZ" dirty="0"/>
        </a:p>
      </dgm:t>
    </dgm:pt>
    <dgm:pt modelId="{8A3CACA6-AFFC-4674-8BEC-54C122FC0824}" type="parTrans" cxnId="{BC362C08-4C56-4D02-B0E2-792E4E1A0897}">
      <dgm:prSet/>
      <dgm:spPr/>
      <dgm:t>
        <a:bodyPr/>
        <a:lstStyle/>
        <a:p>
          <a:endParaRPr lang="cs-CZ"/>
        </a:p>
      </dgm:t>
    </dgm:pt>
    <dgm:pt modelId="{16CD0B2E-E878-4F41-9233-73D448B92C0A}" type="sibTrans" cxnId="{BC362C08-4C56-4D02-B0E2-792E4E1A0897}">
      <dgm:prSet/>
      <dgm:spPr/>
      <dgm:t>
        <a:bodyPr/>
        <a:lstStyle/>
        <a:p>
          <a:endParaRPr lang="cs-CZ"/>
        </a:p>
      </dgm:t>
    </dgm:pt>
    <dgm:pt modelId="{37B3AB44-8CF2-4C7E-A703-0F7D89DBD26A}">
      <dgm:prSet/>
      <dgm:spPr/>
      <dgm:t>
        <a:bodyPr/>
        <a:lstStyle/>
        <a:p>
          <a:pPr rtl="0"/>
          <a:r>
            <a:rPr lang="cs-CZ" dirty="0" smtClean="0"/>
            <a:t>je připraven </a:t>
          </a:r>
          <a:r>
            <a:rPr lang="cs-CZ" dirty="0" err="1" smtClean="0"/>
            <a:t>bezvýznamový</a:t>
          </a:r>
          <a:r>
            <a:rPr lang="cs-CZ" dirty="0" smtClean="0"/>
            <a:t> identifikátor fyzických osob, který bude unikátní a nikdy se nevyčerpá</a:t>
          </a:r>
          <a:endParaRPr lang="cs-CZ" dirty="0"/>
        </a:p>
      </dgm:t>
    </dgm:pt>
    <dgm:pt modelId="{1F8B3C24-6479-4F6F-BB81-9A58506BA054}" type="parTrans" cxnId="{9999D797-5F1A-4FCA-AB80-0CFA4B0F4C22}">
      <dgm:prSet/>
      <dgm:spPr/>
      <dgm:t>
        <a:bodyPr/>
        <a:lstStyle/>
        <a:p>
          <a:endParaRPr lang="cs-CZ"/>
        </a:p>
      </dgm:t>
    </dgm:pt>
    <dgm:pt modelId="{9B947D5D-035C-415E-AB23-573FFB737435}" type="sibTrans" cxnId="{9999D797-5F1A-4FCA-AB80-0CFA4B0F4C22}">
      <dgm:prSet/>
      <dgm:spPr/>
      <dgm:t>
        <a:bodyPr/>
        <a:lstStyle/>
        <a:p>
          <a:endParaRPr lang="cs-CZ"/>
        </a:p>
      </dgm:t>
    </dgm:pt>
    <dgm:pt modelId="{9266C68A-57A7-495C-93DB-11CED923F3B0}">
      <dgm:prSet/>
      <dgm:spPr/>
      <dgm:t>
        <a:bodyPr/>
        <a:lstStyle/>
        <a:p>
          <a:pPr rtl="0"/>
          <a:r>
            <a:rPr lang="cs-CZ" dirty="0" smtClean="0"/>
            <a:t>umožňuje také identifikaci na dálku, elektronicky, což nyní nelze</a:t>
          </a:r>
          <a:endParaRPr lang="cs-CZ" dirty="0"/>
        </a:p>
      </dgm:t>
    </dgm:pt>
    <dgm:pt modelId="{8A830D8A-DA80-477F-B9FD-B794EC6F702C}" type="parTrans" cxnId="{F8D1C229-F065-414F-AECB-9D866D2F7741}">
      <dgm:prSet/>
      <dgm:spPr/>
      <dgm:t>
        <a:bodyPr/>
        <a:lstStyle/>
        <a:p>
          <a:endParaRPr lang="cs-CZ"/>
        </a:p>
      </dgm:t>
    </dgm:pt>
    <dgm:pt modelId="{0B547E09-22CA-4824-9A12-79BB8BDECE9A}" type="sibTrans" cxnId="{F8D1C229-F065-414F-AECB-9D866D2F7741}">
      <dgm:prSet/>
      <dgm:spPr/>
      <dgm:t>
        <a:bodyPr/>
        <a:lstStyle/>
        <a:p>
          <a:endParaRPr lang="cs-CZ"/>
        </a:p>
      </dgm:t>
    </dgm:pt>
    <dgm:pt modelId="{7CDCA8C5-0A04-4997-8B60-883B696BA37A}">
      <dgm:prSet/>
      <dgm:spPr/>
      <dgm:t>
        <a:bodyPr/>
        <a:lstStyle/>
        <a:p>
          <a:pPr rtl="0"/>
          <a:r>
            <a:rPr lang="cs-CZ" dirty="0" smtClean="0"/>
            <a:t>elektronické spisy – elektronické schránky</a:t>
          </a:r>
          <a:endParaRPr lang="cs-CZ" dirty="0"/>
        </a:p>
      </dgm:t>
    </dgm:pt>
    <dgm:pt modelId="{65847D53-3C5F-40DD-8CF2-3800DC6BB292}" type="parTrans" cxnId="{C36F0ECB-E44B-40A5-8C97-4AB469A6C954}">
      <dgm:prSet/>
      <dgm:spPr/>
      <dgm:t>
        <a:bodyPr/>
        <a:lstStyle/>
        <a:p>
          <a:endParaRPr lang="cs-CZ"/>
        </a:p>
      </dgm:t>
    </dgm:pt>
    <dgm:pt modelId="{24E09440-3F32-4301-987A-A9AC394C7BC0}" type="sibTrans" cxnId="{C36F0ECB-E44B-40A5-8C97-4AB469A6C954}">
      <dgm:prSet/>
      <dgm:spPr/>
      <dgm:t>
        <a:bodyPr/>
        <a:lstStyle/>
        <a:p>
          <a:endParaRPr lang="cs-CZ"/>
        </a:p>
      </dgm:t>
    </dgm:pt>
    <dgm:pt modelId="{E3BFBE72-DB07-4E22-A36C-CE370DCE472D}">
      <dgm:prSet/>
      <dgm:spPr/>
      <dgm:t>
        <a:bodyPr/>
        <a:lstStyle/>
        <a:p>
          <a:pPr rtl="0"/>
          <a:r>
            <a:rPr lang="cs-CZ" dirty="0" smtClean="0"/>
            <a:t>úřady musejí mít povinnost komunikovat mezi sebou elektronicky</a:t>
          </a:r>
          <a:endParaRPr lang="cs-CZ" dirty="0"/>
        </a:p>
      </dgm:t>
    </dgm:pt>
    <dgm:pt modelId="{12A0E9AF-AE29-4164-867D-ECB8DAD10D8F}" type="parTrans" cxnId="{12C9ACDD-0933-40EA-A976-A5EF9D4F2344}">
      <dgm:prSet/>
      <dgm:spPr/>
      <dgm:t>
        <a:bodyPr/>
        <a:lstStyle/>
        <a:p>
          <a:endParaRPr lang="cs-CZ"/>
        </a:p>
      </dgm:t>
    </dgm:pt>
    <dgm:pt modelId="{A23A6F29-3783-415B-8CCB-E1E3FE756E3C}" type="sibTrans" cxnId="{12C9ACDD-0933-40EA-A976-A5EF9D4F2344}">
      <dgm:prSet/>
      <dgm:spPr/>
      <dgm:t>
        <a:bodyPr/>
        <a:lstStyle/>
        <a:p>
          <a:endParaRPr lang="cs-CZ"/>
        </a:p>
      </dgm:t>
    </dgm:pt>
    <dgm:pt modelId="{F25F1CBF-DCF9-426B-BA6F-0563BC9F3BCA}">
      <dgm:prSet/>
      <dgm:spPr/>
      <dgm:t>
        <a:bodyPr/>
        <a:lstStyle/>
        <a:p>
          <a:pPr rtl="0"/>
          <a:r>
            <a:rPr lang="cs-CZ" dirty="0" smtClean="0"/>
            <a:t>Úřady budou pod trvalou kontrolou, jak vyřizují podání,</a:t>
          </a:r>
          <a:endParaRPr lang="cs-CZ" dirty="0"/>
        </a:p>
      </dgm:t>
    </dgm:pt>
    <dgm:pt modelId="{4D9B230F-C61D-483B-9059-C274422D5962}" type="parTrans" cxnId="{608F656B-2668-4404-901C-FD48E4F1AE98}">
      <dgm:prSet/>
      <dgm:spPr/>
      <dgm:t>
        <a:bodyPr/>
        <a:lstStyle/>
        <a:p>
          <a:endParaRPr lang="cs-CZ"/>
        </a:p>
      </dgm:t>
    </dgm:pt>
    <dgm:pt modelId="{E77265CB-826C-49BD-ACFD-F1944A5B6DC6}" type="sibTrans" cxnId="{608F656B-2668-4404-901C-FD48E4F1AE98}">
      <dgm:prSet/>
      <dgm:spPr/>
      <dgm:t>
        <a:bodyPr/>
        <a:lstStyle/>
        <a:p>
          <a:endParaRPr lang="cs-CZ"/>
        </a:p>
      </dgm:t>
    </dgm:pt>
    <dgm:pt modelId="{1CE94C44-1D7B-4E36-BD6F-17489C4ABB27}">
      <dgm:prSet/>
      <dgm:spPr/>
      <dgm:t>
        <a:bodyPr/>
        <a:lstStyle/>
        <a:p>
          <a:pPr rtl="0"/>
          <a:r>
            <a:rPr lang="cs-CZ" dirty="0" smtClean="0"/>
            <a:t>zřídí se elektronické datové schránky nejen pro úřady, ale i pro firmy, kam jim budou úřady doručovat rozhodnutí, výzvy a podněty</a:t>
          </a:r>
          <a:endParaRPr lang="cs-CZ" dirty="0"/>
        </a:p>
      </dgm:t>
    </dgm:pt>
    <dgm:pt modelId="{D5F63CA6-AEE0-428E-B81B-9363F85CE893}" type="parTrans" cxnId="{87E678B3-081F-4427-87AA-B5700EA534CD}">
      <dgm:prSet/>
      <dgm:spPr/>
      <dgm:t>
        <a:bodyPr/>
        <a:lstStyle/>
        <a:p>
          <a:endParaRPr lang="cs-CZ"/>
        </a:p>
      </dgm:t>
    </dgm:pt>
    <dgm:pt modelId="{8166DB4B-AAFB-4A87-883B-A56AB54AF624}" type="sibTrans" cxnId="{87E678B3-081F-4427-87AA-B5700EA534CD}">
      <dgm:prSet/>
      <dgm:spPr/>
      <dgm:t>
        <a:bodyPr/>
        <a:lstStyle/>
        <a:p>
          <a:endParaRPr lang="cs-CZ"/>
        </a:p>
      </dgm:t>
    </dgm:pt>
    <dgm:pt modelId="{2DDF0724-285B-442B-AAE6-39CC4FC15380}" type="pres">
      <dgm:prSet presAssocID="{2181CA9C-60B6-4FF9-97A3-A29251AE173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8C7BB2E0-40A7-41AC-9542-67F603DC9719}" type="pres">
      <dgm:prSet presAssocID="{B32E44DF-3FA3-4778-9648-2C6E53ECC70E}" presName="parentLin" presStyleCnt="0"/>
      <dgm:spPr/>
    </dgm:pt>
    <dgm:pt modelId="{FDD87195-BD94-4293-99C2-860CA64A841F}" type="pres">
      <dgm:prSet presAssocID="{B32E44DF-3FA3-4778-9648-2C6E53ECC70E}" presName="parentLeftMargin" presStyleLbl="node1" presStyleIdx="0" presStyleCnt="3"/>
      <dgm:spPr/>
      <dgm:t>
        <a:bodyPr/>
        <a:lstStyle/>
        <a:p>
          <a:endParaRPr lang="sk-SK"/>
        </a:p>
      </dgm:t>
    </dgm:pt>
    <dgm:pt modelId="{1F2FA5A2-5128-4CCC-835C-2A5347DEE294}" type="pres">
      <dgm:prSet presAssocID="{B32E44DF-3FA3-4778-9648-2C6E53ECC70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2CB5BFBB-9FAE-497E-9AEC-AFD40D69E271}" type="pres">
      <dgm:prSet presAssocID="{B32E44DF-3FA3-4778-9648-2C6E53ECC70E}" presName="negativeSpace" presStyleCnt="0"/>
      <dgm:spPr/>
    </dgm:pt>
    <dgm:pt modelId="{AFAC17FA-292A-4BBC-B4C7-941D61A6B111}" type="pres">
      <dgm:prSet presAssocID="{B32E44DF-3FA3-4778-9648-2C6E53ECC70E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B3BED711-8E72-40C0-A6EC-00C8BF7F9A6C}" type="pres">
      <dgm:prSet presAssocID="{C6FCC8C8-62CE-4B53-ABF2-1E3EE4B1DB33}" presName="spaceBetweenRectangles" presStyleCnt="0"/>
      <dgm:spPr/>
    </dgm:pt>
    <dgm:pt modelId="{0DC508C9-7560-45C8-A11D-0E84E20FF6A5}" type="pres">
      <dgm:prSet presAssocID="{A431B996-0496-43B7-AE18-145A6AD9CE67}" presName="parentLin" presStyleCnt="0"/>
      <dgm:spPr/>
    </dgm:pt>
    <dgm:pt modelId="{365F9F89-46C1-49BD-B4F1-EFE39F6E3BA7}" type="pres">
      <dgm:prSet presAssocID="{A431B996-0496-43B7-AE18-145A6AD9CE67}" presName="parentLeftMargin" presStyleLbl="node1" presStyleIdx="0" presStyleCnt="3"/>
      <dgm:spPr/>
      <dgm:t>
        <a:bodyPr/>
        <a:lstStyle/>
        <a:p>
          <a:endParaRPr lang="sk-SK"/>
        </a:p>
      </dgm:t>
    </dgm:pt>
    <dgm:pt modelId="{89E9A3FA-EB0B-4885-BBB6-61DCCCBE9C99}" type="pres">
      <dgm:prSet presAssocID="{A431B996-0496-43B7-AE18-145A6AD9CE6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1F3AC41A-5194-4204-8E4F-9A3877DB76C5}" type="pres">
      <dgm:prSet presAssocID="{A431B996-0496-43B7-AE18-145A6AD9CE67}" presName="negativeSpace" presStyleCnt="0"/>
      <dgm:spPr/>
    </dgm:pt>
    <dgm:pt modelId="{E1B3D80A-A8E9-4A99-8A9D-7B878D1AE668}" type="pres">
      <dgm:prSet presAssocID="{A431B996-0496-43B7-AE18-145A6AD9CE67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09C382F7-EFD4-43A3-9A67-3476B87A4866}" type="pres">
      <dgm:prSet presAssocID="{F7B37777-A80F-458C-A745-067A5C8721A5}" presName="spaceBetweenRectangles" presStyleCnt="0"/>
      <dgm:spPr/>
    </dgm:pt>
    <dgm:pt modelId="{852EB893-858E-4EBA-97E0-3079E4A29769}" type="pres">
      <dgm:prSet presAssocID="{7CDCA8C5-0A04-4997-8B60-883B696BA37A}" presName="parentLin" presStyleCnt="0"/>
      <dgm:spPr/>
    </dgm:pt>
    <dgm:pt modelId="{6E7FDAC8-DFFD-4BE5-ACFC-BED01CB79AE4}" type="pres">
      <dgm:prSet presAssocID="{7CDCA8C5-0A04-4997-8B60-883B696BA37A}" presName="parentLeftMargin" presStyleLbl="node1" presStyleIdx="1" presStyleCnt="3"/>
      <dgm:spPr/>
      <dgm:t>
        <a:bodyPr/>
        <a:lstStyle/>
        <a:p>
          <a:endParaRPr lang="sk-SK"/>
        </a:p>
      </dgm:t>
    </dgm:pt>
    <dgm:pt modelId="{1AC63FD5-9424-447E-9FF4-1459117904CF}" type="pres">
      <dgm:prSet presAssocID="{7CDCA8C5-0A04-4997-8B60-883B696BA37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4DDD747C-E91F-4CBE-9BDD-BAAD2CABB5ED}" type="pres">
      <dgm:prSet presAssocID="{7CDCA8C5-0A04-4997-8B60-883B696BA37A}" presName="negativeSpace" presStyleCnt="0"/>
      <dgm:spPr/>
    </dgm:pt>
    <dgm:pt modelId="{9230230A-E988-4FFE-88C5-504E374BFBF1}" type="pres">
      <dgm:prSet presAssocID="{7CDCA8C5-0A04-4997-8B60-883B696BA37A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23F13979-6415-4850-BD18-61792894B4DB}" type="presOf" srcId="{9266C68A-57A7-495C-93DB-11CED923F3B0}" destId="{E1B3D80A-A8E9-4A99-8A9D-7B878D1AE668}" srcOrd="0" destOrd="5" presId="urn:microsoft.com/office/officeart/2005/8/layout/list1"/>
    <dgm:cxn modelId="{243CE70B-64D5-4E8E-A03E-A0238E40A525}" srcId="{485DC7E7-A991-461C-83A4-389ADD6BD8BC}" destId="{DCA0632C-FF67-412E-A7BA-9BB762438C71}" srcOrd="0" destOrd="0" parTransId="{8E4DF548-FD4F-49D2-9C6D-DF44838DCD71}" sibTransId="{F776EC81-B9FF-4ED5-8828-45DC12408952}"/>
    <dgm:cxn modelId="{506EBC52-7510-4256-8E87-62F49E0B64AB}" type="presOf" srcId="{E3BFBE72-DB07-4E22-A36C-CE370DCE472D}" destId="{9230230A-E988-4FFE-88C5-504E374BFBF1}" srcOrd="0" destOrd="0" presId="urn:microsoft.com/office/officeart/2005/8/layout/list1"/>
    <dgm:cxn modelId="{55B9F447-1742-4543-B673-7F35D6833051}" type="presOf" srcId="{722BF4E1-67AB-45AA-B880-7D7643893A73}" destId="{E1B3D80A-A8E9-4A99-8A9D-7B878D1AE668}" srcOrd="0" destOrd="1" presId="urn:microsoft.com/office/officeart/2005/8/layout/list1"/>
    <dgm:cxn modelId="{4E49A0AA-0B3C-4171-9075-43FCFB626A2C}" srcId="{2B41B8F8-66E0-4065-90CB-62053E37A513}" destId="{722BF4E1-67AB-45AA-B880-7D7643893A73}" srcOrd="0" destOrd="0" parTransId="{94E9E273-D6DF-4333-9399-B1133F005F20}" sibTransId="{1044E70E-C38B-4E2F-9888-F096393F2DDE}"/>
    <dgm:cxn modelId="{608F656B-2668-4404-901C-FD48E4F1AE98}" srcId="{7CDCA8C5-0A04-4997-8B60-883B696BA37A}" destId="{F25F1CBF-DCF9-426B-BA6F-0563BC9F3BCA}" srcOrd="1" destOrd="0" parTransId="{4D9B230F-C61D-483B-9059-C274422D5962}" sibTransId="{E77265CB-826C-49BD-ACFD-F1944A5B6DC6}"/>
    <dgm:cxn modelId="{D9B82695-CC45-4612-B7BF-CAFB8FCBA813}" type="presOf" srcId="{7CDCA8C5-0A04-4997-8B60-883B696BA37A}" destId="{1AC63FD5-9424-447E-9FF4-1459117904CF}" srcOrd="1" destOrd="0" presId="urn:microsoft.com/office/officeart/2005/8/layout/list1"/>
    <dgm:cxn modelId="{87E7D244-04D4-4547-8945-15FCA5211B10}" type="presOf" srcId="{37B3AB44-8CF2-4C7E-A703-0F7D89DBD26A}" destId="{E1B3D80A-A8E9-4A99-8A9D-7B878D1AE668}" srcOrd="0" destOrd="4" presId="urn:microsoft.com/office/officeart/2005/8/layout/list1"/>
    <dgm:cxn modelId="{A30EDAAB-319D-4E01-A77F-974ECBFB7AA4}" type="presOf" srcId="{DCA0632C-FF67-412E-A7BA-9BB762438C71}" destId="{AFAC17FA-292A-4BBC-B4C7-941D61A6B111}" srcOrd="0" destOrd="1" presId="urn:microsoft.com/office/officeart/2005/8/layout/list1"/>
    <dgm:cxn modelId="{87E678B3-081F-4427-87AA-B5700EA534CD}" srcId="{7CDCA8C5-0A04-4997-8B60-883B696BA37A}" destId="{1CE94C44-1D7B-4E36-BD6F-17489C4ABB27}" srcOrd="2" destOrd="0" parTransId="{D5F63CA6-AEE0-428E-B81B-9363F85CE893}" sibTransId="{8166DB4B-AAFB-4A87-883B-A56AB54AF624}"/>
    <dgm:cxn modelId="{3B00D783-D3DF-4BF6-A9F9-D69CFBC5C1C6}" type="presOf" srcId="{2181CA9C-60B6-4FF9-97A3-A29251AE173E}" destId="{2DDF0724-285B-442B-AAE6-39CC4FC15380}" srcOrd="0" destOrd="0" presId="urn:microsoft.com/office/officeart/2005/8/layout/list1"/>
    <dgm:cxn modelId="{40B2EA37-2B67-4D5A-9778-F80FC5035E42}" type="presOf" srcId="{B32E44DF-3FA3-4778-9648-2C6E53ECC70E}" destId="{FDD87195-BD94-4293-99C2-860CA64A841F}" srcOrd="0" destOrd="0" presId="urn:microsoft.com/office/officeart/2005/8/layout/list1"/>
    <dgm:cxn modelId="{BA13D453-965E-4B5F-89D0-94F2F9EC33FC}" type="presOf" srcId="{C5897AA8-D386-4519-8C3D-B95868E1386A}" destId="{E1B3D80A-A8E9-4A99-8A9D-7B878D1AE668}" srcOrd="0" destOrd="3" presId="urn:microsoft.com/office/officeart/2005/8/layout/list1"/>
    <dgm:cxn modelId="{C36F0ECB-E44B-40A5-8C97-4AB469A6C954}" srcId="{2181CA9C-60B6-4FF9-97A3-A29251AE173E}" destId="{7CDCA8C5-0A04-4997-8B60-883B696BA37A}" srcOrd="2" destOrd="0" parTransId="{65847D53-3C5F-40DD-8CF2-3800DC6BB292}" sibTransId="{24E09440-3F32-4301-987A-A9AC394C7BC0}"/>
    <dgm:cxn modelId="{A77B161C-26D9-4E25-93E2-E637D1487FE7}" srcId="{B32E44DF-3FA3-4778-9648-2C6E53ECC70E}" destId="{485DC7E7-A991-461C-83A4-389ADD6BD8BC}" srcOrd="0" destOrd="0" parTransId="{BA20C2F4-2DEC-4B55-9D4E-7833C2361D7F}" sibTransId="{B4B6C089-BB24-45EF-A5FD-EC2E0611C173}"/>
    <dgm:cxn modelId="{33A33033-B656-44FE-BE77-493A842D88F1}" type="presOf" srcId="{5BE60743-B3E2-4EDE-8D0C-A1BC92AA5A82}" destId="{AFAC17FA-292A-4BBC-B4C7-941D61A6B111}" srcOrd="0" destOrd="3" presId="urn:microsoft.com/office/officeart/2005/8/layout/list1"/>
    <dgm:cxn modelId="{D1E20052-8302-49C5-9795-F308076A5D78}" type="presOf" srcId="{A431B996-0496-43B7-AE18-145A6AD9CE67}" destId="{365F9F89-46C1-49BD-B4F1-EFE39F6E3BA7}" srcOrd="0" destOrd="0" presId="urn:microsoft.com/office/officeart/2005/8/layout/list1"/>
    <dgm:cxn modelId="{12C9ACDD-0933-40EA-A976-A5EF9D4F2344}" srcId="{7CDCA8C5-0A04-4997-8B60-883B696BA37A}" destId="{E3BFBE72-DB07-4E22-A36C-CE370DCE472D}" srcOrd="0" destOrd="0" parTransId="{12A0E9AF-AE29-4164-867D-ECB8DAD10D8F}" sibTransId="{A23A6F29-3783-415B-8CCB-E1E3FE756E3C}"/>
    <dgm:cxn modelId="{42B2D3E7-D02C-42BD-914A-0C2DD5783015}" srcId="{2B41B8F8-66E0-4065-90CB-62053E37A513}" destId="{ED13A630-C255-42B9-ACCF-78710E6D80CB}" srcOrd="1" destOrd="0" parTransId="{8EBE78D3-42DF-4848-B8D9-26D9A2B13A43}" sibTransId="{4099918A-EB24-4E2A-8726-EA0E76F59C33}"/>
    <dgm:cxn modelId="{9C9E1ABA-12F6-4D5E-AD62-9DEFD573739B}" type="presOf" srcId="{B32E44DF-3FA3-4778-9648-2C6E53ECC70E}" destId="{1F2FA5A2-5128-4CCC-835C-2A5347DEE294}" srcOrd="1" destOrd="0" presId="urn:microsoft.com/office/officeart/2005/8/layout/list1"/>
    <dgm:cxn modelId="{CDFE190A-ED46-40F6-970F-13AA60E4B197}" srcId="{2181CA9C-60B6-4FF9-97A3-A29251AE173E}" destId="{B32E44DF-3FA3-4778-9648-2C6E53ECC70E}" srcOrd="0" destOrd="0" parTransId="{0FB04437-D7EA-42AF-A993-2925C555F3E7}" sibTransId="{C6FCC8C8-62CE-4B53-ABF2-1E3EE4B1DB33}"/>
    <dgm:cxn modelId="{F8D1C229-F065-414F-AECB-9D866D2F7741}" srcId="{2B41B8F8-66E0-4065-90CB-62053E37A513}" destId="{9266C68A-57A7-495C-93DB-11CED923F3B0}" srcOrd="2" destOrd="0" parTransId="{8A830D8A-DA80-477F-B9FD-B794EC6F702C}" sibTransId="{0B547E09-22CA-4824-9A12-79BB8BDECE9A}"/>
    <dgm:cxn modelId="{CC00232F-4956-48CE-8E4B-1E07C07CDCAF}" type="presOf" srcId="{7CDCA8C5-0A04-4997-8B60-883B696BA37A}" destId="{6E7FDAC8-DFFD-4BE5-ACFC-BED01CB79AE4}" srcOrd="0" destOrd="0" presId="urn:microsoft.com/office/officeart/2005/8/layout/list1"/>
    <dgm:cxn modelId="{1E9D4A6F-A775-415E-8EDF-4C50E2ABCD50}" type="presOf" srcId="{BDE9BB34-7B1D-42ED-AD4F-E2C9B68F3BD1}" destId="{AFAC17FA-292A-4BBC-B4C7-941D61A6B111}" srcOrd="0" destOrd="2" presId="urn:microsoft.com/office/officeart/2005/8/layout/list1"/>
    <dgm:cxn modelId="{428C7303-D3CA-4B51-A857-B801BFAA3424}" type="presOf" srcId="{485DC7E7-A991-461C-83A4-389ADD6BD8BC}" destId="{AFAC17FA-292A-4BBC-B4C7-941D61A6B111}" srcOrd="0" destOrd="0" presId="urn:microsoft.com/office/officeart/2005/8/layout/list1"/>
    <dgm:cxn modelId="{BC362C08-4C56-4D02-B0E2-792E4E1A0897}" srcId="{ED13A630-C255-42B9-ACCF-78710E6D80CB}" destId="{C5897AA8-D386-4519-8C3D-B95868E1386A}" srcOrd="0" destOrd="0" parTransId="{8A3CACA6-AFFC-4674-8BEC-54C122FC0824}" sibTransId="{16CD0B2E-E878-4F41-9233-73D448B92C0A}"/>
    <dgm:cxn modelId="{578A24D1-AF7A-4555-A3A3-D490A140A18B}" srcId="{A431B996-0496-43B7-AE18-145A6AD9CE67}" destId="{2B41B8F8-66E0-4065-90CB-62053E37A513}" srcOrd="0" destOrd="0" parTransId="{DE2E7FDA-CF4C-4C63-8CF5-048EBB5263A7}" sibTransId="{04D8A704-B097-43EC-B3E1-6A2533258E33}"/>
    <dgm:cxn modelId="{C76DDBCB-3310-43F2-A652-A978C00C294A}" type="presOf" srcId="{A431B996-0496-43B7-AE18-145A6AD9CE67}" destId="{89E9A3FA-EB0B-4885-BBB6-61DCCCBE9C99}" srcOrd="1" destOrd="0" presId="urn:microsoft.com/office/officeart/2005/8/layout/list1"/>
    <dgm:cxn modelId="{8B58E5C5-D02D-4C71-9E88-538E31D500EE}" type="presOf" srcId="{ED13A630-C255-42B9-ACCF-78710E6D80CB}" destId="{E1B3D80A-A8E9-4A99-8A9D-7B878D1AE668}" srcOrd="0" destOrd="2" presId="urn:microsoft.com/office/officeart/2005/8/layout/list1"/>
    <dgm:cxn modelId="{9999D797-5F1A-4FCA-AB80-0CFA4B0F4C22}" srcId="{ED13A630-C255-42B9-ACCF-78710E6D80CB}" destId="{37B3AB44-8CF2-4C7E-A703-0F7D89DBD26A}" srcOrd="1" destOrd="0" parTransId="{1F8B3C24-6479-4F6F-BB81-9A58506BA054}" sibTransId="{9B947D5D-035C-415E-AB23-573FFB737435}"/>
    <dgm:cxn modelId="{6F18DC3E-5151-423B-9CFE-A09BFEB1CF44}" type="presOf" srcId="{F25F1CBF-DCF9-426B-BA6F-0563BC9F3BCA}" destId="{9230230A-E988-4FFE-88C5-504E374BFBF1}" srcOrd="0" destOrd="1" presId="urn:microsoft.com/office/officeart/2005/8/layout/list1"/>
    <dgm:cxn modelId="{AE50C23A-9BD5-465D-B2D2-8F90CAA171B2}" srcId="{2181CA9C-60B6-4FF9-97A3-A29251AE173E}" destId="{A431B996-0496-43B7-AE18-145A6AD9CE67}" srcOrd="1" destOrd="0" parTransId="{19C23872-4E9A-40AF-B496-6AC19BDF0DDE}" sibTransId="{F7B37777-A80F-458C-A745-067A5C8721A5}"/>
    <dgm:cxn modelId="{FA7D152C-A5D0-45FA-A9B5-1A8F5D314C0A}" type="presOf" srcId="{1CE94C44-1D7B-4E36-BD6F-17489C4ABB27}" destId="{9230230A-E988-4FFE-88C5-504E374BFBF1}" srcOrd="0" destOrd="2" presId="urn:microsoft.com/office/officeart/2005/8/layout/list1"/>
    <dgm:cxn modelId="{F45D9B7C-3A8C-410B-ADA7-DA5E62312798}" srcId="{485DC7E7-A991-461C-83A4-389ADD6BD8BC}" destId="{5BE60743-B3E2-4EDE-8D0C-A1BC92AA5A82}" srcOrd="2" destOrd="0" parTransId="{FE042782-A90F-4E09-9B48-392FFE42AF75}" sibTransId="{7227B87F-BA2D-49DD-9568-FC18FCCFC63E}"/>
    <dgm:cxn modelId="{A0313AD8-AB37-452D-8582-E36196F2D990}" srcId="{485DC7E7-A991-461C-83A4-389ADD6BD8BC}" destId="{BDE9BB34-7B1D-42ED-AD4F-E2C9B68F3BD1}" srcOrd="1" destOrd="0" parTransId="{6FA817C7-4972-4CCF-B206-F86DFA986099}" sibTransId="{1095BCF8-9AB2-4C51-9903-099234FC4660}"/>
    <dgm:cxn modelId="{9D14A46D-2B5A-4F1C-AAF4-F0FE045815DB}" type="presOf" srcId="{2B41B8F8-66E0-4065-90CB-62053E37A513}" destId="{E1B3D80A-A8E9-4A99-8A9D-7B878D1AE668}" srcOrd="0" destOrd="0" presId="urn:microsoft.com/office/officeart/2005/8/layout/list1"/>
    <dgm:cxn modelId="{116BB7B8-FA59-43F8-8E25-FD021A762FAF}" type="presParOf" srcId="{2DDF0724-285B-442B-AAE6-39CC4FC15380}" destId="{8C7BB2E0-40A7-41AC-9542-67F603DC9719}" srcOrd="0" destOrd="0" presId="urn:microsoft.com/office/officeart/2005/8/layout/list1"/>
    <dgm:cxn modelId="{59ED2071-951C-4D7A-9DA2-C6AA98BAC872}" type="presParOf" srcId="{8C7BB2E0-40A7-41AC-9542-67F603DC9719}" destId="{FDD87195-BD94-4293-99C2-860CA64A841F}" srcOrd="0" destOrd="0" presId="urn:microsoft.com/office/officeart/2005/8/layout/list1"/>
    <dgm:cxn modelId="{1476E871-EB1E-4CB5-ABD6-831454F482AB}" type="presParOf" srcId="{8C7BB2E0-40A7-41AC-9542-67F603DC9719}" destId="{1F2FA5A2-5128-4CCC-835C-2A5347DEE294}" srcOrd="1" destOrd="0" presId="urn:microsoft.com/office/officeart/2005/8/layout/list1"/>
    <dgm:cxn modelId="{7D0361DE-C17B-46C6-B8AE-EE0817D0F456}" type="presParOf" srcId="{2DDF0724-285B-442B-AAE6-39CC4FC15380}" destId="{2CB5BFBB-9FAE-497E-9AEC-AFD40D69E271}" srcOrd="1" destOrd="0" presId="urn:microsoft.com/office/officeart/2005/8/layout/list1"/>
    <dgm:cxn modelId="{25F458E1-61AA-4FA1-97EC-891A95146F34}" type="presParOf" srcId="{2DDF0724-285B-442B-AAE6-39CC4FC15380}" destId="{AFAC17FA-292A-4BBC-B4C7-941D61A6B111}" srcOrd="2" destOrd="0" presId="urn:microsoft.com/office/officeart/2005/8/layout/list1"/>
    <dgm:cxn modelId="{470AD620-314C-48B1-ADD6-2E2A16A28597}" type="presParOf" srcId="{2DDF0724-285B-442B-AAE6-39CC4FC15380}" destId="{B3BED711-8E72-40C0-A6EC-00C8BF7F9A6C}" srcOrd="3" destOrd="0" presId="urn:microsoft.com/office/officeart/2005/8/layout/list1"/>
    <dgm:cxn modelId="{1336C566-A993-427A-917A-17AA3BDDC6DF}" type="presParOf" srcId="{2DDF0724-285B-442B-AAE6-39CC4FC15380}" destId="{0DC508C9-7560-45C8-A11D-0E84E20FF6A5}" srcOrd="4" destOrd="0" presId="urn:microsoft.com/office/officeart/2005/8/layout/list1"/>
    <dgm:cxn modelId="{4863BCF1-FD8A-480F-B6C3-62A257DCC5EB}" type="presParOf" srcId="{0DC508C9-7560-45C8-A11D-0E84E20FF6A5}" destId="{365F9F89-46C1-49BD-B4F1-EFE39F6E3BA7}" srcOrd="0" destOrd="0" presId="urn:microsoft.com/office/officeart/2005/8/layout/list1"/>
    <dgm:cxn modelId="{62567A33-ADC5-4DD8-A596-51398F62D708}" type="presParOf" srcId="{0DC508C9-7560-45C8-A11D-0E84E20FF6A5}" destId="{89E9A3FA-EB0B-4885-BBB6-61DCCCBE9C99}" srcOrd="1" destOrd="0" presId="urn:microsoft.com/office/officeart/2005/8/layout/list1"/>
    <dgm:cxn modelId="{4A9BA972-AE29-462D-A19D-A3331336333B}" type="presParOf" srcId="{2DDF0724-285B-442B-AAE6-39CC4FC15380}" destId="{1F3AC41A-5194-4204-8E4F-9A3877DB76C5}" srcOrd="5" destOrd="0" presId="urn:microsoft.com/office/officeart/2005/8/layout/list1"/>
    <dgm:cxn modelId="{B41ED66B-FFC2-4629-935E-C2495C354429}" type="presParOf" srcId="{2DDF0724-285B-442B-AAE6-39CC4FC15380}" destId="{E1B3D80A-A8E9-4A99-8A9D-7B878D1AE668}" srcOrd="6" destOrd="0" presId="urn:microsoft.com/office/officeart/2005/8/layout/list1"/>
    <dgm:cxn modelId="{52D3760B-132E-4EFC-BDC8-6DCDA8754658}" type="presParOf" srcId="{2DDF0724-285B-442B-AAE6-39CC4FC15380}" destId="{09C382F7-EFD4-43A3-9A67-3476B87A4866}" srcOrd="7" destOrd="0" presId="urn:microsoft.com/office/officeart/2005/8/layout/list1"/>
    <dgm:cxn modelId="{840C3269-5380-45DA-8E0D-E96A91612B41}" type="presParOf" srcId="{2DDF0724-285B-442B-AAE6-39CC4FC15380}" destId="{852EB893-858E-4EBA-97E0-3079E4A29769}" srcOrd="8" destOrd="0" presId="urn:microsoft.com/office/officeart/2005/8/layout/list1"/>
    <dgm:cxn modelId="{092ADA92-7191-4C9D-B9FC-434CB15C76E7}" type="presParOf" srcId="{852EB893-858E-4EBA-97E0-3079E4A29769}" destId="{6E7FDAC8-DFFD-4BE5-ACFC-BED01CB79AE4}" srcOrd="0" destOrd="0" presId="urn:microsoft.com/office/officeart/2005/8/layout/list1"/>
    <dgm:cxn modelId="{06E2E10A-440C-4770-A343-6581E3AC021C}" type="presParOf" srcId="{852EB893-858E-4EBA-97E0-3079E4A29769}" destId="{1AC63FD5-9424-447E-9FF4-1459117904CF}" srcOrd="1" destOrd="0" presId="urn:microsoft.com/office/officeart/2005/8/layout/list1"/>
    <dgm:cxn modelId="{76DF6925-87DC-47AD-AB44-713972818CD5}" type="presParOf" srcId="{2DDF0724-285B-442B-AAE6-39CC4FC15380}" destId="{4DDD747C-E91F-4CBE-9BDD-BAAD2CABB5ED}" srcOrd="9" destOrd="0" presId="urn:microsoft.com/office/officeart/2005/8/layout/list1"/>
    <dgm:cxn modelId="{97BE7511-A9A4-4FA0-B47D-8E3755B52118}" type="presParOf" srcId="{2DDF0724-285B-442B-AAE6-39CC4FC15380}" destId="{9230230A-E988-4FFE-88C5-504E374BFBF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5ADAA89-A81D-4672-97C2-6931FE128746}" type="doc">
      <dgm:prSet loTypeId="urn:microsoft.com/office/officeart/2005/8/layout/target3" loCatId="relationship" qsTypeId="urn:microsoft.com/office/officeart/2005/8/quickstyle/3d3" qsCatId="3D" csTypeId="urn:microsoft.com/office/officeart/2005/8/colors/accent0_3" csCatId="mainScheme"/>
      <dgm:spPr/>
      <dgm:t>
        <a:bodyPr/>
        <a:lstStyle/>
        <a:p>
          <a:endParaRPr lang="cs-CZ"/>
        </a:p>
      </dgm:t>
    </dgm:pt>
    <dgm:pt modelId="{B2C6BEA8-BE3C-40DD-9003-2FD4A4C90922}">
      <dgm:prSet/>
      <dgm:spPr/>
      <dgm:t>
        <a:bodyPr/>
        <a:lstStyle/>
        <a:p>
          <a:pPr rtl="0"/>
          <a:r>
            <a:rPr lang="cs-CZ" dirty="0" smtClean="0"/>
            <a:t>Datová schránka je elektronické úložiště, které je určeno k doručování orgány veřejné moci, provádění úkonů vůči orgánům veřejné moci a dodávání dokumentů fyzických osob, podnikajících fyzických osob a právnických osob.</a:t>
          </a:r>
          <a:endParaRPr lang="cs-CZ" dirty="0"/>
        </a:p>
      </dgm:t>
    </dgm:pt>
    <dgm:pt modelId="{734226D7-06D8-447E-BC99-0B82F76410FA}" type="parTrans" cxnId="{B3E088F2-5A1F-4A62-8C0D-2A94EC00DDBC}">
      <dgm:prSet/>
      <dgm:spPr/>
      <dgm:t>
        <a:bodyPr/>
        <a:lstStyle/>
        <a:p>
          <a:endParaRPr lang="cs-CZ"/>
        </a:p>
      </dgm:t>
    </dgm:pt>
    <dgm:pt modelId="{FEC29AE7-6D8F-43AF-BD29-D72A06E1BE1A}" type="sibTrans" cxnId="{B3E088F2-5A1F-4A62-8C0D-2A94EC00DDBC}">
      <dgm:prSet/>
      <dgm:spPr/>
      <dgm:t>
        <a:bodyPr/>
        <a:lstStyle/>
        <a:p>
          <a:endParaRPr lang="cs-CZ"/>
        </a:p>
      </dgm:t>
    </dgm:pt>
    <dgm:pt modelId="{1808BF34-9528-4DBA-935D-55F820120A48}" type="pres">
      <dgm:prSet presAssocID="{75ADAA89-A81D-4672-97C2-6931FE12874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C0E32805-2013-4154-9CCC-21F4C30A47E0}" type="pres">
      <dgm:prSet presAssocID="{B2C6BEA8-BE3C-40DD-9003-2FD4A4C90922}" presName="circle1" presStyleLbl="node1" presStyleIdx="0" presStyleCnt="1"/>
      <dgm:spPr/>
    </dgm:pt>
    <dgm:pt modelId="{747F04A5-3911-41BA-B7BF-77BF4D127AA1}" type="pres">
      <dgm:prSet presAssocID="{B2C6BEA8-BE3C-40DD-9003-2FD4A4C90922}" presName="space" presStyleCnt="0"/>
      <dgm:spPr/>
    </dgm:pt>
    <dgm:pt modelId="{C969CEE3-D8BE-406D-9A35-58BD54581831}" type="pres">
      <dgm:prSet presAssocID="{B2C6BEA8-BE3C-40DD-9003-2FD4A4C90922}" presName="rect1" presStyleLbl="alignAcc1" presStyleIdx="0" presStyleCnt="1"/>
      <dgm:spPr/>
      <dgm:t>
        <a:bodyPr/>
        <a:lstStyle/>
        <a:p>
          <a:endParaRPr lang="sk-SK"/>
        </a:p>
      </dgm:t>
    </dgm:pt>
    <dgm:pt modelId="{B7EF83DE-49EA-4A59-A4C5-3FA63E4B459D}" type="pres">
      <dgm:prSet presAssocID="{B2C6BEA8-BE3C-40DD-9003-2FD4A4C90922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25383ECD-74A9-4D25-BDAC-A8148195BB6F}" type="presOf" srcId="{75ADAA89-A81D-4672-97C2-6931FE128746}" destId="{1808BF34-9528-4DBA-935D-55F820120A48}" srcOrd="0" destOrd="0" presId="urn:microsoft.com/office/officeart/2005/8/layout/target3"/>
    <dgm:cxn modelId="{4B6C4693-668F-473F-98A7-2C7DFEE08700}" type="presOf" srcId="{B2C6BEA8-BE3C-40DD-9003-2FD4A4C90922}" destId="{C969CEE3-D8BE-406D-9A35-58BD54581831}" srcOrd="0" destOrd="0" presId="urn:microsoft.com/office/officeart/2005/8/layout/target3"/>
    <dgm:cxn modelId="{B3E088F2-5A1F-4A62-8C0D-2A94EC00DDBC}" srcId="{75ADAA89-A81D-4672-97C2-6931FE128746}" destId="{B2C6BEA8-BE3C-40DD-9003-2FD4A4C90922}" srcOrd="0" destOrd="0" parTransId="{734226D7-06D8-447E-BC99-0B82F76410FA}" sibTransId="{FEC29AE7-6D8F-43AF-BD29-D72A06E1BE1A}"/>
    <dgm:cxn modelId="{E1BCB0DC-9DDE-4124-AA5F-83D37E343440}" type="presOf" srcId="{B2C6BEA8-BE3C-40DD-9003-2FD4A4C90922}" destId="{B7EF83DE-49EA-4A59-A4C5-3FA63E4B459D}" srcOrd="1" destOrd="0" presId="urn:microsoft.com/office/officeart/2005/8/layout/target3"/>
    <dgm:cxn modelId="{57519955-1B5B-4A52-97D1-4C76B3C70117}" type="presParOf" srcId="{1808BF34-9528-4DBA-935D-55F820120A48}" destId="{C0E32805-2013-4154-9CCC-21F4C30A47E0}" srcOrd="0" destOrd="0" presId="urn:microsoft.com/office/officeart/2005/8/layout/target3"/>
    <dgm:cxn modelId="{0920F012-442B-4255-9E8F-F9C3D814B26F}" type="presParOf" srcId="{1808BF34-9528-4DBA-935D-55F820120A48}" destId="{747F04A5-3911-41BA-B7BF-77BF4D127AA1}" srcOrd="1" destOrd="0" presId="urn:microsoft.com/office/officeart/2005/8/layout/target3"/>
    <dgm:cxn modelId="{960A3F45-044E-4E26-BED7-43C3FBD498C9}" type="presParOf" srcId="{1808BF34-9528-4DBA-935D-55F820120A48}" destId="{C969CEE3-D8BE-406D-9A35-58BD54581831}" srcOrd="2" destOrd="0" presId="urn:microsoft.com/office/officeart/2005/8/layout/target3"/>
    <dgm:cxn modelId="{84C0E79E-FD3D-4C65-B505-41BD6E151882}" type="presParOf" srcId="{1808BF34-9528-4DBA-935D-55F820120A48}" destId="{B7EF83DE-49EA-4A59-A4C5-3FA63E4B459D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105A438-D171-4562-8E0E-E4DB2E09E58A}" type="doc">
      <dgm:prSet loTypeId="urn:microsoft.com/office/officeart/2005/8/layout/target3" loCatId="relationship" qsTypeId="urn:microsoft.com/office/officeart/2005/8/quickstyle/3d3" qsCatId="3D" csTypeId="urn:microsoft.com/office/officeart/2005/8/colors/accent0_3" csCatId="mainScheme"/>
      <dgm:spPr/>
      <dgm:t>
        <a:bodyPr/>
        <a:lstStyle/>
        <a:p>
          <a:endParaRPr lang="cs-CZ"/>
        </a:p>
      </dgm:t>
    </dgm:pt>
    <dgm:pt modelId="{B57EE870-C641-4892-9AA8-624F3E34BCED}">
      <dgm:prSet/>
      <dgm:spPr/>
      <dgm:t>
        <a:bodyPr/>
        <a:lstStyle/>
        <a:p>
          <a:pPr rtl="0"/>
          <a:r>
            <a:rPr lang="cs-CZ" dirty="0" smtClean="0"/>
            <a:t>Informační systém datových schránek (ISDS) je ISVS, který obsahuje informace o datových schránkách a jejich uživatelích</a:t>
          </a:r>
          <a:endParaRPr lang="cs-CZ" dirty="0"/>
        </a:p>
      </dgm:t>
    </dgm:pt>
    <dgm:pt modelId="{5DD3142C-B7EC-4F48-9591-43D7D2CA91A4}" type="parTrans" cxnId="{3ED5F200-0D38-427C-AD25-F33BD711896F}">
      <dgm:prSet/>
      <dgm:spPr/>
      <dgm:t>
        <a:bodyPr/>
        <a:lstStyle/>
        <a:p>
          <a:endParaRPr lang="cs-CZ"/>
        </a:p>
      </dgm:t>
    </dgm:pt>
    <dgm:pt modelId="{9E1B4B13-8BE6-45E4-B23B-EE351F5585BB}" type="sibTrans" cxnId="{3ED5F200-0D38-427C-AD25-F33BD711896F}">
      <dgm:prSet/>
      <dgm:spPr/>
      <dgm:t>
        <a:bodyPr/>
        <a:lstStyle/>
        <a:p>
          <a:endParaRPr lang="cs-CZ"/>
        </a:p>
      </dgm:t>
    </dgm:pt>
    <dgm:pt modelId="{9B2B1338-80FC-4502-9547-4F583DEA6272}" type="pres">
      <dgm:prSet presAssocID="{8105A438-D171-4562-8E0E-E4DB2E09E58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3EE39405-F0EA-4B50-BB6D-267664883A2A}" type="pres">
      <dgm:prSet presAssocID="{B57EE870-C641-4892-9AA8-624F3E34BCED}" presName="circle1" presStyleLbl="node1" presStyleIdx="0" presStyleCnt="1"/>
      <dgm:spPr/>
    </dgm:pt>
    <dgm:pt modelId="{60F200CB-89CF-4251-89BF-3EF8AECF21CC}" type="pres">
      <dgm:prSet presAssocID="{B57EE870-C641-4892-9AA8-624F3E34BCED}" presName="space" presStyleCnt="0"/>
      <dgm:spPr/>
    </dgm:pt>
    <dgm:pt modelId="{600541E1-EA9C-465C-AEAE-A58AAE719B47}" type="pres">
      <dgm:prSet presAssocID="{B57EE870-C641-4892-9AA8-624F3E34BCED}" presName="rect1" presStyleLbl="alignAcc1" presStyleIdx="0" presStyleCnt="1"/>
      <dgm:spPr/>
      <dgm:t>
        <a:bodyPr/>
        <a:lstStyle/>
        <a:p>
          <a:endParaRPr lang="sk-SK"/>
        </a:p>
      </dgm:t>
    </dgm:pt>
    <dgm:pt modelId="{C2F7464E-946C-4D6D-98F7-7C908DC434D5}" type="pres">
      <dgm:prSet presAssocID="{B57EE870-C641-4892-9AA8-624F3E34BCED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3ED5F200-0D38-427C-AD25-F33BD711896F}" srcId="{8105A438-D171-4562-8E0E-E4DB2E09E58A}" destId="{B57EE870-C641-4892-9AA8-624F3E34BCED}" srcOrd="0" destOrd="0" parTransId="{5DD3142C-B7EC-4F48-9591-43D7D2CA91A4}" sibTransId="{9E1B4B13-8BE6-45E4-B23B-EE351F5585BB}"/>
    <dgm:cxn modelId="{CF3458F3-8A5E-44C3-BD40-3C12844A67EC}" type="presOf" srcId="{B57EE870-C641-4892-9AA8-624F3E34BCED}" destId="{C2F7464E-946C-4D6D-98F7-7C908DC434D5}" srcOrd="1" destOrd="0" presId="urn:microsoft.com/office/officeart/2005/8/layout/target3"/>
    <dgm:cxn modelId="{6D5343A8-1F67-4C20-AA11-1E6EBDC1B430}" type="presOf" srcId="{B57EE870-C641-4892-9AA8-624F3E34BCED}" destId="{600541E1-EA9C-465C-AEAE-A58AAE719B47}" srcOrd="0" destOrd="0" presId="urn:microsoft.com/office/officeart/2005/8/layout/target3"/>
    <dgm:cxn modelId="{2411A07F-DCBA-42F7-B661-37772BA1A821}" type="presOf" srcId="{8105A438-D171-4562-8E0E-E4DB2E09E58A}" destId="{9B2B1338-80FC-4502-9547-4F583DEA6272}" srcOrd="0" destOrd="0" presId="urn:microsoft.com/office/officeart/2005/8/layout/target3"/>
    <dgm:cxn modelId="{6CFAEF6F-3180-4121-AFE1-4E17906475EE}" type="presParOf" srcId="{9B2B1338-80FC-4502-9547-4F583DEA6272}" destId="{3EE39405-F0EA-4B50-BB6D-267664883A2A}" srcOrd="0" destOrd="0" presId="urn:microsoft.com/office/officeart/2005/8/layout/target3"/>
    <dgm:cxn modelId="{04EA1041-CE7A-443F-9EE3-A01D85475DCE}" type="presParOf" srcId="{9B2B1338-80FC-4502-9547-4F583DEA6272}" destId="{60F200CB-89CF-4251-89BF-3EF8AECF21CC}" srcOrd="1" destOrd="0" presId="urn:microsoft.com/office/officeart/2005/8/layout/target3"/>
    <dgm:cxn modelId="{FEE37021-6883-4BA9-B8AD-E0F2FF4C0028}" type="presParOf" srcId="{9B2B1338-80FC-4502-9547-4F583DEA6272}" destId="{600541E1-EA9C-465C-AEAE-A58AAE719B47}" srcOrd="2" destOrd="0" presId="urn:microsoft.com/office/officeart/2005/8/layout/target3"/>
    <dgm:cxn modelId="{DAC18DB4-216B-4460-BA58-731B5681F3B7}" type="presParOf" srcId="{9B2B1338-80FC-4502-9547-4F583DEA6272}" destId="{C2F7464E-946C-4D6D-98F7-7C908DC434D5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98CE676-3FD1-416E-A767-0EF0EBB4E615}" type="doc">
      <dgm:prSet loTypeId="urn:microsoft.com/office/officeart/2005/8/layout/target3" loCatId="relationship" qsTypeId="urn:microsoft.com/office/officeart/2005/8/quickstyle/3d3" qsCatId="3D" csTypeId="urn:microsoft.com/office/officeart/2005/8/colors/accent0_3" csCatId="mainScheme"/>
      <dgm:spPr/>
      <dgm:t>
        <a:bodyPr/>
        <a:lstStyle/>
        <a:p>
          <a:endParaRPr lang="cs-CZ"/>
        </a:p>
      </dgm:t>
    </dgm:pt>
    <dgm:pt modelId="{E22F660A-FAB2-4AA6-AF41-7CD364FD0289}">
      <dgm:prSet/>
      <dgm:spPr/>
      <dgm:t>
        <a:bodyPr/>
        <a:lstStyle/>
        <a:p>
          <a:pPr rtl="0"/>
          <a:r>
            <a:rPr lang="cs-CZ" dirty="0" smtClean="0"/>
            <a:t>Konverzí se rozumí se úplné převedení dokumentu:</a:t>
          </a:r>
          <a:endParaRPr lang="cs-CZ" dirty="0"/>
        </a:p>
      </dgm:t>
    </dgm:pt>
    <dgm:pt modelId="{6DD89B91-D480-4E6A-AB1F-AC10AC0B515B}" type="parTrans" cxnId="{8CCB852C-26E1-47ED-9656-B353FDF9D4FE}">
      <dgm:prSet/>
      <dgm:spPr/>
      <dgm:t>
        <a:bodyPr/>
        <a:lstStyle/>
        <a:p>
          <a:endParaRPr lang="cs-CZ"/>
        </a:p>
      </dgm:t>
    </dgm:pt>
    <dgm:pt modelId="{C08ECB23-F032-4258-B701-BD155CE1FFDD}" type="sibTrans" cxnId="{8CCB852C-26E1-47ED-9656-B353FDF9D4FE}">
      <dgm:prSet/>
      <dgm:spPr/>
      <dgm:t>
        <a:bodyPr/>
        <a:lstStyle/>
        <a:p>
          <a:endParaRPr lang="cs-CZ"/>
        </a:p>
      </dgm:t>
    </dgm:pt>
    <dgm:pt modelId="{198B44CC-8683-4B87-9F82-BC9689853064}">
      <dgm:prSet/>
      <dgm:spPr/>
      <dgm:t>
        <a:bodyPr/>
        <a:lstStyle/>
        <a:p>
          <a:pPr rtl="0"/>
          <a:r>
            <a:rPr lang="cs-CZ" dirty="0" smtClean="0"/>
            <a:t>v listinné podobě do dokumentu obsaženého v datové zprávě, ověření shody obsahu těchto dokumentů a připojení ověřovací doložky, nebo</a:t>
          </a:r>
          <a:endParaRPr lang="cs-CZ" dirty="0"/>
        </a:p>
      </dgm:t>
    </dgm:pt>
    <dgm:pt modelId="{F6D60F89-7307-49FA-A4C5-744B95179435}" type="parTrans" cxnId="{A432BFC5-50A0-4053-AFF9-2D0715708805}">
      <dgm:prSet/>
      <dgm:spPr/>
      <dgm:t>
        <a:bodyPr/>
        <a:lstStyle/>
        <a:p>
          <a:endParaRPr lang="cs-CZ"/>
        </a:p>
      </dgm:t>
    </dgm:pt>
    <dgm:pt modelId="{64955352-F9B1-4E50-BE02-02DC5C5BCC6B}" type="sibTrans" cxnId="{A432BFC5-50A0-4053-AFF9-2D0715708805}">
      <dgm:prSet/>
      <dgm:spPr/>
      <dgm:t>
        <a:bodyPr/>
        <a:lstStyle/>
        <a:p>
          <a:endParaRPr lang="cs-CZ"/>
        </a:p>
      </dgm:t>
    </dgm:pt>
    <dgm:pt modelId="{AB6A832C-DCF6-45FC-8009-B6742EB6DB6F}">
      <dgm:prSet/>
      <dgm:spPr/>
      <dgm:t>
        <a:bodyPr/>
        <a:lstStyle/>
        <a:p>
          <a:pPr rtl="0"/>
          <a:r>
            <a:rPr lang="cs-CZ" dirty="0" smtClean="0"/>
            <a:t>obsaženého v datové zprávě do dokumentu v listinné podobě a ověření shody obsahu těchto dokumentů a připojení ověřovací doložky.</a:t>
          </a:r>
          <a:endParaRPr lang="cs-CZ" dirty="0"/>
        </a:p>
      </dgm:t>
    </dgm:pt>
    <dgm:pt modelId="{923F2128-C33D-484A-8567-F6CBA2BE00EA}" type="parTrans" cxnId="{D6CC7CA6-648C-4751-BF78-900D033250B1}">
      <dgm:prSet/>
      <dgm:spPr/>
      <dgm:t>
        <a:bodyPr/>
        <a:lstStyle/>
        <a:p>
          <a:endParaRPr lang="cs-CZ"/>
        </a:p>
      </dgm:t>
    </dgm:pt>
    <dgm:pt modelId="{8996360A-232F-4402-8DC4-943A55B7481D}" type="sibTrans" cxnId="{D6CC7CA6-648C-4751-BF78-900D033250B1}">
      <dgm:prSet/>
      <dgm:spPr/>
      <dgm:t>
        <a:bodyPr/>
        <a:lstStyle/>
        <a:p>
          <a:endParaRPr lang="cs-CZ"/>
        </a:p>
      </dgm:t>
    </dgm:pt>
    <dgm:pt modelId="{CD9AA254-E2A5-41C2-9008-714A25D9A1B3}" type="pres">
      <dgm:prSet presAssocID="{A98CE676-3FD1-416E-A767-0EF0EBB4E61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24F7AC6A-F306-44F7-A4D3-FE10F2EA5B76}" type="pres">
      <dgm:prSet presAssocID="{E22F660A-FAB2-4AA6-AF41-7CD364FD0289}" presName="circle1" presStyleLbl="node1" presStyleIdx="0" presStyleCnt="1"/>
      <dgm:spPr/>
    </dgm:pt>
    <dgm:pt modelId="{E2409F32-1B08-4A3F-AC5B-EDEF7BC97FE1}" type="pres">
      <dgm:prSet presAssocID="{E22F660A-FAB2-4AA6-AF41-7CD364FD0289}" presName="space" presStyleCnt="0"/>
      <dgm:spPr/>
    </dgm:pt>
    <dgm:pt modelId="{08B05F70-08D5-4A8F-9DA4-372503BC27FB}" type="pres">
      <dgm:prSet presAssocID="{E22F660A-FAB2-4AA6-AF41-7CD364FD0289}" presName="rect1" presStyleLbl="alignAcc1" presStyleIdx="0" presStyleCnt="1"/>
      <dgm:spPr/>
      <dgm:t>
        <a:bodyPr/>
        <a:lstStyle/>
        <a:p>
          <a:endParaRPr lang="sk-SK"/>
        </a:p>
      </dgm:t>
    </dgm:pt>
    <dgm:pt modelId="{3525FB45-F556-4FD5-8E2D-7A22A220317B}" type="pres">
      <dgm:prSet presAssocID="{E22F660A-FAB2-4AA6-AF41-7CD364FD0289}" presName="rect1ParTx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23BBFA33-1BDE-4627-8429-B5DA3025924B}" type="pres">
      <dgm:prSet presAssocID="{E22F660A-FAB2-4AA6-AF41-7CD364FD0289}" presName="rect1ChTx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578A6460-4FEC-486B-9FA3-32B39D340E44}" type="presOf" srcId="{AB6A832C-DCF6-45FC-8009-B6742EB6DB6F}" destId="{23BBFA33-1BDE-4627-8429-B5DA3025924B}" srcOrd="0" destOrd="1" presId="urn:microsoft.com/office/officeart/2005/8/layout/target3"/>
    <dgm:cxn modelId="{6D4F5A25-9839-4FEA-AE3B-28D0E90B9982}" type="presOf" srcId="{198B44CC-8683-4B87-9F82-BC9689853064}" destId="{23BBFA33-1BDE-4627-8429-B5DA3025924B}" srcOrd="0" destOrd="0" presId="urn:microsoft.com/office/officeart/2005/8/layout/target3"/>
    <dgm:cxn modelId="{A432BFC5-50A0-4053-AFF9-2D0715708805}" srcId="{E22F660A-FAB2-4AA6-AF41-7CD364FD0289}" destId="{198B44CC-8683-4B87-9F82-BC9689853064}" srcOrd="0" destOrd="0" parTransId="{F6D60F89-7307-49FA-A4C5-744B95179435}" sibTransId="{64955352-F9B1-4E50-BE02-02DC5C5BCC6B}"/>
    <dgm:cxn modelId="{8CCB852C-26E1-47ED-9656-B353FDF9D4FE}" srcId="{A98CE676-3FD1-416E-A767-0EF0EBB4E615}" destId="{E22F660A-FAB2-4AA6-AF41-7CD364FD0289}" srcOrd="0" destOrd="0" parTransId="{6DD89B91-D480-4E6A-AB1F-AC10AC0B515B}" sibTransId="{C08ECB23-F032-4258-B701-BD155CE1FFDD}"/>
    <dgm:cxn modelId="{993682A0-53BB-4BB1-A046-39279F2348C5}" type="presOf" srcId="{E22F660A-FAB2-4AA6-AF41-7CD364FD0289}" destId="{08B05F70-08D5-4A8F-9DA4-372503BC27FB}" srcOrd="0" destOrd="0" presId="urn:microsoft.com/office/officeart/2005/8/layout/target3"/>
    <dgm:cxn modelId="{50B5AA2A-34A6-4C04-B367-1FFD41D74A81}" type="presOf" srcId="{A98CE676-3FD1-416E-A767-0EF0EBB4E615}" destId="{CD9AA254-E2A5-41C2-9008-714A25D9A1B3}" srcOrd="0" destOrd="0" presId="urn:microsoft.com/office/officeart/2005/8/layout/target3"/>
    <dgm:cxn modelId="{D6CC7CA6-648C-4751-BF78-900D033250B1}" srcId="{E22F660A-FAB2-4AA6-AF41-7CD364FD0289}" destId="{AB6A832C-DCF6-45FC-8009-B6742EB6DB6F}" srcOrd="1" destOrd="0" parTransId="{923F2128-C33D-484A-8567-F6CBA2BE00EA}" sibTransId="{8996360A-232F-4402-8DC4-943A55B7481D}"/>
    <dgm:cxn modelId="{9CA2C3ED-3FC9-4215-8E54-9FBA4757FB3B}" type="presOf" srcId="{E22F660A-FAB2-4AA6-AF41-7CD364FD0289}" destId="{3525FB45-F556-4FD5-8E2D-7A22A220317B}" srcOrd="1" destOrd="0" presId="urn:microsoft.com/office/officeart/2005/8/layout/target3"/>
    <dgm:cxn modelId="{B4E630C2-48E3-433C-87C2-BBD3154264A6}" type="presParOf" srcId="{CD9AA254-E2A5-41C2-9008-714A25D9A1B3}" destId="{24F7AC6A-F306-44F7-A4D3-FE10F2EA5B76}" srcOrd="0" destOrd="0" presId="urn:microsoft.com/office/officeart/2005/8/layout/target3"/>
    <dgm:cxn modelId="{FDB050A6-5AA6-4AC3-8992-4A6235FC7D47}" type="presParOf" srcId="{CD9AA254-E2A5-41C2-9008-714A25D9A1B3}" destId="{E2409F32-1B08-4A3F-AC5B-EDEF7BC97FE1}" srcOrd="1" destOrd="0" presId="urn:microsoft.com/office/officeart/2005/8/layout/target3"/>
    <dgm:cxn modelId="{19213612-F9C1-4F09-AE6D-77601D3E18D2}" type="presParOf" srcId="{CD9AA254-E2A5-41C2-9008-714A25D9A1B3}" destId="{08B05F70-08D5-4A8F-9DA4-372503BC27FB}" srcOrd="2" destOrd="0" presId="urn:microsoft.com/office/officeart/2005/8/layout/target3"/>
    <dgm:cxn modelId="{89B1554D-5ECD-427B-BDE6-5E6BE8F7D723}" type="presParOf" srcId="{CD9AA254-E2A5-41C2-9008-714A25D9A1B3}" destId="{3525FB45-F556-4FD5-8E2D-7A22A220317B}" srcOrd="3" destOrd="0" presId="urn:microsoft.com/office/officeart/2005/8/layout/target3"/>
    <dgm:cxn modelId="{EA11B0F2-F4FC-47D2-A0A4-E2D3D0392BAD}" type="presParOf" srcId="{CD9AA254-E2A5-41C2-9008-714A25D9A1B3}" destId="{23BBFA33-1BDE-4627-8429-B5DA3025924B}" srcOrd="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73D7C5-6D48-4994-9469-B4B485E58C78}">
      <dsp:nvSpPr>
        <dsp:cNvPr id="0" name=""/>
        <dsp:cNvSpPr/>
      </dsp:nvSpPr>
      <dsp:spPr>
        <a:xfrm>
          <a:off x="0" y="0"/>
          <a:ext cx="4197350" cy="4197350"/>
        </a:xfrm>
        <a:prstGeom prst="pie">
          <a:avLst>
            <a:gd name="adj1" fmla="val 540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82AF369-0E1E-40DC-994C-7376CD22257C}">
      <dsp:nvSpPr>
        <dsp:cNvPr id="0" name=""/>
        <dsp:cNvSpPr/>
      </dsp:nvSpPr>
      <dsp:spPr>
        <a:xfrm>
          <a:off x="2098675" y="0"/>
          <a:ext cx="5902325" cy="41973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err="1" smtClean="0"/>
            <a:t>eGovernment</a:t>
          </a:r>
          <a:r>
            <a:rPr lang="cs-CZ" sz="3600" kern="1200" dirty="0" smtClean="0"/>
            <a:t> (e-vláda) je elektronickou formou výkonu státní a veřejné správy s využitím možností ICT, zejména internetu, v procesech státní a veřejné správy, s cílem optimalizovat tyto procesy.</a:t>
          </a:r>
          <a:endParaRPr lang="cs-CZ" sz="3600" kern="1200" dirty="0"/>
        </a:p>
      </dsp:txBody>
      <dsp:txXfrm>
        <a:off x="2098675" y="0"/>
        <a:ext cx="5902325" cy="41973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AC17FA-292A-4BBC-B4C7-941D61A6B111}">
      <dsp:nvSpPr>
        <dsp:cNvPr id="0" name=""/>
        <dsp:cNvSpPr/>
      </dsp:nvSpPr>
      <dsp:spPr>
        <a:xfrm>
          <a:off x="0" y="236005"/>
          <a:ext cx="8469312" cy="1209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7313" tIns="249936" rIns="657313" bIns="85344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listinné a elektronické podoby dokumentů budou zrovnoprávněny,</a:t>
          </a:r>
          <a:endParaRPr lang="cs-CZ" sz="1200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autorizované konverze písemností z listinné do elektronické podoby a zpět budou provádět notáři, krajské a obecní úřady s využitím elektronického podpisu.</a:t>
          </a:r>
          <a:endParaRPr lang="cs-CZ" sz="1200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převedeným písemnostem budou přiznány stejné právní účinky, jaké měly ty, které byly převáděny</a:t>
          </a:r>
          <a:endParaRPr lang="cs-CZ" sz="1200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řeší se problémy s přístupem k informacím, jejich oběhem, nakládáním, archivováním či ztrátou.</a:t>
          </a:r>
          <a:endParaRPr lang="cs-CZ" sz="1200" kern="1200" dirty="0"/>
        </a:p>
      </dsp:txBody>
      <dsp:txXfrm>
        <a:off x="0" y="236005"/>
        <a:ext cx="8469312" cy="1209600"/>
      </dsp:txXfrm>
    </dsp:sp>
    <dsp:sp modelId="{1F2FA5A2-5128-4CCC-835C-2A5347DEE294}">
      <dsp:nvSpPr>
        <dsp:cNvPr id="0" name=""/>
        <dsp:cNvSpPr/>
      </dsp:nvSpPr>
      <dsp:spPr>
        <a:xfrm>
          <a:off x="423465" y="58885"/>
          <a:ext cx="5928518" cy="3542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4084" tIns="0" rIns="224084" bIns="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err="1" smtClean="0"/>
            <a:t>eDokument</a:t>
          </a:r>
          <a:endParaRPr lang="cs-CZ" sz="1200" kern="1200" dirty="0"/>
        </a:p>
      </dsp:txBody>
      <dsp:txXfrm>
        <a:off x="440758" y="76178"/>
        <a:ext cx="5893932" cy="319654"/>
      </dsp:txXfrm>
    </dsp:sp>
    <dsp:sp modelId="{E1B3D80A-A8E9-4A99-8A9D-7B878D1AE668}">
      <dsp:nvSpPr>
        <dsp:cNvPr id="0" name=""/>
        <dsp:cNvSpPr/>
      </dsp:nvSpPr>
      <dsp:spPr>
        <a:xfrm>
          <a:off x="0" y="1687525"/>
          <a:ext cx="8469312" cy="1587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7313" tIns="249936" rIns="657313" bIns="85344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bezpečnější ochrana osobních údajů</a:t>
          </a:r>
          <a:endParaRPr lang="cs-CZ" sz="1200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úředník již nebude mít oprávnění nahlížet do agend a údajů, které nesouvisejí přímo s výkonem činnosti, ke které je zmocněn</a:t>
          </a:r>
          <a:endParaRPr lang="cs-CZ" sz="1200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zvýšení se transparentnosti správního rozhodování a snížení se možnosti zneužití dat</a:t>
          </a:r>
          <a:endParaRPr lang="cs-CZ" sz="1200" kern="1200" dirty="0"/>
        </a:p>
        <a:p>
          <a:pPr marL="342900" lvl="3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rodná čísla se vyčerpají do roku 2053</a:t>
          </a:r>
          <a:endParaRPr lang="cs-CZ" sz="1200" kern="1200" dirty="0"/>
        </a:p>
        <a:p>
          <a:pPr marL="342900" lvl="3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je připraven </a:t>
          </a:r>
          <a:r>
            <a:rPr lang="cs-CZ" sz="1200" kern="1200" dirty="0" err="1" smtClean="0"/>
            <a:t>bezvýznamový</a:t>
          </a:r>
          <a:r>
            <a:rPr lang="cs-CZ" sz="1200" kern="1200" dirty="0" smtClean="0"/>
            <a:t> identifikátor fyzických osob, který bude unikátní a nikdy se nevyčerpá</a:t>
          </a:r>
          <a:endParaRPr lang="cs-CZ" sz="1200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umožňuje také identifikaci na dálku, elektronicky, což nyní nelze</a:t>
          </a:r>
          <a:endParaRPr lang="cs-CZ" sz="1200" kern="1200" dirty="0"/>
        </a:p>
      </dsp:txBody>
      <dsp:txXfrm>
        <a:off x="0" y="1687525"/>
        <a:ext cx="8469312" cy="1587600"/>
      </dsp:txXfrm>
    </dsp:sp>
    <dsp:sp modelId="{89E9A3FA-EB0B-4885-BBB6-61DCCCBE9C99}">
      <dsp:nvSpPr>
        <dsp:cNvPr id="0" name=""/>
        <dsp:cNvSpPr/>
      </dsp:nvSpPr>
      <dsp:spPr>
        <a:xfrm>
          <a:off x="423465" y="1510405"/>
          <a:ext cx="5928518" cy="3542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4084" tIns="0" rIns="224084" bIns="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err="1" smtClean="0"/>
            <a:t>eIdentita</a:t>
          </a:r>
          <a:endParaRPr lang="cs-CZ" sz="1200" kern="1200" dirty="0"/>
        </a:p>
      </dsp:txBody>
      <dsp:txXfrm>
        <a:off x="440758" y="1527698"/>
        <a:ext cx="5893932" cy="319654"/>
      </dsp:txXfrm>
    </dsp:sp>
    <dsp:sp modelId="{9230230A-E988-4FFE-88C5-504E374BFBF1}">
      <dsp:nvSpPr>
        <dsp:cNvPr id="0" name=""/>
        <dsp:cNvSpPr/>
      </dsp:nvSpPr>
      <dsp:spPr>
        <a:xfrm>
          <a:off x="0" y="3517045"/>
          <a:ext cx="8469312" cy="1020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7313" tIns="249936" rIns="657313" bIns="85344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úřady musejí mít povinnost komunikovat mezi sebou elektronicky</a:t>
          </a:r>
          <a:endParaRPr lang="cs-CZ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Úřady budou pod trvalou kontrolou, jak vyřizují podání,</a:t>
          </a:r>
          <a:endParaRPr lang="cs-CZ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zřídí se elektronické datové schránky nejen pro úřady, ale i pro firmy, kam jim budou úřady doručovat rozhodnutí, výzvy a podněty</a:t>
          </a:r>
          <a:endParaRPr lang="cs-CZ" sz="1200" kern="1200" dirty="0"/>
        </a:p>
      </dsp:txBody>
      <dsp:txXfrm>
        <a:off x="0" y="3517045"/>
        <a:ext cx="8469312" cy="1020600"/>
      </dsp:txXfrm>
    </dsp:sp>
    <dsp:sp modelId="{1AC63FD5-9424-447E-9FF4-1459117904CF}">
      <dsp:nvSpPr>
        <dsp:cNvPr id="0" name=""/>
        <dsp:cNvSpPr/>
      </dsp:nvSpPr>
      <dsp:spPr>
        <a:xfrm>
          <a:off x="423465" y="3339925"/>
          <a:ext cx="5928518" cy="3542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4084" tIns="0" rIns="224084" bIns="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elektronické spisy – elektronické schránky</a:t>
          </a:r>
          <a:endParaRPr lang="cs-CZ" sz="1200" kern="1200" dirty="0"/>
        </a:p>
      </dsp:txBody>
      <dsp:txXfrm>
        <a:off x="440758" y="3357218"/>
        <a:ext cx="5893932" cy="3196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E32805-2013-4154-9CCC-21F4C30A47E0}">
      <dsp:nvSpPr>
        <dsp:cNvPr id="0" name=""/>
        <dsp:cNvSpPr/>
      </dsp:nvSpPr>
      <dsp:spPr>
        <a:xfrm>
          <a:off x="0" y="0"/>
          <a:ext cx="4033837" cy="4033837"/>
        </a:xfrm>
        <a:prstGeom prst="pie">
          <a:avLst>
            <a:gd name="adj1" fmla="val 540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69CEE3-D8BE-406D-9A35-58BD54581831}">
      <dsp:nvSpPr>
        <dsp:cNvPr id="0" name=""/>
        <dsp:cNvSpPr/>
      </dsp:nvSpPr>
      <dsp:spPr>
        <a:xfrm>
          <a:off x="2016918" y="0"/>
          <a:ext cx="5984081" cy="4033837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Datová schránka je elektronické úložiště, které je určeno k doručování orgány veřejné moci, provádění úkonů vůči orgánům veřejné moci a dodávání dokumentů fyzických osob, podnikajících fyzických osob a právnických osob.</a:t>
          </a:r>
          <a:endParaRPr lang="cs-CZ" sz="3300" kern="1200" dirty="0"/>
        </a:p>
      </dsp:txBody>
      <dsp:txXfrm>
        <a:off x="2016918" y="0"/>
        <a:ext cx="5984081" cy="40338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E39405-F0EA-4B50-BB6D-267664883A2A}">
      <dsp:nvSpPr>
        <dsp:cNvPr id="0" name=""/>
        <dsp:cNvSpPr/>
      </dsp:nvSpPr>
      <dsp:spPr>
        <a:xfrm>
          <a:off x="0" y="0"/>
          <a:ext cx="4033837" cy="4033837"/>
        </a:xfrm>
        <a:prstGeom prst="pie">
          <a:avLst>
            <a:gd name="adj1" fmla="val 540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0541E1-EA9C-465C-AEAE-A58AAE719B47}">
      <dsp:nvSpPr>
        <dsp:cNvPr id="0" name=""/>
        <dsp:cNvSpPr/>
      </dsp:nvSpPr>
      <dsp:spPr>
        <a:xfrm>
          <a:off x="2016918" y="0"/>
          <a:ext cx="5984081" cy="4033837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400" kern="1200" dirty="0" smtClean="0"/>
            <a:t>Informační systém datových schránek (ISDS) je ISVS, který obsahuje informace o datových schránkách a jejich uživatelích</a:t>
          </a:r>
          <a:endParaRPr lang="cs-CZ" sz="4400" kern="1200" dirty="0"/>
        </a:p>
      </dsp:txBody>
      <dsp:txXfrm>
        <a:off x="2016918" y="0"/>
        <a:ext cx="5984081" cy="403383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F7AC6A-F306-44F7-A4D3-FE10F2EA5B76}">
      <dsp:nvSpPr>
        <dsp:cNvPr id="0" name=""/>
        <dsp:cNvSpPr/>
      </dsp:nvSpPr>
      <dsp:spPr>
        <a:xfrm>
          <a:off x="0" y="0"/>
          <a:ext cx="4176713" cy="4176713"/>
        </a:xfrm>
        <a:prstGeom prst="pie">
          <a:avLst>
            <a:gd name="adj1" fmla="val 540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8B05F70-08D5-4A8F-9DA4-372503BC27FB}">
      <dsp:nvSpPr>
        <dsp:cNvPr id="0" name=""/>
        <dsp:cNvSpPr/>
      </dsp:nvSpPr>
      <dsp:spPr>
        <a:xfrm>
          <a:off x="2088356" y="0"/>
          <a:ext cx="5912643" cy="4176713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dirty="0" smtClean="0"/>
            <a:t>Konverzí se rozumí se úplné převedení dokumentu:</a:t>
          </a:r>
          <a:endParaRPr lang="cs-CZ" sz="3700" kern="1200" dirty="0"/>
        </a:p>
      </dsp:txBody>
      <dsp:txXfrm>
        <a:off x="2088356" y="0"/>
        <a:ext cx="2956321" cy="4176713"/>
      </dsp:txXfrm>
    </dsp:sp>
    <dsp:sp modelId="{23BBFA33-1BDE-4627-8429-B5DA3025924B}">
      <dsp:nvSpPr>
        <dsp:cNvPr id="0" name=""/>
        <dsp:cNvSpPr/>
      </dsp:nvSpPr>
      <dsp:spPr>
        <a:xfrm>
          <a:off x="5044678" y="0"/>
          <a:ext cx="2956321" cy="4176713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v listinné podobě do dokumentu obsaženého v datové zprávě, ověření shody obsahu těchto dokumentů a připojení ověřovací doložky, nebo</a:t>
          </a:r>
          <a:endParaRPr lang="cs-CZ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obsaženého v datové zprávě do dokumentu v listinné podobě a ověření shody obsahu těchto dokumentů a připojení ověřovací doložky.</a:t>
          </a:r>
          <a:endParaRPr lang="cs-CZ" sz="2000" kern="1200" dirty="0"/>
        </a:p>
      </dsp:txBody>
      <dsp:txXfrm>
        <a:off x="5044678" y="0"/>
        <a:ext cx="2956321" cy="41767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9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9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8BA8BCD-E403-42E5-9B70-4EE22EF633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572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1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11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1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FC27BB3-4851-42B6-A60A-B892D210DE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6557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/>
              <a:t>http://autorizovanakonverze.cz/pravni-predpisy/</a:t>
            </a:r>
          </a:p>
          <a:p>
            <a:endParaRPr lang="cs-CZ" smtClean="0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C5B1A8-6041-4107-A52E-28D66A820F22}" type="slidenum">
              <a:rPr lang="cs-CZ" smtClean="0"/>
              <a:pPr/>
              <a:t>2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4983167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/>
              <a:t>státních orgánů, orgánů územních samosprávných celků, Pozemkového fondu České republiky a jiných státních fondů, zdravotních pojišťoven, Českého rozhlasu, České televize, samosprávných komor zřízených zákonem, notářů a soudních exekutorů</a:t>
            </a:r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5CD901-32C0-490D-810B-E0F0F00267EA}" type="slidenum">
              <a:rPr lang="cs-CZ" smtClean="0"/>
              <a:pPr/>
              <a:t>19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0482518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/>
              <a:t>státních orgánů, orgánů územních samosprávných celků, Pozemkového fondu České republiky a jiných státních fondů, zdravotních pojišťoven, Českého rozhlasu, České televize, samosprávných komor zřízených zákonem, notářů a soudních exekutorů</a:t>
            </a:r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F7AB3D-7CD2-46FF-B2F8-3F7DEE0B42F1}" type="slidenum">
              <a:rPr lang="cs-CZ" smtClean="0"/>
              <a:pPr/>
              <a:t>20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3827540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/>
              <a:t>státních orgánů, orgánů územních samosprávných celků, Pozemkového fondu České republiky a jiných státních fondů, zdravotních pojišťoven, Českého rozhlasu, České televize, samosprávných komor zřízených zákonem, notářů a soudních exekutorů</a:t>
            </a:r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F7AB3D-7CD2-46FF-B2F8-3F7DEE0B42F1}" type="slidenum">
              <a:rPr lang="cs-CZ" smtClean="0"/>
              <a:pPr/>
              <a:t>21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2720949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/>
              <a:t>http://www.praha3.cz/oblasti-pusobnosti/byty-nebytove-prostory-a-privatizace/ostatni/el-ukony-konverze-dok.html</a:t>
            </a:r>
          </a:p>
          <a:p>
            <a:endParaRPr lang="cs-CZ" smtClean="0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2564D2-435A-450E-B5A8-90A125D34EB4}" type="slidenum">
              <a:rPr lang="cs-CZ" smtClean="0"/>
              <a:pPr/>
              <a:t>23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6279340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/>
              <a:t>http://www.praha3.cz/oblasti-pusobnosti/byty-nebytove-prostory-a-privatizace/ostatni/el-ukony-konverze-dok.html</a:t>
            </a:r>
          </a:p>
          <a:p>
            <a:endParaRPr lang="cs-CZ" smtClean="0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2564D2-435A-450E-B5A8-90A125D34EB4}" type="slidenum">
              <a:rPr lang="cs-CZ" smtClean="0"/>
              <a:pPr/>
              <a:t>24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939275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  <a:ln/>
        </p:spPr>
        <p:txBody>
          <a:bodyPr/>
          <a:lstStyle/>
          <a:p>
            <a:r>
              <a:rPr lang="cs-CZ" smtClean="0"/>
              <a:t>eGov není technologie ani eBiz ve státní správě – jde spíše o obdobu CRM v zákaznické sféře …</a:t>
            </a:r>
          </a:p>
          <a:p>
            <a:r>
              <a:rPr lang="cs-CZ" smtClean="0"/>
              <a:t>Definice SBS</a:t>
            </a:r>
          </a:p>
        </p:txBody>
      </p:sp>
    </p:spTree>
    <p:extLst>
      <p:ext uri="{BB962C8B-B14F-4D97-AF65-F5344CB8AC3E}">
        <p14:creationId xmlns:p14="http://schemas.microsoft.com/office/powerpoint/2010/main" val="3219322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46188" y="995363"/>
            <a:ext cx="4305300" cy="3228975"/>
          </a:xfrm>
          <a:ln/>
        </p:spPr>
      </p:sp>
      <p:sp>
        <p:nvSpPr>
          <p:cNvPr id="3277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86337" cy="4173537"/>
          </a:xfrm>
          <a:noFill/>
          <a:ln/>
        </p:spPr>
        <p:txBody>
          <a:bodyPr lIns="90940" tIns="45471" rIns="90940" bIns="45471"/>
          <a:lstStyle/>
          <a:p>
            <a:pPr marL="187325" indent="-187325"/>
            <a:r>
              <a:rPr lang="cs-CZ" smtClean="0"/>
              <a:t>Metody jak toho dosáhnout – technologie je jen katalizátorem souvisejících změn</a:t>
            </a:r>
          </a:p>
          <a:p>
            <a:pPr marL="187325" indent="-187325"/>
            <a:r>
              <a:rPr lang="cs-CZ" smtClean="0"/>
              <a:t>eGov není jen ta viditelna cast</a:t>
            </a:r>
          </a:p>
          <a:p>
            <a:pPr marL="187325" indent="-187325"/>
            <a:r>
              <a:rPr lang="cs-CZ" smtClean="0"/>
              <a:t>Co lze od eGov očekávat</a:t>
            </a:r>
          </a:p>
          <a:p>
            <a:pPr marL="187325" indent="-187325"/>
            <a:r>
              <a:rPr lang="cs-CZ" smtClean="0"/>
              <a:t>Zlepšení využití existujících informací</a:t>
            </a:r>
          </a:p>
          <a:p>
            <a:pPr marL="187325" indent="-187325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81494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/>
              <a:t>http://www.egoncentrum.cz/</a:t>
            </a:r>
          </a:p>
          <a:p>
            <a:endParaRPr 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4DC868-E4B6-414C-997B-E0186B544B08}" type="slidenum">
              <a:rPr lang="cs-CZ" smtClean="0"/>
              <a:pPr/>
              <a:t>11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824102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/>
              <a:t>státních orgánů, orgánů územních samosprávných celků, Pozemkového fondu České republiky a jiných státních fondů, zdravotních pojišťoven, Českého rozhlasu, České televize, samosprávných komor zřízených zákonem, notářů a soudních exekutorů</a:t>
            </a:r>
          </a:p>
          <a:p>
            <a:r>
              <a:rPr lang="cs-CZ" smtClean="0"/>
              <a:t>Zákon č. 300/2008 Sb., sbírka zákonů. </a:t>
            </a:r>
            <a:r>
              <a:rPr lang="cs-CZ" i="1" smtClean="0"/>
              <a:t>Ministerstvo vnitra </a:t>
            </a:r>
            <a:r>
              <a:rPr lang="en-US" smtClean="0"/>
              <a:t>[online]. [vid. 10. </a:t>
            </a:r>
            <a:r>
              <a:rPr lang="cs-CZ" smtClean="0"/>
              <a:t>duben</a:t>
            </a:r>
            <a:r>
              <a:rPr lang="en-US" smtClean="0"/>
              <a:t> 201</a:t>
            </a:r>
            <a:r>
              <a:rPr lang="cs-CZ" smtClean="0"/>
              <a:t>3</a:t>
            </a:r>
            <a:r>
              <a:rPr lang="en-US" smtClean="0"/>
              <a:t>]. Dostupné z: http://www.mvcr.cz/soubor/sb098-08-pdf.aspx</a:t>
            </a:r>
            <a:endParaRPr lang="cs-CZ" smtClean="0"/>
          </a:p>
          <a:p>
            <a:r>
              <a:rPr lang="cs-CZ" baseline="30000" smtClean="0"/>
              <a:t>	</a:t>
            </a:r>
            <a:r>
              <a:rPr lang="cs-CZ" smtClean="0"/>
              <a:t> </a:t>
            </a:r>
            <a:r>
              <a:rPr lang="en-US" smtClean="0"/>
              <a:t>	Vyhláška č. 194/2009 Sb., </a:t>
            </a:r>
            <a:r>
              <a:rPr lang="cs-CZ" smtClean="0"/>
              <a:t>sbírka zákonů</a:t>
            </a:r>
            <a:r>
              <a:rPr lang="en-US" smtClean="0"/>
              <a:t>. </a:t>
            </a:r>
            <a:r>
              <a:rPr lang="cs-CZ" i="1" smtClean="0"/>
              <a:t>Ministerstvo vnitra </a:t>
            </a:r>
            <a:r>
              <a:rPr lang="en-US" smtClean="0"/>
              <a:t>[online]. [vid. 10. </a:t>
            </a:r>
            <a:r>
              <a:rPr lang="cs-CZ" smtClean="0"/>
              <a:t>duben</a:t>
            </a:r>
            <a:r>
              <a:rPr lang="en-US" smtClean="0"/>
              <a:t> 201</a:t>
            </a:r>
            <a:r>
              <a:rPr lang="cs-CZ" smtClean="0"/>
              <a:t>3</a:t>
            </a:r>
            <a:r>
              <a:rPr lang="en-US" smtClean="0"/>
              <a:t>]. </a:t>
            </a:r>
            <a:r>
              <a:rPr lang="fr-FR" smtClean="0"/>
              <a:t>Dostupné z: http:// www.mvcr.cz/soubor/sbirka-zakonu-castka-57.aspx</a:t>
            </a:r>
            <a:endParaRPr lang="cs-CZ" smtClean="0"/>
          </a:p>
          <a:p>
            <a:r>
              <a:rPr lang="cs-CZ" baseline="30000" smtClean="0"/>
              <a:t>	</a:t>
            </a:r>
            <a:r>
              <a:rPr lang="cs-CZ" smtClean="0"/>
              <a:t> Webový portál Datové schránky [online] [vid. 10. dubna 2013]. Dostupné z </a:t>
            </a:r>
            <a:r>
              <a:rPr lang="fr-FR" smtClean="0"/>
              <a:t>http://www.datoveschranky.info/assets/ke-stazeni/provozni_rad_isds.pdf</a:t>
            </a:r>
            <a:endParaRPr lang="cs-CZ" smtClean="0"/>
          </a:p>
          <a:p>
            <a:endParaRPr lang="cs-CZ" smtClean="0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A02D5D-8B12-42E1-A2B6-400AE86D87DA}" type="slidenum">
              <a:rPr lang="cs-CZ" smtClean="0"/>
              <a:pPr/>
              <a:t>12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7321716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/>
              <a:t>státních orgánů, orgánů územních samosprávných celků, Pozemkového fondu České republiky a jiných státních fondů, zdravotních pojišťoven, Českého rozhlasu, České televize, samosprávných komor zřízených zákonem, notářů a soudních exekutorů</a:t>
            </a:r>
          </a:p>
          <a:p>
            <a:endParaRPr lang="cs-CZ" smtClean="0"/>
          </a:p>
          <a:p>
            <a:r>
              <a:rPr lang="cs-CZ" smtClean="0"/>
              <a:t>http://www.datoveschranky.info/</a:t>
            </a:r>
          </a:p>
          <a:p>
            <a:endParaRPr lang="cs-CZ" smtClean="0"/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113F2A-5FAD-42CF-871F-CA06E7995A80}" type="slidenum">
              <a:rPr lang="cs-CZ" smtClean="0"/>
              <a:pPr/>
              <a:t>15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6713456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/>
              <a:t>státních orgánů, orgánů územních samosprávných celků, Pozemkového fondu České republiky a jiných státních fondů, zdravotních pojišťoven, Českého rozhlasu, České televize, samosprávných komor zřízených zákonem, notářů a soudních exekutorů</a:t>
            </a:r>
          </a:p>
          <a:p>
            <a:endParaRPr lang="cs-CZ" smtClean="0"/>
          </a:p>
          <a:p>
            <a:r>
              <a:rPr lang="cs-CZ" smtClean="0"/>
              <a:t>http://www.datoveschranky.info/</a:t>
            </a:r>
          </a:p>
          <a:p>
            <a:endParaRPr lang="cs-CZ" smtClean="0"/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113F2A-5FAD-42CF-871F-CA06E7995A80}" type="slidenum">
              <a:rPr lang="cs-CZ" smtClean="0"/>
              <a:pPr/>
              <a:t>16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7865019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/>
              <a:t>státních orgánů, orgánů územních samosprávných celků, Pozemkového fondu České republiky a jiných státních fondů, zdravotních pojišťoven, Českého rozhlasu, České televize, samosprávných komor zřízených zákonem, notářů a soudních exekutorů</a:t>
            </a:r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153546-7DC7-438D-B03D-AD2BABCD4364}" type="slidenum">
              <a:rPr lang="cs-CZ" smtClean="0"/>
              <a:pPr/>
              <a:t>17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6464955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/>
              <a:t>státních orgánů, orgánů územních samosprávných celků, Pozemkového fondu České republiky a jiných státních fondů, zdravotních pojišťoven, Českého rozhlasu, České televize, samosprávných komor zřízených zákonem, notářů a soudních exekutorů</a:t>
            </a:r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5CD901-32C0-490D-810B-E0F0F00267EA}" type="slidenum">
              <a:rPr lang="cs-CZ" smtClean="0"/>
              <a:pPr/>
              <a:t>18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666565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337F0-4BCC-41E3-AAF3-41F1D9A14D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6E448-554B-4727-B1DB-5C323343C5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66083-C3E2-4468-8542-2B481573FE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A3826-0F8D-4809-A3BA-F3AF6DE256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BE4D1-E695-41C3-AD1F-F7D58E7A88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BC181-A659-473D-97FE-195E939E6A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6EDDA-2AE1-4F2A-B9DF-AA0E3FC375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695B2-BD9B-4F35-879C-E002F9D824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E6FD9-EF7B-4365-9B1C-7ED97DF66D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17188-78E2-43BF-89C5-EF28B66086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98CAA-C5FB-495F-AB8C-1E7E3FCB56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1402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21402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1402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402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402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42EF7CBA-87D7-4471-976B-CEB2366F0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4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8" grpId="0"/>
      <p:bldP spid="21401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4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401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4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401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4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401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4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401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4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40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3" Type="http://schemas.openxmlformats.org/officeDocument/2006/relationships/audio" Target="../media/audio1.wav"/><Relationship Id="rId7" Type="http://schemas.openxmlformats.org/officeDocument/2006/relationships/slide" Target="slide2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slide" Target="slide9.xml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4200" smtClean="0"/>
              <a:t>INFORMAČNÍ SYSTÉMY</a:t>
            </a:r>
            <a:br>
              <a:rPr lang="cs-CZ" sz="4200" smtClean="0"/>
            </a:br>
            <a:r>
              <a:rPr lang="cs-CZ" sz="4200" smtClean="0"/>
              <a:t>VE VEŘEJNÉ SPRÁVĚ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63688" y="5231876"/>
            <a:ext cx="6786587" cy="11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 smtClean="0"/>
              <a:t>doc. RNDr</a:t>
            </a:r>
            <a:r>
              <a:rPr lang="cs-CZ" kern="0" dirty="0" smtClean="0"/>
              <a:t>. Ing. Roman Šperka, Ph.D.</a:t>
            </a:r>
          </a:p>
          <a:p>
            <a:endParaRPr lang="cs-CZ" kern="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A90317-0728-4E41-8F56-D1F8BB778307}" type="slidenum">
              <a:rPr lang="cs-CZ" smtClean="0"/>
              <a:pPr/>
              <a:t>10</a:t>
            </a:fld>
            <a:endParaRPr lang="cs-CZ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eGovernment – základní pilíře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2857500"/>
            <a:ext cx="8001000" cy="2516188"/>
          </a:xfrm>
        </p:spPr>
        <p:txBody>
          <a:bodyPr/>
          <a:lstStyle/>
          <a:p>
            <a:pPr eaLnBrk="1" hangingPunct="1"/>
            <a:r>
              <a:rPr lang="cs-CZ" sz="3200" dirty="0" smtClean="0"/>
              <a:t>Instituce</a:t>
            </a:r>
          </a:p>
          <a:p>
            <a:pPr eaLnBrk="1" hangingPunct="1"/>
            <a:r>
              <a:rPr lang="cs-CZ" sz="3200" dirty="0" smtClean="0"/>
              <a:t>Komunikační infrastruktura</a:t>
            </a:r>
          </a:p>
          <a:p>
            <a:pPr eaLnBrk="1" hangingPunct="1"/>
            <a:r>
              <a:rPr lang="cs-CZ" sz="3200" dirty="0" smtClean="0"/>
              <a:t>Legislativní rámec a standardy</a:t>
            </a:r>
          </a:p>
          <a:p>
            <a:pPr eaLnBrk="1" hangingPunct="1"/>
            <a:r>
              <a:rPr lang="cs-CZ" sz="3200" dirty="0" smtClean="0"/>
              <a:t>Centrální databáze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101C4"/>
              </a:clrFrom>
              <a:clrTo>
                <a:srgbClr val="E101C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288" y="1773238"/>
            <a:ext cx="2952750" cy="42084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eGovernment - eGON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3348038" y="1752600"/>
            <a:ext cx="5616575" cy="42672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dirty="0" smtClean="0"/>
              <a:t>Základní registry veřejné správy – databáze o občanech a státních i nestátních subjektech </a:t>
            </a:r>
          </a:p>
          <a:p>
            <a:pPr>
              <a:lnSpc>
                <a:spcPct val="120000"/>
              </a:lnSpc>
              <a:defRPr/>
            </a:pPr>
            <a:r>
              <a:rPr lang="cs-CZ" dirty="0" smtClean="0"/>
              <a:t>Zákon č.300/2008 Sb., o elektronických úkonech a autorizované konverzi</a:t>
            </a:r>
            <a:br>
              <a:rPr lang="cs-CZ" dirty="0" smtClean="0"/>
            </a:b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zákon o 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eGovernmentu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eGovernment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Act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>
              <a:lnSpc>
                <a:spcPct val="120000"/>
              </a:lnSpc>
              <a:defRPr/>
            </a:pPr>
            <a:r>
              <a:rPr lang="cs-CZ" dirty="0" smtClean="0"/>
              <a:t>KIVS – Komunikační infrastruktura veřejné správy, zajišťující bezpečný přenos dat   </a:t>
            </a:r>
          </a:p>
          <a:p>
            <a:pPr>
              <a:lnSpc>
                <a:spcPct val="120000"/>
              </a:lnSpc>
              <a:defRPr/>
            </a:pPr>
            <a:r>
              <a:rPr lang="cs-CZ" dirty="0" err="1" smtClean="0"/>
              <a:t>Czech</a:t>
            </a:r>
            <a:r>
              <a:rPr lang="cs-CZ" dirty="0" smtClean="0"/>
              <a:t> POINT - soustava snadno dostupných kontaktních míst  </a:t>
            </a:r>
          </a:p>
        </p:txBody>
      </p:sp>
      <p:sp>
        <p:nvSpPr>
          <p:cNvPr id="1126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AD7DE8-8083-4637-9D00-D6108BDE8F8C}" type="slidenum">
              <a:rPr lang="cs-CZ" smtClean="0"/>
              <a:pPr/>
              <a:t>11</a:t>
            </a:fld>
            <a:endParaRPr lang="cs-CZ" smtClean="0"/>
          </a:p>
        </p:txBody>
      </p:sp>
      <p:cxnSp>
        <p:nvCxnSpPr>
          <p:cNvPr id="11" name="Přímá spojovací šipka 10"/>
          <p:cNvCxnSpPr/>
          <p:nvPr/>
        </p:nvCxnSpPr>
        <p:spPr>
          <a:xfrm flipH="1">
            <a:off x="2051050" y="1989138"/>
            <a:ext cx="1512888" cy="2159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 flipH="1">
            <a:off x="2124075" y="2997200"/>
            <a:ext cx="1439863" cy="4318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 flipH="1" flipV="1">
            <a:off x="2411413" y="3933825"/>
            <a:ext cx="1152525" cy="7143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 flipH="1" flipV="1">
            <a:off x="2484438" y="4508500"/>
            <a:ext cx="1079500" cy="50482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48F875-6BFF-484C-A2D4-36D612EA4EFD}" type="slidenum">
              <a:rPr lang="cs-CZ" smtClean="0"/>
              <a:pPr/>
              <a:t>12</a:t>
            </a:fld>
            <a:endParaRPr lang="cs-CZ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Zákon č.300/2008 Sb.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16113"/>
            <a:ext cx="8001000" cy="4033837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cs-CZ" sz="3200" dirty="0" smtClean="0"/>
              <a:t>upravuje</a:t>
            </a:r>
          </a:p>
          <a:p>
            <a:pPr lvl="1" eaLnBrk="1" hangingPunct="1">
              <a:defRPr/>
            </a:pPr>
            <a:r>
              <a:rPr lang="cs-CZ" sz="2800" dirty="0" smtClean="0"/>
              <a:t>elektronické úkony prostřednictvím datových schránek </a:t>
            </a:r>
          </a:p>
          <a:p>
            <a:pPr lvl="2" eaLnBrk="1" hangingPunct="1">
              <a:defRPr/>
            </a:pPr>
            <a:r>
              <a:rPr lang="cs-CZ" sz="2500" dirty="0" smtClean="0"/>
              <a:t>orgánů veřejné moci vůči fyzickým a právnickým osobám</a:t>
            </a:r>
          </a:p>
          <a:p>
            <a:pPr lvl="2" eaLnBrk="1" hangingPunct="1">
              <a:defRPr/>
            </a:pPr>
            <a:r>
              <a:rPr lang="cs-CZ" sz="2500" dirty="0" smtClean="0"/>
              <a:t>fyzických a právnických osob vůči orgánům veřejné moci</a:t>
            </a:r>
          </a:p>
          <a:p>
            <a:pPr lvl="2" eaLnBrk="1" hangingPunct="1">
              <a:defRPr/>
            </a:pPr>
            <a:r>
              <a:rPr lang="cs-CZ" sz="2500" dirty="0" smtClean="0"/>
              <a:t>mezi orgány veřejné moci navzájem,</a:t>
            </a:r>
          </a:p>
          <a:p>
            <a:pPr lvl="1" eaLnBrk="1" hangingPunct="1">
              <a:defRPr/>
            </a:pPr>
            <a:r>
              <a:rPr lang="cs-CZ" sz="2800" dirty="0" smtClean="0"/>
              <a:t>informační systém datových schránek,</a:t>
            </a:r>
          </a:p>
          <a:p>
            <a:pPr lvl="1" eaLnBrk="1" hangingPunct="1">
              <a:defRPr/>
            </a:pPr>
            <a:r>
              <a:rPr lang="cs-CZ" sz="2800" dirty="0" smtClean="0"/>
              <a:t>autorizovanou konverzi dokumentů </a:t>
            </a:r>
          </a:p>
          <a:p>
            <a:pPr eaLnBrk="1" hangingPunct="1">
              <a:defRPr/>
            </a:pPr>
            <a:r>
              <a:rPr lang="cs-CZ" sz="3200" dirty="0" smtClean="0"/>
              <a:t>nevztahuje se na dokumenty, které obsahují utajované informace </a:t>
            </a:r>
          </a:p>
          <a:p>
            <a:pPr eaLnBrk="1" hangingPunct="1">
              <a:defRPr/>
            </a:pPr>
            <a:endParaRPr lang="cs-CZ" sz="3200" dirty="0" smtClean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eGovernment Act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566738" y="1928813"/>
          <a:ext cx="8469312" cy="4596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31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6EA9F9-2852-4B2D-8527-943CB687BFC0}" type="slidenum">
              <a:rPr lang="cs-CZ" smtClean="0"/>
              <a:pPr/>
              <a:t>13</a:t>
            </a:fld>
            <a:endParaRPr lang="cs-CZ" smtClean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4FC331-AF45-4BA0-98AD-A0982C397564}" type="slidenum">
              <a:rPr lang="cs-CZ" smtClean="0"/>
              <a:pPr/>
              <a:t>14</a:t>
            </a:fld>
            <a:endParaRPr lang="cs-CZ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eGovernment Act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28813"/>
            <a:ext cx="8001000" cy="4021137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400" dirty="0" smtClean="0"/>
              <a:t>cílem zákona je vytvoření optimálních podmínek pro elektronickou komunikaci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000" dirty="0" smtClean="0"/>
              <a:t>mezi občany a úřady,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000" dirty="0" smtClean="0"/>
              <a:t>mezi úřady navzájem,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000" dirty="0" smtClean="0"/>
              <a:t>včetně sledování toho, jak se věci vyvíjejí uvnitř úřadů.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400" dirty="0" smtClean="0"/>
              <a:t>Požadavky: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000" dirty="0" smtClean="0"/>
              <a:t>zachování bezpečné elektronické identity občanů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000" dirty="0" smtClean="0"/>
              <a:t>důkladná ochrana osobních údajů,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000" dirty="0" smtClean="0"/>
              <a:t>poskytnutí komplexního řešení pro všechny agendy, které jsou vykonávány orgány veřejné moci,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000" dirty="0" smtClean="0"/>
              <a:t>elektronická komunikace člověk-úřad není povinná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1700" dirty="0" smtClean="0"/>
              <a:t>každý má možnost komunikovat s úřady takovou formou, jaká mu vyhovuje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000" dirty="0" smtClean="0"/>
              <a:t>uvnitř úřadů a mezi úřady navzájem se však bude komunikovat pouze elektronicky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DD9FC7-99D2-442A-B894-AEC8315DA3C5}" type="slidenum">
              <a:rPr lang="cs-CZ" smtClean="0"/>
              <a:pPr/>
              <a:t>15</a:t>
            </a:fld>
            <a:endParaRPr lang="cs-CZ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Datová schránka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566738" y="1916113"/>
          <a:ext cx="8001000" cy="4033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DD9FC7-99D2-442A-B894-AEC8315DA3C5}" type="slidenum">
              <a:rPr lang="cs-CZ" smtClean="0"/>
              <a:pPr/>
              <a:t>16</a:t>
            </a:fld>
            <a:endParaRPr lang="cs-CZ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Datová schránka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16113"/>
            <a:ext cx="8001000" cy="4033837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sz="3200" dirty="0" smtClean="0"/>
              <a:t>zřizuje a spravuje Ministerstvo vnitra</a:t>
            </a:r>
          </a:p>
          <a:p>
            <a:pPr eaLnBrk="1" hangingPunct="1">
              <a:defRPr/>
            </a:pPr>
            <a:r>
              <a:rPr lang="cs-CZ" sz="3200" dirty="0" smtClean="0"/>
              <a:t>členění:</a:t>
            </a:r>
          </a:p>
          <a:p>
            <a:pPr lvl="1" eaLnBrk="1" hangingPunct="1">
              <a:defRPr/>
            </a:pPr>
            <a:r>
              <a:rPr lang="cs-CZ" sz="2800" dirty="0" smtClean="0"/>
              <a:t>datová schránka fyzické osoby</a:t>
            </a:r>
          </a:p>
          <a:p>
            <a:pPr lvl="1" eaLnBrk="1" hangingPunct="1">
              <a:defRPr/>
            </a:pPr>
            <a:r>
              <a:rPr lang="cs-CZ" sz="2800" dirty="0" smtClean="0"/>
              <a:t>datová schránka podnikající fyzické osoby</a:t>
            </a:r>
          </a:p>
          <a:p>
            <a:pPr lvl="1" eaLnBrk="1" hangingPunct="1">
              <a:defRPr/>
            </a:pPr>
            <a:r>
              <a:rPr lang="cs-CZ" sz="2800" dirty="0" smtClean="0"/>
              <a:t>datová schránka právnické osoby</a:t>
            </a:r>
          </a:p>
          <a:p>
            <a:pPr lvl="1" eaLnBrk="1" hangingPunct="1">
              <a:defRPr/>
            </a:pPr>
            <a:r>
              <a:rPr lang="cs-CZ" sz="2800" dirty="0" smtClean="0"/>
              <a:t>datová schránka orgánu veřejné moci</a:t>
            </a:r>
          </a:p>
          <a:p>
            <a:pPr lvl="2" eaLnBrk="1" hangingPunct="1">
              <a:defRPr/>
            </a:pPr>
            <a:r>
              <a:rPr lang="cs-CZ" sz="2500" dirty="0" smtClean="0"/>
              <a:t>datové schránky orgánů územních samosprávných celků</a:t>
            </a:r>
            <a:endParaRPr lang="cs-CZ" sz="3200" dirty="0" smtClean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E2A529-ECCF-4F50-B44C-D8713EBF9BCD}" type="slidenum">
              <a:rPr lang="cs-CZ" smtClean="0"/>
              <a:pPr/>
              <a:t>17</a:t>
            </a:fld>
            <a:endParaRPr lang="cs-CZ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Přístup k datové schránce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16113"/>
            <a:ext cx="8001000" cy="4033837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sz="3200" dirty="0" smtClean="0"/>
              <a:t>zpřístupnění/znepřístupnění datové schránky</a:t>
            </a:r>
          </a:p>
          <a:p>
            <a:pPr eaLnBrk="1" hangingPunct="1">
              <a:defRPr/>
            </a:pPr>
            <a:r>
              <a:rPr lang="cs-CZ" sz="3200" dirty="0" smtClean="0"/>
              <a:t>osoby oprávněné k přístupu do datové schránky</a:t>
            </a:r>
          </a:p>
          <a:p>
            <a:pPr eaLnBrk="1" hangingPunct="1">
              <a:defRPr/>
            </a:pPr>
            <a:r>
              <a:rPr lang="cs-CZ" sz="3200" dirty="0" smtClean="0"/>
              <a:t>přístupové údaje</a:t>
            </a:r>
          </a:p>
          <a:p>
            <a:pPr lvl="1" eaLnBrk="1" hangingPunct="1">
              <a:defRPr/>
            </a:pPr>
            <a:r>
              <a:rPr lang="cs-CZ" sz="2800" dirty="0" smtClean="0"/>
              <a:t>zneplatnění přístupových údajů</a:t>
            </a:r>
          </a:p>
          <a:p>
            <a:pPr eaLnBrk="1" hangingPunct="1">
              <a:defRPr/>
            </a:pPr>
            <a:r>
              <a:rPr lang="cs-CZ" sz="3200" dirty="0" smtClean="0"/>
              <a:t>identifikátor datové schránky</a:t>
            </a:r>
          </a:p>
          <a:p>
            <a:pPr eaLnBrk="1" hangingPunct="1">
              <a:defRPr/>
            </a:pPr>
            <a:r>
              <a:rPr lang="cs-CZ" sz="3200" dirty="0" smtClean="0"/>
              <a:t>zrušení datové schránky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58758D-EC06-4D8F-BFD0-F4FBCAFFA096}" type="slidenum">
              <a:rPr lang="cs-CZ" smtClean="0"/>
              <a:pPr/>
              <a:t>18</a:t>
            </a:fld>
            <a:endParaRPr lang="cs-CZ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Informační systém datových schránek ISDS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566738" y="1916113"/>
          <a:ext cx="8001000" cy="4033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58758D-EC06-4D8F-BFD0-F4FBCAFFA096}" type="slidenum">
              <a:rPr lang="cs-CZ" smtClean="0"/>
              <a:pPr/>
              <a:t>19</a:t>
            </a:fld>
            <a:endParaRPr lang="cs-CZ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Informační systém datových schránek ISDS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16113"/>
            <a:ext cx="8001000" cy="403383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200" dirty="0" smtClean="0"/>
              <a:t>správcem ISDS je Ministerstvo vnitra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200" dirty="0" smtClean="0"/>
              <a:t>provozovatelem ISDS je držitel poštovní licence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200" dirty="0" smtClean="0"/>
              <a:t>v ISDS se vedou informace o datových schránkách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200" dirty="0" smtClean="0"/>
              <a:t>využívají se údaje vedené v informačním systému evidence obyvatel</a:t>
            </a:r>
          </a:p>
          <a:p>
            <a:pPr eaLnBrk="1" hangingPunct="1">
              <a:lnSpc>
                <a:spcPct val="120000"/>
              </a:lnSpc>
              <a:defRPr/>
            </a:pPr>
            <a:endParaRPr lang="cs-CZ" sz="3200" dirty="0" smtClean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8278813" cy="998538"/>
          </a:xfrm>
        </p:spPr>
        <p:txBody>
          <a:bodyPr/>
          <a:lstStyle/>
          <a:p>
            <a:pPr eaLnBrk="1" hangingPunct="1"/>
            <a:r>
              <a:rPr lang="cs-CZ" sz="3400" smtClean="0"/>
              <a:t>INFORMAČNÍ SYSTÉMY</a:t>
            </a:r>
            <a:br>
              <a:rPr lang="cs-CZ" sz="3400" smtClean="0"/>
            </a:br>
            <a:r>
              <a:rPr lang="cs-CZ" sz="3400" smtClean="0"/>
              <a:t>VE VEŘEJNÉ SPRÁVĚ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429000"/>
            <a:ext cx="8137525" cy="1600200"/>
          </a:xfrm>
        </p:spPr>
        <p:txBody>
          <a:bodyPr/>
          <a:lstStyle/>
          <a:p>
            <a:pPr eaLnBrk="1" hangingPunct="1"/>
            <a:r>
              <a:rPr lang="cs-CZ" smtClean="0"/>
              <a:t>eGovernment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10AFE3-5BFA-45B9-84C6-506549866285}" type="slidenum">
              <a:rPr lang="cs-CZ" smtClean="0"/>
              <a:pPr/>
              <a:t>20</a:t>
            </a:fld>
            <a:endParaRPr lang="cs-CZ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Doručování dokumentů 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16113"/>
            <a:ext cx="8001000" cy="4033837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200" dirty="0" smtClean="0"/>
              <a:t>umožňuje-li to povaha dokumentu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800" dirty="0" smtClean="0"/>
              <a:t>orgán veřejné moci jej doručuje jinému orgánu veřejné moci prostřednictvím datové schránky, pokud se nedoručuje na místě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800" dirty="0" smtClean="0"/>
              <a:t>má-li fyzická osoba, podnikající fyzická osoba nebo právnická osoba zpřístupněnu svou datovou schránku, orgán veřejné moci doručuje dokument této osobě prostřednictvím datové schránky, pokud se nedoručuje veřejnou vyhláškou nebo na místě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200" dirty="0" smtClean="0"/>
              <a:t>doručuje-li se způsobem podle zákona, ustanovení jiných právních předpisů upravující způsob doručení se nepoužijí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200" dirty="0" smtClean="0"/>
              <a:t>dokument, který byl dodán do datové schránky, je doručen okamžikem, kdy se do datové schránky přihlásí oprávněná osoba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10AFE3-5BFA-45B9-84C6-506549866285}" type="slidenum">
              <a:rPr lang="cs-CZ" smtClean="0"/>
              <a:pPr/>
              <a:t>21</a:t>
            </a:fld>
            <a:endParaRPr lang="cs-CZ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Doručování dokumentů 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16113"/>
            <a:ext cx="8001000" cy="4033837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200" dirty="0" smtClean="0"/>
              <a:t>nepřihlásí-li se do datové schránky oprávněná osoba ve lhůtě 10 dnů ode dne, kdy byl dokument dodán do datové schránky, považuje se tento dokument za doručený posledním dnem této lhůty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800" dirty="0" smtClean="0"/>
              <a:t>to neplatí, vylučuje-li jiný právní předpis náhradní doručení 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800" dirty="0" smtClean="0"/>
              <a:t>je možné za podmínek stanovených jiným právním předpisem žádat o určení neúčinnosti doručení podle odstavce.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200" dirty="0" smtClean="0"/>
              <a:t>doručení dokumentu má stejné právní účinky jako doručení do vlastních rukou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200" dirty="0" smtClean="0"/>
              <a:t>doručování mezi orgány veřejné moci prostřednictvím datové schránky se nepoužije, pokud je z bezpečnostních důvodů mezi těmito orgány zavedena jiná forma elektronické komunikace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19F4FF-2E83-4755-AFFD-0EA82CFEAF02}" type="slidenum">
              <a:rPr lang="cs-CZ" smtClean="0"/>
              <a:pPr/>
              <a:t>22</a:t>
            </a:fld>
            <a:endParaRPr lang="cs-CZ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 Využití datových schránek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1476375" y="1916113"/>
          <a:ext cx="6624736" cy="4145434"/>
        </p:xfrm>
        <a:graphic>
          <a:graphicData uri="http://schemas.openxmlformats.org/drawingml/2006/table">
            <a:tbl>
              <a:tblPr/>
              <a:tblGrid>
                <a:gridCol w="16819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19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0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04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640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Příjemce</a:t>
                      </a:r>
                      <a:b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Odesilatel        .    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Orgán veřejné moci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Právnická nebo fyzická osoba s datovou schránkou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Právnická nebo fyzická osoba bez datové schránky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642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Orgán veřejné moci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Vždy, umožňuje-li to povaha dokumentu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EA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Vždy, umožňuje-li to povaha dokumentu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EA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Není možné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618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Právnická nebo fyzická osoba s datovou schránkou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Může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CA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Nikdy, datové schránky nejsou určeny pro doručování mezi soukromými osobami navzájem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77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Není možné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642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Právnická nebo fyzická osoba bez datové schránky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Není možné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Není možné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Není možné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5BFFBF-6E36-4C5E-A0BD-70B697C4E8D6}" type="slidenum">
              <a:rPr lang="cs-CZ" smtClean="0"/>
              <a:pPr/>
              <a:t>23</a:t>
            </a:fld>
            <a:endParaRPr lang="cs-CZ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Konverze (Autorizovaná konverze)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539750" y="1844675"/>
          <a:ext cx="8001000" cy="4176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5BFFBF-6E36-4C5E-A0BD-70B697C4E8D6}" type="slidenum">
              <a:rPr lang="cs-CZ" smtClean="0"/>
              <a:pPr/>
              <a:t>24</a:t>
            </a:fld>
            <a:endParaRPr lang="cs-CZ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Konverze (Autorizovaná konverze)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844675"/>
            <a:ext cx="8001000" cy="4176713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sz="1600" dirty="0" smtClean="0"/>
              <a:t>datová zpráva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sz="1200" dirty="0" smtClean="0"/>
              <a:t>dokumenty orgánů veřejné moci doručované prostřednictvím datové schránky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sz="1200" dirty="0" smtClean="0"/>
              <a:t>úkony prováděné vůči orgánům veřejné moci prostřednictvím datové schránky mají formu datové zprávy.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1600" dirty="0" smtClean="0"/>
              <a:t>dokument, který provedením konverze vznikl, má stejné právní účinky jako ověřená kopie dokumentu, jehož převedením výstup vznikl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1600" dirty="0" smtClean="0"/>
              <a:t>má-li být podle jiného právního předpisu předložen dokument v listinné podobě, zejména aby byl užit jako podklad pro vydání rozhodnutí, je tato povinnost splněna předložením jeho výstupu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1600" dirty="0" smtClean="0"/>
              <a:t>konverzí se nepotvrzuje správnost a pravdivost údajů obsažených ve vstupu a jejich soulad s právními předpisy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1600" dirty="0" smtClean="0"/>
              <a:t>konverzi provádějí: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sz="1200" dirty="0" smtClean="0"/>
              <a:t>na žádost kontaktní místa veřejné správy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sz="1200" dirty="0" smtClean="0"/>
              <a:t>z moci úřední orgány veřejné moci pro výkon své působnosti</a:t>
            </a:r>
            <a:endParaRPr lang="cs-CZ" sz="1600" dirty="0" smtClean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772478-1B75-42EC-8D66-7AA062160BCF}" type="slidenum">
              <a:rPr lang="cs-CZ" smtClean="0"/>
              <a:pPr/>
              <a:t>25</a:t>
            </a:fld>
            <a:endParaRPr lang="cs-CZ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Konverze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8424863" cy="431958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sz="1600" dirty="0" smtClean="0"/>
              <a:t>neprovádí se:</a:t>
            </a:r>
            <a:endParaRPr lang="cs-CZ" sz="1200" dirty="0" smtClean="0"/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sz="1200" dirty="0" smtClean="0"/>
              <a:t>je-li dokument v jiné než v listinné podobě či v podobě datové zprávy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sz="1200" dirty="0" smtClean="0"/>
              <a:t>jde-li o dokument v listinné podobě, jehož jedinečnost nelze konverzí nahradit, zejména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sz="900" dirty="0" smtClean="0"/>
              <a:t>občanský průkaz, cestovní doklad, zbrojní průkaz, řidičský průkaz, vojenskou knížku, služební průkaz, </a:t>
            </a:r>
            <a:r>
              <a:rPr lang="cs-CZ" sz="900" dirty="0" err="1" smtClean="0"/>
              <a:t>průkaz</a:t>
            </a:r>
            <a:r>
              <a:rPr lang="cs-CZ" sz="900" dirty="0" smtClean="0"/>
              <a:t> o povolení k pobytu cizince, rybářský lístek, lovecký lístek nebo jiný průkaz, vkladní knížku, šek, směnku nebo jiný cenný papír, los, sázenku, geometrický plán, rysy a technické kresby,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sz="1200" dirty="0" smtClean="0"/>
              <a:t>jsou-li v dokumentu v listinné podobě změny, doplňky, vsuvky nebo škrty, které by mohly zeslabit jeho věrohodnost,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sz="1200" dirty="0" smtClean="0"/>
              <a:t>není-li z dokumentu v listinné podobě patrné, zda se jedná o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sz="900" dirty="0" smtClean="0"/>
              <a:t>prvopis,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sz="900" dirty="0" err="1" smtClean="0"/>
              <a:t>vidimovaný</a:t>
            </a:r>
            <a:r>
              <a:rPr lang="cs-CZ" sz="900" dirty="0" smtClean="0"/>
              <a:t> dokument,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sz="900" dirty="0" smtClean="0"/>
              <a:t>opis nebo kopii pořízenou ze spisu, nebo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sz="900" dirty="0" smtClean="0"/>
              <a:t>stejnopis písemného vyhotovení rozhodnutí anebo výroku rozhodnutí vydaného podle jiného právního předpisu,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sz="1200" dirty="0" smtClean="0"/>
              <a:t>je-li dokument v listinné podobě opatřen plastickým textem nebo otiskem plastického razítka,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sz="1200" dirty="0" smtClean="0"/>
              <a:t>jedná-li se o výstup z konverze,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sz="1200" dirty="0" smtClean="0"/>
              <a:t>v případě provedení konverze na žádost, nebylo-li k dokumentu obsaženém v datové zprávě připojeno kvalifikované časové razítko,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sz="1200" dirty="0" smtClean="0"/>
              <a:t>v případě provedení konverze na žádost, nebyl-li dokument obsažený v datové zprávě podepsán uznávaným elektronickým podpisem nebo označen uznávanou elektronickou značkou toho, kdo dokument vydal nebo vytvořil,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sz="1200" dirty="0" smtClean="0"/>
              <a:t>byl-li dokument obsažený v datové zprávě podepsán uznávaným elektronickým podpisem oprávněné osoby nebo označen uznávanou elektronickou značkou toho, kdo příslušnou datovou zprávu vydal nebo vytvořil, a nebyla-li shledána shoda tohoto dokumentu s výstupem,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sz="1200" dirty="0" smtClean="0"/>
              <a:t>jde-li o dokument obsažený v datové zprávě, který nelze konvertovat do listinné podoby, například o zvukový nebo audiovizuální záznam,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sz="1200" dirty="0" smtClean="0"/>
              <a:t>pokud dokument obsažený v datové zprávě nesplňuje technické náležitosti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8139A1-E52E-468B-9D57-81885F962ECE}" type="slidenum">
              <a:rPr lang="cs-CZ" smtClean="0"/>
              <a:pPr/>
              <a:t>26</a:t>
            </a:fld>
            <a:endParaRPr lang="cs-CZ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CZECH POINT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89138"/>
            <a:ext cx="8001000" cy="403225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defRPr/>
            </a:pPr>
            <a:r>
              <a:rPr lang="cs-CZ" sz="2000" dirty="0" smtClean="0"/>
              <a:t>Český Podací Ověřovací Informační Národní Terminál</a:t>
            </a:r>
          </a:p>
          <a:p>
            <a:pPr eaLnBrk="1" hangingPunct="1">
              <a:defRPr/>
            </a:pPr>
            <a:r>
              <a:rPr lang="cs-CZ" sz="2000" dirty="0" smtClean="0"/>
              <a:t>asistované místo výkonu veřejné správy</a:t>
            </a:r>
          </a:p>
          <a:p>
            <a:pPr lvl="1" eaLnBrk="1" hangingPunct="1">
              <a:defRPr/>
            </a:pPr>
            <a:r>
              <a:rPr lang="cs-CZ" sz="1600" dirty="0" smtClean="0"/>
              <a:t>každý člověk může</a:t>
            </a:r>
          </a:p>
          <a:p>
            <a:pPr lvl="2" eaLnBrk="1" hangingPunct="1">
              <a:defRPr/>
            </a:pPr>
            <a:r>
              <a:rPr lang="cs-CZ" sz="1050" dirty="0" smtClean="0"/>
              <a:t>získat všechny informace o údajích, které o něm vede stát v centrálních registrech,</a:t>
            </a:r>
          </a:p>
          <a:p>
            <a:pPr lvl="2" eaLnBrk="1" hangingPunct="1">
              <a:defRPr/>
            </a:pPr>
            <a:r>
              <a:rPr lang="cs-CZ" sz="1050" dirty="0" smtClean="0"/>
              <a:t>učinit jakékoliv podání ke státu.</a:t>
            </a:r>
          </a:p>
          <a:p>
            <a:pPr eaLnBrk="1" hangingPunct="1">
              <a:defRPr/>
            </a:pPr>
            <a:r>
              <a:rPr lang="cs-CZ" sz="2000" dirty="0" smtClean="0"/>
              <a:t>např. mohou občané</a:t>
            </a:r>
          </a:p>
          <a:p>
            <a:pPr lvl="1" eaLnBrk="1" hangingPunct="1">
              <a:defRPr/>
            </a:pPr>
            <a:r>
              <a:rPr lang="cs-CZ" sz="1600" dirty="0" smtClean="0"/>
              <a:t>výpis z Katastru nemovitostí</a:t>
            </a:r>
          </a:p>
          <a:p>
            <a:pPr lvl="1" eaLnBrk="1" hangingPunct="1">
              <a:defRPr/>
            </a:pPr>
            <a:r>
              <a:rPr lang="cs-CZ" sz="1600" dirty="0" smtClean="0"/>
              <a:t>výpis z Obchodního rejstříku</a:t>
            </a:r>
          </a:p>
          <a:p>
            <a:pPr lvl="1" eaLnBrk="1" hangingPunct="1">
              <a:defRPr/>
            </a:pPr>
            <a:r>
              <a:rPr lang="cs-CZ" sz="1600" dirty="0" smtClean="0"/>
              <a:t>výpis z Živnostenského rejstříku</a:t>
            </a:r>
          </a:p>
          <a:p>
            <a:pPr lvl="1" eaLnBrk="1" hangingPunct="1">
              <a:defRPr/>
            </a:pPr>
            <a:r>
              <a:rPr lang="cs-CZ" sz="1600" dirty="0" smtClean="0"/>
              <a:t>výpis z Rejstříku trestů</a:t>
            </a:r>
          </a:p>
          <a:p>
            <a:pPr lvl="1" eaLnBrk="1" hangingPunct="1">
              <a:defRPr/>
            </a:pPr>
            <a:r>
              <a:rPr lang="cs-CZ" sz="1600" dirty="0" smtClean="0"/>
              <a:t>výpis z Rejstříku trestů právnické osoby</a:t>
            </a:r>
          </a:p>
          <a:p>
            <a:pPr lvl="1" eaLnBrk="1" hangingPunct="1">
              <a:defRPr/>
            </a:pPr>
            <a:r>
              <a:rPr lang="cs-CZ" sz="1600" dirty="0" smtClean="0"/>
              <a:t>přijetí podání podle živnostenského zákona (§ 72)</a:t>
            </a:r>
          </a:p>
          <a:p>
            <a:pPr lvl="1" eaLnBrk="1" hangingPunct="1">
              <a:defRPr/>
            </a:pPr>
            <a:r>
              <a:rPr lang="cs-CZ" sz="1600" dirty="0" smtClean="0"/>
              <a:t>žádost o výpis nebo opis z Rejstříku trestů podle zákona č. 124/2008 </a:t>
            </a:r>
            <a:r>
              <a:rPr lang="cs-CZ" sz="1600" dirty="0" err="1" smtClean="0"/>
              <a:t>Sb</a:t>
            </a:r>
            <a:endParaRPr lang="cs-CZ" sz="1600" dirty="0" smtClean="0"/>
          </a:p>
          <a:p>
            <a:pPr lvl="1" eaLnBrk="1" hangingPunct="1">
              <a:defRPr/>
            </a:pPr>
            <a:r>
              <a:rPr lang="cs-CZ" sz="1600" dirty="0" smtClean="0"/>
              <a:t>výpis z bodového hodnocení řidiče</a:t>
            </a:r>
          </a:p>
          <a:p>
            <a:pPr lvl="1" eaLnBrk="1" hangingPunct="1">
              <a:defRPr/>
            </a:pPr>
            <a:r>
              <a:rPr lang="cs-CZ" sz="1600" dirty="0" smtClean="0"/>
              <a:t>vydání ověřeného výstupu ze Seznamu kvalifikovaných dodavatelů</a:t>
            </a:r>
          </a:p>
          <a:p>
            <a:pPr lvl="1" eaLnBrk="1" hangingPunct="1">
              <a:defRPr/>
            </a:pPr>
            <a:r>
              <a:rPr lang="cs-CZ" sz="1600" dirty="0" smtClean="0"/>
              <a:t>podání do registru účastníků provozu modulu </a:t>
            </a:r>
            <a:r>
              <a:rPr lang="cs-CZ" sz="1600" dirty="0" err="1" smtClean="0"/>
              <a:t>autovraků</a:t>
            </a:r>
            <a:r>
              <a:rPr lang="cs-CZ" sz="1600" dirty="0" smtClean="0"/>
              <a:t> ISOH</a:t>
            </a:r>
          </a:p>
          <a:p>
            <a:pPr lvl="1" eaLnBrk="1" hangingPunct="1">
              <a:defRPr/>
            </a:pPr>
            <a:r>
              <a:rPr lang="cs-CZ" sz="1600" dirty="0" smtClean="0"/>
              <a:t>výpis z </a:t>
            </a:r>
            <a:r>
              <a:rPr lang="cs-CZ" sz="1600" dirty="0" err="1" smtClean="0"/>
              <a:t>insolvenčního</a:t>
            </a:r>
            <a:r>
              <a:rPr lang="cs-CZ" sz="1600" dirty="0" smtClean="0"/>
              <a:t> rejstříku</a:t>
            </a:r>
          </a:p>
          <a:p>
            <a:pPr lvl="1" eaLnBrk="1" hangingPunct="1">
              <a:defRPr/>
            </a:pPr>
            <a:r>
              <a:rPr lang="cs-CZ" sz="1600" dirty="0" smtClean="0"/>
              <a:t>datové schránky</a:t>
            </a:r>
          </a:p>
          <a:p>
            <a:pPr lvl="1" eaLnBrk="1" hangingPunct="1">
              <a:defRPr/>
            </a:pPr>
            <a:r>
              <a:rPr lang="cs-CZ" sz="1600" dirty="0" smtClean="0"/>
              <a:t>autorizovaná konverze dokumentů</a:t>
            </a:r>
          </a:p>
          <a:p>
            <a:pPr lvl="1" eaLnBrk="1" hangingPunct="1">
              <a:defRPr/>
            </a:pPr>
            <a:r>
              <a:rPr lang="cs-CZ" sz="1600" dirty="0" smtClean="0"/>
              <a:t>centrální úložiště ověřovacích doložek•</a:t>
            </a:r>
          </a:p>
          <a:p>
            <a:pPr lvl="1" eaLnBrk="1" hangingPunct="1">
              <a:defRPr/>
            </a:pPr>
            <a:r>
              <a:rPr lang="cs-CZ" sz="1600" dirty="0" smtClean="0"/>
              <a:t>úschovna systému </a:t>
            </a:r>
            <a:r>
              <a:rPr lang="cs-CZ" sz="1600" dirty="0" err="1" smtClean="0"/>
              <a:t>Czech</a:t>
            </a:r>
            <a:r>
              <a:rPr lang="cs-CZ" sz="1600" dirty="0" smtClean="0"/>
              <a:t> POINT•</a:t>
            </a:r>
          </a:p>
          <a:p>
            <a:pPr lvl="1" eaLnBrk="1" hangingPunct="1">
              <a:defRPr/>
            </a:pPr>
            <a:r>
              <a:rPr lang="cs-CZ" sz="1600" dirty="0" err="1" smtClean="0"/>
              <a:t>CzechPOINT</a:t>
            </a:r>
            <a:r>
              <a:rPr lang="cs-CZ" sz="1600" dirty="0" smtClean="0"/>
              <a:t>@office</a:t>
            </a:r>
          </a:p>
          <a:p>
            <a:pPr lvl="1" eaLnBrk="1" hangingPunct="1">
              <a:defRPr/>
            </a:pPr>
            <a:r>
              <a:rPr lang="cs-CZ" sz="1600" dirty="0" smtClean="0"/>
              <a:t>základní registry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428625"/>
            <a:ext cx="8001000" cy="785813"/>
          </a:xfrm>
        </p:spPr>
        <p:txBody>
          <a:bodyPr/>
          <a:lstStyle/>
          <a:p>
            <a:pPr eaLnBrk="1" hangingPunct="1"/>
            <a:r>
              <a:rPr lang="cs-CZ" sz="3400" smtClean="0"/>
              <a:t>CZECH POINT</a:t>
            </a:r>
          </a:p>
        </p:txBody>
      </p:sp>
      <p:sp>
        <p:nvSpPr>
          <p:cNvPr id="2355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B79FE5-FF20-4F53-9981-C17C4705482F}" type="slidenum">
              <a:rPr lang="cs-CZ" smtClean="0"/>
              <a:pPr/>
              <a:t>27</a:t>
            </a:fld>
            <a:endParaRPr lang="cs-CZ" smtClean="0"/>
          </a:p>
        </p:txBody>
      </p:sp>
      <p:pic>
        <p:nvPicPr>
          <p:cNvPr id="23556" name="Zástupný symbol pro obsah 8" descr="triada- Czech POIN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324100" y="2305050"/>
            <a:ext cx="4486275" cy="3162300"/>
          </a:xfrm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CF3956-B9E2-425A-BB32-9490E5DF9642}" type="slidenum">
              <a:rPr lang="cs-CZ" smtClean="0"/>
              <a:pPr/>
              <a:t>28</a:t>
            </a:fld>
            <a:endParaRPr lang="cs-CZ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389938" cy="1216025"/>
          </a:xfrm>
        </p:spPr>
        <p:txBody>
          <a:bodyPr/>
          <a:lstStyle/>
          <a:p>
            <a:pPr eaLnBrk="1" hangingPunct="1"/>
            <a:r>
              <a:rPr lang="cs-CZ" sz="3400" smtClean="0"/>
              <a:t>Komunikační infrastruktura veřejné správy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844675"/>
            <a:ext cx="8397875" cy="424815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400" dirty="0" smtClean="0"/>
              <a:t>komunikační kanály veřejné správy lze definovat jako veškeré prostředky, kterými subjekty veřejné správy komunikují mezi sebou navzájem a ve vztahu k občanovi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400" dirty="0" smtClean="0"/>
              <a:t>jednotná komunikační infrastruktura pro elektronické úřadování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400" dirty="0" smtClean="0"/>
              <a:t>sjednocení různých datových linek subjektů veřejné správy do jedné datové sítě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400" dirty="0" smtClean="0"/>
              <a:t>základ fungování </a:t>
            </a:r>
            <a:r>
              <a:rPr lang="cs-CZ" sz="2400" dirty="0" err="1" smtClean="0"/>
              <a:t>eGovernmentu</a:t>
            </a:r>
            <a:endParaRPr lang="cs-CZ" sz="2400" dirty="0" smtClean="0"/>
          </a:p>
          <a:p>
            <a:pPr eaLnBrk="1" hangingPunct="1">
              <a:lnSpc>
                <a:spcPct val="120000"/>
              </a:lnSpc>
              <a:defRPr/>
            </a:pPr>
            <a:r>
              <a:rPr lang="cs-CZ" sz="2400" dirty="0" smtClean="0"/>
              <a:t>bezpečné propojení mezi veřejností a veřejnou správou přes CZECH POINT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400" dirty="0" smtClean="0"/>
              <a:t>zabezpečuje také propojení sítí a systémů do společného prostředí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400" dirty="0" smtClean="0"/>
              <a:t>efektivní přístup k informacím pro ty, kteří k tomu mají oprávnění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400" dirty="0" smtClean="0"/>
              <a:t>29. ledna 2013 antimonopolní úřad zastavil zakázku na jednotný KIVS 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4BA922-D91F-4AF6-945C-98865B2A65E2}" type="slidenum">
              <a:rPr lang="cs-CZ" smtClean="0"/>
              <a:pPr/>
              <a:t>29</a:t>
            </a:fld>
            <a:endParaRPr lang="cs-CZ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389938" cy="1216025"/>
          </a:xfrm>
        </p:spPr>
        <p:txBody>
          <a:bodyPr/>
          <a:lstStyle/>
          <a:p>
            <a:pPr eaLnBrk="1" hangingPunct="1"/>
            <a:r>
              <a:rPr lang="cs-CZ" sz="3400" smtClean="0"/>
              <a:t>Komunikační infrastruktura veřejné správy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73238"/>
            <a:ext cx="8397875" cy="4319587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400" dirty="0" smtClean="0"/>
              <a:t>Centrální místo služeb – CMS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000" dirty="0" smtClean="0"/>
              <a:t>zajišťuje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1700" dirty="0" smtClean="0"/>
              <a:t>vzájemné řízené a bezpečné propojování subjektů veřejné a státní správy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1700" dirty="0" smtClean="0"/>
              <a:t>komunikaci subjektů veřejné a státní správy s jinými subjekty ve vnějších sítích, jakými jsou internet nebo komunikační infrastruktura EU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000" dirty="0" smtClean="0"/>
              <a:t>tvoří jediné logické místo propojení jednotlivých operátorů telekomunikačních infrastruktur poskytujících služby pro KIVS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400" dirty="0" smtClean="0"/>
              <a:t>CMS 2.0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000" dirty="0" smtClean="0"/>
              <a:t>zřízení propojovacího místa pro čtyři v současnosti existující základní komunikační prostředí: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1700" dirty="0" smtClean="0"/>
              <a:t>internet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1700" dirty="0" smtClean="0"/>
              <a:t>KIVS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1700" dirty="0" smtClean="0"/>
              <a:t>centrální </a:t>
            </a:r>
            <a:r>
              <a:rPr lang="cs-CZ" sz="1700" dirty="0" err="1" smtClean="0"/>
              <a:t>eGON</a:t>
            </a:r>
            <a:r>
              <a:rPr lang="cs-CZ" sz="1700" dirty="0" smtClean="0"/>
              <a:t> služby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1700" dirty="0" smtClean="0"/>
              <a:t>komunikační prostředí EU (např. S-TESTA)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000" dirty="0" smtClean="0"/>
              <a:t>pro každé z těchto prostředí definuje standardy komunikační, bezpečnostní, standardy poskytovaných služeb a jejich rozhraní. 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477349-FC4D-4403-8B41-4ECB10F60D5A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eGovernment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19735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cs-CZ" sz="2800" dirty="0" err="1" smtClean="0"/>
              <a:t>eGovernment</a:t>
            </a:r>
            <a:r>
              <a:rPr lang="cs-CZ" sz="2800" dirty="0" smtClean="0"/>
              <a:t> je definován jako poskytování služeb a zabezpečování dalších činnosti on-line prostřednictvím internetu;</a:t>
            </a:r>
          </a:p>
          <a:p>
            <a:pPr eaLnBrk="1" hangingPunct="1">
              <a:lnSpc>
                <a:spcPct val="110000"/>
              </a:lnSpc>
            </a:pPr>
            <a:r>
              <a:rPr lang="cs-CZ" sz="2800" dirty="0" err="1" smtClean="0"/>
              <a:t>eGovernment</a:t>
            </a:r>
            <a:r>
              <a:rPr lang="cs-CZ" sz="2800" dirty="0" smtClean="0"/>
              <a:t> je stavěn na úroveň využití informačních a komunikačních technologií ve vládě (státní a veřejné správě), nejširší definice zahrnují všechny aspekty její činnosti, i když je důraz kladen obecně na poskytování služeb a procesy.</a:t>
            </a:r>
          </a:p>
          <a:p>
            <a:pPr eaLnBrk="1" hangingPunct="1">
              <a:lnSpc>
                <a:spcPct val="110000"/>
              </a:lnSpc>
            </a:pPr>
            <a:r>
              <a:rPr lang="cs-CZ" sz="2800" dirty="0" err="1" smtClean="0"/>
              <a:t>eGovernment</a:t>
            </a:r>
            <a:r>
              <a:rPr lang="cs-CZ" sz="2800" dirty="0" smtClean="0"/>
              <a:t> je definován jako schopnost transformace veřejné správy s využitím informačních a komunikačních technologií, tento aspekt je obvykle spojován s využíváním internetu.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428625"/>
            <a:ext cx="8001000" cy="785813"/>
          </a:xfrm>
        </p:spPr>
        <p:txBody>
          <a:bodyPr/>
          <a:lstStyle/>
          <a:p>
            <a:pPr eaLnBrk="1" hangingPunct="1"/>
            <a:r>
              <a:rPr lang="cs-CZ" sz="3400" smtClean="0"/>
              <a:t>Elektronická přepážka</a:t>
            </a:r>
          </a:p>
        </p:txBody>
      </p:sp>
      <p:sp>
        <p:nvSpPr>
          <p:cNvPr id="2662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D88BF2-26B8-4BF9-A345-CEA0834642BA}" type="slidenum">
              <a:rPr lang="cs-CZ" smtClean="0"/>
              <a:pPr/>
              <a:t>30</a:t>
            </a:fld>
            <a:endParaRPr lang="cs-CZ" smtClean="0"/>
          </a:p>
        </p:txBody>
      </p:sp>
      <p:pic>
        <p:nvPicPr>
          <p:cNvPr id="26628" name="Zástupný symbol pro obsah 7" descr="triada- datové schránk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 rot="10800000" flipH="1" flipV="1">
            <a:off x="2143125" y="1857375"/>
            <a:ext cx="5181600" cy="1503363"/>
          </a:xfrm>
        </p:spPr>
      </p:pic>
      <p:pic>
        <p:nvPicPr>
          <p:cNvPr id="26629" name="Obrázek 9" descr="Datova schranka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50" y="3500438"/>
            <a:ext cx="5429250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A30638-C4AE-40D2-ABEC-C98EF6443820}" type="slidenum">
              <a:rPr lang="cs-CZ" smtClean="0"/>
              <a:pPr/>
              <a:t>31</a:t>
            </a:fld>
            <a:endParaRPr lang="cs-CZ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909638"/>
          </a:xfrm>
        </p:spPr>
        <p:txBody>
          <a:bodyPr/>
          <a:lstStyle/>
          <a:p>
            <a:pPr eaLnBrk="1" hangingPunct="1"/>
            <a:r>
              <a:rPr lang="cs-CZ" sz="3400" smtClean="0"/>
              <a:t>Elektronický podpis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89138"/>
            <a:ext cx="8532812" cy="403225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200" dirty="0" smtClean="0"/>
              <a:t>pro komunikaci s orgány veřejné správy se využívá elektronický podpis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200" dirty="0" smtClean="0"/>
              <a:t>musí být tzv. kvalifikovaný certifikát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200" dirty="0" smtClean="0"/>
              <a:t>akreditované subjekty (poskytovatelé certifikačních služeb), které jsou oprávněny kvalifikované certifikáty vydávat: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 smtClean="0"/>
              <a:t>První certifikační autorita, a. s.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 smtClean="0"/>
              <a:t>Česká pošta, s. p.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 err="1" smtClean="0"/>
              <a:t>eIdentity</a:t>
            </a:r>
            <a:r>
              <a:rPr lang="cs-CZ" sz="2400" dirty="0" smtClean="0"/>
              <a:t> a. s.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2FBEE8-5D33-4CD6-B3AF-FF38D2AF99B8}" type="slidenum">
              <a:rPr lang="cs-CZ" smtClean="0"/>
              <a:pPr/>
              <a:t>32</a:t>
            </a:fld>
            <a:endParaRPr lang="cs-CZ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909638"/>
          </a:xfrm>
        </p:spPr>
        <p:txBody>
          <a:bodyPr/>
          <a:lstStyle/>
          <a:p>
            <a:pPr eaLnBrk="1" hangingPunct="1"/>
            <a:r>
              <a:rPr lang="cs-CZ" sz="3400" smtClean="0"/>
              <a:t>Elektronický podpis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752600"/>
            <a:ext cx="8532812" cy="44132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000" dirty="0" smtClean="0"/>
              <a:t>co kvalifikovaný certifikát obsahuje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1600" dirty="0" smtClean="0"/>
              <a:t>nepodnikající fyzická osoba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1300" dirty="0" smtClean="0"/>
              <a:t>jméno podepisující osoby a její rodné číslo,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1600" dirty="0" smtClean="0"/>
              <a:t>OSVČ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1300" dirty="0" smtClean="0"/>
              <a:t>jméno podepisující osoby, IČ,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1600" dirty="0" smtClean="0"/>
              <a:t>zástupce právnické osoby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1300" dirty="0" smtClean="0"/>
              <a:t>jméno, jeho funkci v organizaci, název a IČ organizace, za kterou podepisující osoba jedná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000" dirty="0" smtClean="0"/>
              <a:t>kvalifikovaný certifikát se vydává na dobu 12 měsíců, pak se musí obnovit, nebo vystavit nový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000" dirty="0" smtClean="0"/>
              <a:t>právní platnost elektronického podpisu: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1600" dirty="0" smtClean="0"/>
              <a:t>ve většině případů stejná jako vlastnoruční podpis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1600" dirty="0" smtClean="0"/>
              <a:t>někdy zákon k platnosti právního úkonu požaduje úřední ověření podpisu, tehdy nelze vlastnoruční podpis nahradit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 smtClean="0"/>
              <a:t>Děkuji za pozornost.</a:t>
            </a:r>
          </a:p>
          <a:p>
            <a:r>
              <a:rPr lang="cs-CZ" sz="3200" dirty="0" smtClean="0"/>
              <a:t>Otázky?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285562785"/>
      </p:ext>
    </p:extLst>
  </p:cSld>
  <p:clrMapOvr>
    <a:masterClrMapping/>
  </p:clrMapOvr>
  <p:transition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477349-FC4D-4403-8B41-4ECB10F60D5A}" type="slidenum">
              <a:rPr lang="cs-CZ" smtClean="0"/>
              <a:pPr/>
              <a:t>4</a:t>
            </a:fld>
            <a:endParaRPr lang="cs-CZ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eGovernment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566738" y="1752600"/>
          <a:ext cx="8001000" cy="4197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477349-FC4D-4403-8B41-4ECB10F60D5A}" type="slidenum">
              <a:rPr lang="cs-CZ" smtClean="0"/>
              <a:pPr/>
              <a:t>5</a:t>
            </a:fld>
            <a:endParaRPr lang="cs-CZ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eGovernment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197350"/>
          </a:xfrm>
        </p:spPr>
        <p:txBody>
          <a:bodyPr/>
          <a:lstStyle/>
          <a:p>
            <a:pPr eaLnBrk="1" hangingPunct="1"/>
            <a:r>
              <a:rPr lang="cs-CZ" sz="2000" dirty="0" smtClean="0"/>
              <a:t>je slovní označení postupu modernizace veřejné správy s využitím nových možností ICT,</a:t>
            </a:r>
          </a:p>
          <a:p>
            <a:pPr eaLnBrk="1" hangingPunct="1"/>
            <a:r>
              <a:rPr lang="cs-CZ" sz="2000" dirty="0" smtClean="0"/>
              <a:t>radikální změna (podpořená zákonem 300/2008 Sb.) v komunikaci mezi veřejností a orgány veřejné správy a mezi orgány veřejné moci navzájem,</a:t>
            </a:r>
          </a:p>
          <a:p>
            <a:pPr eaLnBrk="1" hangingPunct="1"/>
            <a:r>
              <a:rPr lang="cs-CZ" sz="2000" dirty="0" smtClean="0"/>
              <a:t>v procesech veřejné správy funguje on-line komunikace:</a:t>
            </a:r>
          </a:p>
          <a:p>
            <a:pPr lvl="1" eaLnBrk="1" hangingPunct="1"/>
            <a:r>
              <a:rPr lang="cs-CZ" sz="1600" dirty="0" smtClean="0"/>
              <a:t>v rámci institucí VS (G2E – </a:t>
            </a:r>
            <a:r>
              <a:rPr lang="cs-CZ" sz="1600" dirty="0" err="1" smtClean="0"/>
              <a:t>Government</a:t>
            </a:r>
            <a:r>
              <a:rPr lang="cs-CZ" sz="1600" dirty="0" smtClean="0"/>
              <a:t> to </a:t>
            </a:r>
            <a:r>
              <a:rPr lang="cs-CZ" sz="1600" dirty="0" err="1" smtClean="0"/>
              <a:t>Employee</a:t>
            </a:r>
            <a:r>
              <a:rPr lang="cs-CZ" sz="1600" dirty="0" smtClean="0"/>
              <a:t>) </a:t>
            </a:r>
          </a:p>
          <a:p>
            <a:pPr lvl="1" eaLnBrk="1" hangingPunct="1"/>
            <a:r>
              <a:rPr lang="cs-CZ" sz="1600" dirty="0" smtClean="0"/>
              <a:t>mezi institucemi VS navzájem (G2G – </a:t>
            </a:r>
            <a:r>
              <a:rPr lang="cs-CZ" sz="1600" dirty="0" err="1" smtClean="0"/>
              <a:t>Government</a:t>
            </a:r>
            <a:r>
              <a:rPr lang="cs-CZ" sz="1600" dirty="0" smtClean="0"/>
              <a:t> to </a:t>
            </a:r>
            <a:r>
              <a:rPr lang="cs-CZ" sz="1600" dirty="0" err="1" smtClean="0"/>
              <a:t>Government</a:t>
            </a:r>
            <a:r>
              <a:rPr lang="cs-CZ" sz="1600" dirty="0" smtClean="0"/>
              <a:t>) </a:t>
            </a:r>
          </a:p>
          <a:p>
            <a:pPr lvl="1" eaLnBrk="1" hangingPunct="1"/>
            <a:r>
              <a:rPr lang="cs-CZ" sz="1600" dirty="0" smtClean="0"/>
              <a:t>mezi veřejnou správou a občany (G2C - </a:t>
            </a:r>
            <a:r>
              <a:rPr lang="cs-CZ" sz="1600" dirty="0" err="1" smtClean="0"/>
              <a:t>Government</a:t>
            </a:r>
            <a:r>
              <a:rPr lang="cs-CZ" sz="1600" dirty="0" smtClean="0"/>
              <a:t> to Citizen) </a:t>
            </a:r>
          </a:p>
          <a:p>
            <a:pPr lvl="1" eaLnBrk="1" hangingPunct="1"/>
            <a:r>
              <a:rPr lang="cs-CZ" sz="1600" dirty="0" smtClean="0"/>
              <a:t>mezi veřejnou správou a podnikatelskou sférou (G2B - </a:t>
            </a:r>
            <a:r>
              <a:rPr lang="cs-CZ" sz="1600" dirty="0" err="1" smtClean="0"/>
              <a:t>Government</a:t>
            </a:r>
            <a:r>
              <a:rPr lang="cs-CZ" sz="1600" dirty="0" smtClean="0"/>
              <a:t> to Business) </a:t>
            </a:r>
          </a:p>
          <a:p>
            <a:pPr lvl="1" eaLnBrk="1" hangingPunct="1"/>
            <a:r>
              <a:rPr lang="cs-CZ" sz="1600" dirty="0" smtClean="0"/>
              <a:t>mezi veřejnou správou a administrativou (G2A - </a:t>
            </a:r>
            <a:r>
              <a:rPr lang="cs-CZ" sz="1600" dirty="0" err="1" smtClean="0"/>
              <a:t>Government</a:t>
            </a:r>
            <a:r>
              <a:rPr lang="cs-CZ" sz="1600" dirty="0" smtClean="0"/>
              <a:t> to </a:t>
            </a:r>
            <a:r>
              <a:rPr lang="cs-CZ" sz="1600" dirty="0" err="1" smtClean="0"/>
              <a:t>Administration</a:t>
            </a:r>
            <a:r>
              <a:rPr lang="cs-CZ" sz="1600" dirty="0" smtClean="0"/>
              <a:t>)</a:t>
            </a:r>
          </a:p>
          <a:p>
            <a:pPr eaLnBrk="1" hangingPunct="1"/>
            <a:endParaRPr lang="cs-CZ" sz="2000" dirty="0" smtClean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FDB1AB-7C8C-410A-8875-2754ACFB0301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eGovernment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033838"/>
          </a:xfrm>
        </p:spPr>
        <p:txBody>
          <a:bodyPr/>
          <a:lstStyle/>
          <a:p>
            <a:pPr eaLnBrk="1" hangingPunct="1"/>
            <a:r>
              <a:rPr lang="cs-CZ" sz="2000" smtClean="0"/>
              <a:t>představuje transformaci vnitřních a vnějších vztahů veřejné správy pomocí informačních a komunikačních technologií s cílem optimalizovat interní procesy.</a:t>
            </a:r>
          </a:p>
          <a:p>
            <a:pPr lvl="1" eaLnBrk="1" hangingPunct="1"/>
            <a:r>
              <a:rPr lang="cs-CZ" sz="1600" smtClean="0"/>
              <a:t>to znamená rychlejší, spolehlivější a levnější poskytování služeb veřejné správy nejširší veřejnosti a zajištění větší otevřenosti veřejné správy ve vztahu ke svým uživatelům</a:t>
            </a:r>
          </a:p>
          <a:p>
            <a:pPr lvl="1" eaLnBrk="1" hangingPunct="1"/>
            <a:r>
              <a:rPr lang="cs-CZ" sz="1600" smtClean="0"/>
              <a:t>nasazení informačních technologií přináší značné úspory, lepší kvalitu služeb a transparentnost v oblasti veřejné správy a to nejen v komunikaci vláda-občan, ale zejména v segmentu komunikace vláda-vláda</a:t>
            </a:r>
          </a:p>
          <a:p>
            <a:pPr eaLnBrk="1" hangingPunct="1"/>
            <a:r>
              <a:rPr lang="cs-CZ" sz="2000" smtClean="0"/>
              <a:t>je elektronickou formou výkonu veřejné správy při aplikaci informačních a komunikačních technologií (ICT) v procesech veřejné správy</a:t>
            </a:r>
          </a:p>
          <a:p>
            <a:pPr eaLnBrk="1" hangingPunct="1"/>
            <a:endParaRPr lang="cs-CZ" sz="2000" smtClean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23"/>
          <p:cNvSpPr>
            <a:spLocks noChangeArrowheads="1"/>
          </p:cNvSpPr>
          <p:nvPr/>
        </p:nvSpPr>
        <p:spPr bwMode="auto">
          <a:xfrm>
            <a:off x="2132013" y="2244725"/>
            <a:ext cx="5032375" cy="2335213"/>
          </a:xfrm>
          <a:prstGeom prst="ellipse">
            <a:avLst/>
          </a:prstGeom>
          <a:solidFill>
            <a:srgbClr val="0033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171" name="AutoShape 20"/>
          <p:cNvSpPr>
            <a:spLocks noChangeArrowheads="1"/>
          </p:cNvSpPr>
          <p:nvPr/>
        </p:nvSpPr>
        <p:spPr bwMode="auto">
          <a:xfrm>
            <a:off x="2743200" y="4572000"/>
            <a:ext cx="3919538" cy="1576388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chemeClr val="bg1"/>
                </a:solidFill>
              </a:rPr>
              <a:t>eGovernment</a:t>
            </a:r>
            <a:r>
              <a:rPr lang="cs-CZ" sz="110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cs-CZ" sz="1100">
                <a:solidFill>
                  <a:schemeClr val="bg1"/>
                </a:solidFill>
              </a:rPr>
              <a:t>znamená transformaci </a:t>
            </a:r>
          </a:p>
          <a:p>
            <a:pPr algn="ctr"/>
            <a:r>
              <a:rPr lang="cs-CZ" sz="1100">
                <a:solidFill>
                  <a:schemeClr val="bg1"/>
                </a:solidFill>
              </a:rPr>
              <a:t>procesů státní správy </a:t>
            </a:r>
          </a:p>
          <a:p>
            <a:pPr algn="ctr"/>
            <a:r>
              <a:rPr lang="cs-CZ" sz="1100">
                <a:solidFill>
                  <a:schemeClr val="bg1"/>
                </a:solidFill>
              </a:rPr>
              <a:t>a služeb poskytovaných </a:t>
            </a:r>
            <a:r>
              <a:rPr lang="cs-CZ" sz="1100" b="1">
                <a:solidFill>
                  <a:schemeClr val="bg1"/>
                </a:solidFill>
              </a:rPr>
              <a:t>občanům,</a:t>
            </a:r>
          </a:p>
          <a:p>
            <a:pPr algn="ctr"/>
            <a:r>
              <a:rPr lang="cs-CZ" sz="1100" b="1">
                <a:solidFill>
                  <a:schemeClr val="bg1"/>
                </a:solidFill>
              </a:rPr>
              <a:t>organizacím a zaměstnancům</a:t>
            </a:r>
            <a:r>
              <a:rPr lang="cs-CZ" sz="1100">
                <a:solidFill>
                  <a:schemeClr val="bg1"/>
                </a:solidFill>
              </a:rPr>
              <a:t> tak, aby </a:t>
            </a:r>
          </a:p>
          <a:p>
            <a:pPr algn="ctr"/>
            <a:r>
              <a:rPr lang="cs-CZ" sz="1100">
                <a:solidFill>
                  <a:schemeClr val="bg1"/>
                </a:solidFill>
              </a:rPr>
              <a:t>byly v souladu s možnostmi současných technologií</a:t>
            </a:r>
          </a:p>
          <a:p>
            <a:pPr algn="ctr"/>
            <a:endParaRPr lang="cs-CZ" sz="1100"/>
          </a:p>
          <a:p>
            <a:pPr algn="ctr"/>
            <a:endParaRPr lang="cs-CZ" sz="110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555625"/>
            <a:r>
              <a:rPr lang="cs-CZ" sz="3200" smtClean="0"/>
              <a:t>eGovernment - vymezení pojmu</a:t>
            </a:r>
            <a:endParaRPr lang="de-DE" sz="3200" smtClean="0"/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5857875" y="2873375"/>
            <a:ext cx="898525" cy="10779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cs-CZ" sz="1600" b="1">
                <a:solidFill>
                  <a:schemeClr val="bg1"/>
                </a:solidFill>
                <a:latin typeface="Arial Black" pitchFamily="34" charset="0"/>
              </a:rPr>
              <a:t> G2C</a:t>
            </a: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cs-CZ" sz="1600" b="1">
                <a:solidFill>
                  <a:schemeClr val="bg1"/>
                </a:solidFill>
                <a:latin typeface="Arial Black" pitchFamily="34" charset="0"/>
              </a:rPr>
              <a:t> G2B</a:t>
            </a: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cs-CZ" sz="1600" b="1">
                <a:solidFill>
                  <a:schemeClr val="bg1"/>
                </a:solidFill>
                <a:latin typeface="Arial Black" pitchFamily="34" charset="0"/>
              </a:rPr>
              <a:t> G2E</a:t>
            </a:r>
          </a:p>
        </p:txBody>
      </p:sp>
      <p:sp>
        <p:nvSpPr>
          <p:cNvPr id="7174" name="Oval 8"/>
          <p:cNvSpPr>
            <a:spLocks noChangeArrowheads="1"/>
          </p:cNvSpPr>
          <p:nvPr/>
        </p:nvSpPr>
        <p:spPr bwMode="auto">
          <a:xfrm>
            <a:off x="3340100" y="2362200"/>
            <a:ext cx="1604963" cy="1111250"/>
          </a:xfrm>
          <a:prstGeom prst="ellipse">
            <a:avLst/>
          </a:prstGeom>
          <a:solidFill>
            <a:srgbClr val="F01010">
              <a:alpha val="72940"/>
            </a:srgbClr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175" name="Oval 11"/>
          <p:cNvSpPr>
            <a:spLocks noChangeArrowheads="1"/>
          </p:cNvSpPr>
          <p:nvPr/>
        </p:nvSpPr>
        <p:spPr bwMode="auto">
          <a:xfrm>
            <a:off x="2428875" y="3125788"/>
            <a:ext cx="1604963" cy="1138237"/>
          </a:xfrm>
          <a:prstGeom prst="ellipse">
            <a:avLst/>
          </a:prstGeom>
          <a:solidFill>
            <a:schemeClr val="accent1">
              <a:alpha val="41176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 sz="1200"/>
          </a:p>
        </p:txBody>
      </p:sp>
      <p:sp>
        <p:nvSpPr>
          <p:cNvPr id="7176" name="Oval 12"/>
          <p:cNvSpPr>
            <a:spLocks noChangeArrowheads="1"/>
          </p:cNvSpPr>
          <p:nvPr/>
        </p:nvSpPr>
        <p:spPr bwMode="auto">
          <a:xfrm>
            <a:off x="4202113" y="3148013"/>
            <a:ext cx="1604962" cy="1138237"/>
          </a:xfrm>
          <a:prstGeom prst="ellipse">
            <a:avLst/>
          </a:prstGeom>
          <a:solidFill>
            <a:schemeClr val="accent1">
              <a:alpha val="54117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177" name="Text Box 17"/>
          <p:cNvSpPr txBox="1">
            <a:spLocks noChangeArrowheads="1"/>
          </p:cNvSpPr>
          <p:nvPr/>
        </p:nvSpPr>
        <p:spPr bwMode="auto">
          <a:xfrm>
            <a:off x="2455863" y="3544888"/>
            <a:ext cx="1571625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Veřejná správa</a:t>
            </a:r>
            <a:br>
              <a:rPr lang="cs-CZ" sz="1400" b="1"/>
            </a:br>
            <a:r>
              <a:rPr lang="cs-CZ" sz="1400" b="1"/>
              <a:t>a podniky</a:t>
            </a:r>
          </a:p>
        </p:txBody>
      </p:sp>
      <p:sp>
        <p:nvSpPr>
          <p:cNvPr id="7178" name="Text Box 18"/>
          <p:cNvSpPr txBox="1">
            <a:spLocks noChangeArrowheads="1"/>
          </p:cNvSpPr>
          <p:nvPr/>
        </p:nvSpPr>
        <p:spPr bwMode="auto">
          <a:xfrm>
            <a:off x="3384550" y="2687638"/>
            <a:ext cx="1470025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Veřejná správa a občané</a:t>
            </a:r>
          </a:p>
        </p:txBody>
      </p:sp>
      <p:sp>
        <p:nvSpPr>
          <p:cNvPr id="7179" name="Text Box 19"/>
          <p:cNvSpPr txBox="1">
            <a:spLocks noChangeArrowheads="1"/>
          </p:cNvSpPr>
          <p:nvPr/>
        </p:nvSpPr>
        <p:spPr bwMode="auto">
          <a:xfrm>
            <a:off x="4384675" y="3497263"/>
            <a:ext cx="1460500" cy="5222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b="1"/>
              <a:t>Veřejná správa a zaměstnanci</a:t>
            </a:r>
          </a:p>
        </p:txBody>
      </p:sp>
      <p:sp>
        <p:nvSpPr>
          <p:cNvPr id="718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61957A-5477-4737-A187-64C3F8CF7F7B}" type="slidenum">
              <a:rPr lang="cs-CZ" smtClean="0"/>
              <a:pPr/>
              <a:t>7</a:t>
            </a:fld>
            <a:endParaRPr lang="cs-CZ" smtClean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DFC0F0-ED1A-417E-99C0-52D86B545794}" type="slidenum">
              <a:rPr lang="cs-CZ" smtClean="0"/>
              <a:pPr/>
              <a:t>8</a:t>
            </a:fld>
            <a:endParaRPr lang="cs-CZ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eGovernment - cíle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268688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cs-CZ" sz="2000" dirty="0" smtClean="0"/>
              <a:t>občan je klientem, zabezpečit snadný, bezpečný a důvěryhodný přístup ke službám všem občanům;</a:t>
            </a:r>
          </a:p>
          <a:p>
            <a:pPr eaLnBrk="1" hangingPunct="1"/>
            <a:r>
              <a:rPr lang="cs-CZ" sz="2000" dirty="0" smtClean="0"/>
              <a:t>vytvořit společnou datovou základnu pro ISVS, aby stačilo informace od občana získávat jen jednou;</a:t>
            </a:r>
          </a:p>
          <a:p>
            <a:pPr eaLnBrk="1" hangingPunct="1"/>
            <a:r>
              <a:rPr lang="cs-CZ" sz="2000" dirty="0" smtClean="0"/>
              <a:t>integrace služeb, omezení počtu komunikačních bodů při řešení různých záležitostí občanů, informace od občana získávat jen jednou</a:t>
            </a:r>
          </a:p>
          <a:p>
            <a:pPr eaLnBrk="1" hangingPunct="1"/>
            <a:r>
              <a:rPr lang="cs-CZ" sz="2000" dirty="0" smtClean="0"/>
              <a:t>existence jedno kontaktního místa pro všechno („</a:t>
            </a:r>
            <a:r>
              <a:rPr lang="cs-CZ" sz="2000" dirty="0" err="1" smtClean="0"/>
              <a:t>one</a:t>
            </a:r>
            <a:r>
              <a:rPr lang="cs-CZ" sz="2000" dirty="0" smtClean="0"/>
              <a:t> stop </a:t>
            </a:r>
            <a:r>
              <a:rPr lang="cs-CZ" sz="2000" dirty="0" err="1" smtClean="0"/>
              <a:t>shop</a:t>
            </a:r>
            <a:r>
              <a:rPr lang="cs-CZ" sz="2000" dirty="0" smtClean="0"/>
              <a:t>“),</a:t>
            </a:r>
          </a:p>
          <a:p>
            <a:pPr lvl="1" eaLnBrk="1" hangingPunct="1"/>
            <a:r>
              <a:rPr lang="cs-CZ" sz="1600" dirty="0" smtClean="0"/>
              <a:t>občan by měl mít zároveň volbu</a:t>
            </a:r>
          </a:p>
          <a:p>
            <a:pPr lvl="2" eaLnBrk="1" hangingPunct="1"/>
            <a:r>
              <a:rPr lang="cs-CZ" sz="1300" dirty="0" smtClean="0"/>
              <a:t>místa</a:t>
            </a:r>
          </a:p>
          <a:p>
            <a:pPr lvl="2" eaLnBrk="1" hangingPunct="1"/>
            <a:r>
              <a:rPr lang="cs-CZ" sz="1300" dirty="0" smtClean="0"/>
              <a:t>komunikačního kanálu (osobně, poštou, telefonicky, elektronicky)</a:t>
            </a:r>
          </a:p>
          <a:p>
            <a:pPr eaLnBrk="1" hangingPunct="1"/>
            <a:r>
              <a:rPr lang="cs-CZ" sz="2000" dirty="0" err="1" smtClean="0"/>
              <a:t>proaktivní</a:t>
            </a:r>
            <a:r>
              <a:rPr lang="cs-CZ" sz="2000" dirty="0" smtClean="0"/>
              <a:t> služby,</a:t>
            </a:r>
          </a:p>
          <a:p>
            <a:pPr lvl="1" eaLnBrk="1" hangingPunct="1"/>
            <a:r>
              <a:rPr lang="cs-CZ" sz="1600" dirty="0" smtClean="0"/>
              <a:t>snaha, aby občan pokud možno se státní správou komunikovat nemusel</a:t>
            </a:r>
          </a:p>
          <a:p>
            <a:pPr lvl="1" eaLnBrk="1" hangingPunct="1"/>
            <a:r>
              <a:rPr lang="cs-CZ" sz="1600" dirty="0" smtClean="0"/>
              <a:t>tedy aby ona sama automaticky zařizovala věci, které zařídit může.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3091"/>
          <p:cNvSpPr>
            <a:spLocks noChangeArrowheads="1"/>
          </p:cNvSpPr>
          <p:nvPr/>
        </p:nvSpPr>
        <p:spPr bwMode="auto">
          <a:xfrm>
            <a:off x="1357313" y="4500563"/>
            <a:ext cx="2176462" cy="1711325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cs-CZ"/>
              <a:t>Využití </a:t>
            </a:r>
          </a:p>
          <a:p>
            <a:r>
              <a:rPr lang="cs-CZ"/>
              <a:t>alternativních </a:t>
            </a:r>
          </a:p>
          <a:p>
            <a:r>
              <a:rPr lang="cs-CZ"/>
              <a:t>komunikačních </a:t>
            </a:r>
          </a:p>
          <a:p>
            <a:r>
              <a:rPr lang="cs-CZ"/>
              <a:t>kanálů </a:t>
            </a:r>
          </a:p>
        </p:txBody>
      </p:sp>
      <p:sp>
        <p:nvSpPr>
          <p:cNvPr id="9219" name="AutoShape 3087"/>
          <p:cNvSpPr>
            <a:spLocks noChangeArrowheads="1"/>
          </p:cNvSpPr>
          <p:nvPr/>
        </p:nvSpPr>
        <p:spPr bwMode="auto">
          <a:xfrm>
            <a:off x="1633538" y="2139950"/>
            <a:ext cx="1719262" cy="1233488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cs-CZ"/>
              <a:t>Aplikace </a:t>
            </a:r>
          </a:p>
          <a:p>
            <a:r>
              <a:rPr lang="cs-CZ"/>
              <a:t>nových ICT</a:t>
            </a:r>
          </a:p>
        </p:txBody>
      </p:sp>
      <p:sp>
        <p:nvSpPr>
          <p:cNvPr id="9220" name="Rectangle 3074"/>
          <p:cNvSpPr>
            <a:spLocks noGrp="1" noChangeArrowheads="1"/>
          </p:cNvSpPr>
          <p:nvPr>
            <p:ph type="title"/>
          </p:nvPr>
        </p:nvSpPr>
        <p:spPr>
          <a:xfrm>
            <a:off x="500063" y="304800"/>
            <a:ext cx="8075612" cy="766763"/>
          </a:xfrm>
        </p:spPr>
        <p:txBody>
          <a:bodyPr/>
          <a:lstStyle/>
          <a:p>
            <a:pPr defTabSz="555625"/>
            <a:r>
              <a:rPr lang="cs-CZ" sz="3200" smtClean="0"/>
              <a:t>eGovernment - základní přístupy</a:t>
            </a:r>
          </a:p>
        </p:txBody>
      </p:sp>
      <p:sp>
        <p:nvSpPr>
          <p:cNvPr id="9221" name="AutoShape 3079"/>
          <p:cNvSpPr>
            <a:spLocks noChangeArrowheads="1"/>
          </p:cNvSpPr>
          <p:nvPr/>
        </p:nvSpPr>
        <p:spPr bwMode="auto">
          <a:xfrm rot="-5400000">
            <a:off x="3881438" y="2619375"/>
            <a:ext cx="2084388" cy="776287"/>
          </a:xfrm>
          <a:prstGeom prst="rightArrow">
            <a:avLst>
              <a:gd name="adj1" fmla="val 50000"/>
              <a:gd name="adj2" fmla="val 61968"/>
            </a:avLst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222" name="AutoShape 3080"/>
          <p:cNvSpPr>
            <a:spLocks noChangeArrowheads="1"/>
          </p:cNvSpPr>
          <p:nvPr/>
        </p:nvSpPr>
        <p:spPr bwMode="auto">
          <a:xfrm rot="5400000">
            <a:off x="3958432" y="4394994"/>
            <a:ext cx="1924050" cy="776287"/>
          </a:xfrm>
          <a:prstGeom prst="rightArrow">
            <a:avLst>
              <a:gd name="adj1" fmla="val 50000"/>
              <a:gd name="adj2" fmla="val 57201"/>
            </a:avLst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223" name="AutoShape 3081"/>
          <p:cNvSpPr>
            <a:spLocks noChangeArrowheads="1"/>
          </p:cNvSpPr>
          <p:nvPr/>
        </p:nvSpPr>
        <p:spPr bwMode="auto">
          <a:xfrm rot="-2333719">
            <a:off x="4570413" y="3094038"/>
            <a:ext cx="2185987" cy="841375"/>
          </a:xfrm>
          <a:prstGeom prst="rightArrow">
            <a:avLst>
              <a:gd name="adj1" fmla="val 47556"/>
              <a:gd name="adj2" fmla="val 64688"/>
            </a:avLst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224" name="AutoShape 3082"/>
          <p:cNvSpPr>
            <a:spLocks noChangeArrowheads="1"/>
          </p:cNvSpPr>
          <p:nvPr/>
        </p:nvSpPr>
        <p:spPr bwMode="auto">
          <a:xfrm rot="-8543864">
            <a:off x="3205163" y="3098800"/>
            <a:ext cx="1905000" cy="841375"/>
          </a:xfrm>
          <a:prstGeom prst="rightArrow">
            <a:avLst>
              <a:gd name="adj1" fmla="val 50000"/>
              <a:gd name="adj2" fmla="val 61321"/>
            </a:avLst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225" name="AutoShape 3083"/>
          <p:cNvSpPr>
            <a:spLocks noChangeArrowheads="1"/>
          </p:cNvSpPr>
          <p:nvPr/>
        </p:nvSpPr>
        <p:spPr bwMode="auto">
          <a:xfrm rot="8388164">
            <a:off x="3543300" y="4108450"/>
            <a:ext cx="1666875" cy="841375"/>
          </a:xfrm>
          <a:prstGeom prst="rightArrow">
            <a:avLst>
              <a:gd name="adj1" fmla="val 50000"/>
              <a:gd name="adj2" fmla="val 53656"/>
            </a:avLst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226" name="AutoShape 3084"/>
          <p:cNvSpPr>
            <a:spLocks noChangeArrowheads="1"/>
          </p:cNvSpPr>
          <p:nvPr/>
        </p:nvSpPr>
        <p:spPr bwMode="auto">
          <a:xfrm rot="2269046">
            <a:off x="4543425" y="4162425"/>
            <a:ext cx="2005013" cy="841375"/>
          </a:xfrm>
          <a:prstGeom prst="rightArrow">
            <a:avLst>
              <a:gd name="adj1" fmla="val 50000"/>
              <a:gd name="adj2" fmla="val 64540"/>
            </a:avLst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227" name="AutoShape 3088"/>
          <p:cNvSpPr>
            <a:spLocks noChangeArrowheads="1"/>
          </p:cNvSpPr>
          <p:nvPr/>
        </p:nvSpPr>
        <p:spPr bwMode="auto">
          <a:xfrm>
            <a:off x="6623050" y="2105025"/>
            <a:ext cx="2371725" cy="979488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cs-CZ"/>
              <a:t>Přístup k občanům </a:t>
            </a:r>
          </a:p>
          <a:p>
            <a:r>
              <a:rPr lang="cs-CZ"/>
              <a:t>jako ke klientům</a:t>
            </a:r>
          </a:p>
        </p:txBody>
      </p:sp>
      <p:sp>
        <p:nvSpPr>
          <p:cNvPr id="9228" name="AutoShape 3089"/>
          <p:cNvSpPr>
            <a:spLocks noChangeArrowheads="1"/>
          </p:cNvSpPr>
          <p:nvPr/>
        </p:nvSpPr>
        <p:spPr bwMode="auto">
          <a:xfrm>
            <a:off x="6419850" y="4689475"/>
            <a:ext cx="2371725" cy="938213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cs-CZ"/>
              <a:t>Personalizace </a:t>
            </a:r>
          </a:p>
          <a:p>
            <a:r>
              <a:rPr lang="cs-CZ"/>
              <a:t>Flexibilita služeb</a:t>
            </a:r>
          </a:p>
        </p:txBody>
      </p:sp>
      <p:sp>
        <p:nvSpPr>
          <p:cNvPr id="9229" name="AutoShape 3090"/>
          <p:cNvSpPr>
            <a:spLocks noChangeArrowheads="1"/>
          </p:cNvSpPr>
          <p:nvPr/>
        </p:nvSpPr>
        <p:spPr bwMode="auto">
          <a:xfrm>
            <a:off x="3822700" y="5830888"/>
            <a:ext cx="2371725" cy="938212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cs-CZ"/>
              <a:t>Proaktivní přístup</a:t>
            </a:r>
          </a:p>
          <a:p>
            <a:r>
              <a:rPr lang="cs-CZ"/>
              <a:t>Přímá demokracie</a:t>
            </a:r>
          </a:p>
        </p:txBody>
      </p:sp>
      <p:sp>
        <p:nvSpPr>
          <p:cNvPr id="9230" name="AutoShape 3092">
            <a:hlinkHover r:id="" action="ppaction://noaction" highlightClick="1">
              <a:snd r:embed="rId3" name="bomb.wav"/>
            </a:hlinkHover>
          </p:cNvPr>
          <p:cNvSpPr>
            <a:spLocks noChangeArrowheads="1"/>
          </p:cNvSpPr>
          <p:nvPr/>
        </p:nvSpPr>
        <p:spPr bwMode="auto">
          <a:xfrm>
            <a:off x="3195638" y="1336675"/>
            <a:ext cx="3487737" cy="5143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cs-CZ"/>
              <a:t>Integrace informací a služeb</a:t>
            </a:r>
          </a:p>
        </p:txBody>
      </p:sp>
      <p:sp>
        <p:nvSpPr>
          <p:cNvPr id="9231" name="AutoShape 3094"/>
          <p:cNvSpPr>
            <a:spLocks noChangeArrowheads="1"/>
          </p:cNvSpPr>
          <p:nvPr/>
        </p:nvSpPr>
        <p:spPr bwMode="auto">
          <a:xfrm>
            <a:off x="3744913" y="2624138"/>
            <a:ext cx="2520950" cy="2462212"/>
          </a:xfrm>
          <a:prstGeom prst="star16">
            <a:avLst>
              <a:gd name="adj" fmla="val 37500"/>
            </a:avLst>
          </a:prstGeom>
          <a:solidFill>
            <a:srgbClr val="0033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cs-CZ" sz="2400" b="1">
                <a:solidFill>
                  <a:schemeClr val="bg1"/>
                </a:solidFill>
              </a:rPr>
              <a:t>eGovernment</a:t>
            </a:r>
          </a:p>
        </p:txBody>
      </p:sp>
      <p:sp>
        <p:nvSpPr>
          <p:cNvPr id="923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CD2EF0-B52A-495C-9EF5-D6A7E8D675E7}" type="slidenum">
              <a:rPr lang="cs-CZ" smtClean="0"/>
              <a:pPr/>
              <a:t>9</a:t>
            </a:fld>
            <a:endParaRPr lang="cs-CZ" smtClean="0"/>
          </a:p>
        </p:txBody>
      </p:sp>
      <p:sp>
        <p:nvSpPr>
          <p:cNvPr id="9233" name="Text Box 3095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119063" y="1852613"/>
            <a:ext cx="1500187" cy="523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180000">
            <a:spAutoFit/>
          </a:bodyPr>
          <a:lstStyle/>
          <a:p>
            <a:r>
              <a:rPr lang="cs-CZ" sz="1400" b="1"/>
              <a:t>Co je eGovernment</a:t>
            </a:r>
            <a:endParaRPr lang="en-US" sz="1400" b="1"/>
          </a:p>
        </p:txBody>
      </p:sp>
      <p:sp>
        <p:nvSpPr>
          <p:cNvPr id="9234" name="Text Box 3096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104775" y="2471738"/>
            <a:ext cx="1501775" cy="523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180000">
            <a:spAutoFit/>
          </a:bodyPr>
          <a:lstStyle/>
          <a:p>
            <a:r>
              <a:rPr lang="cs-CZ" sz="1400"/>
              <a:t>Transakce </a:t>
            </a:r>
            <a:br>
              <a:rPr lang="cs-CZ" sz="1400"/>
            </a:br>
            <a:r>
              <a:rPr lang="cs-CZ" sz="1400"/>
              <a:t>on-line</a:t>
            </a:r>
            <a:endParaRPr lang="en-US" sz="1400"/>
          </a:p>
        </p:txBody>
      </p:sp>
      <p:sp>
        <p:nvSpPr>
          <p:cNvPr id="9235" name="Text Box 3097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112713" y="3076575"/>
            <a:ext cx="1500187" cy="523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180000">
            <a:spAutoFit/>
          </a:bodyPr>
          <a:lstStyle/>
          <a:p>
            <a:r>
              <a:rPr lang="cs-CZ" sz="1400"/>
              <a:t>Government Gateway</a:t>
            </a:r>
            <a:endParaRPr lang="en-US" sz="1400"/>
          </a:p>
        </p:txBody>
      </p:sp>
      <p:sp>
        <p:nvSpPr>
          <p:cNvPr id="9236" name="Text Box 3098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120650" y="3713163"/>
            <a:ext cx="1500188" cy="3048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180000">
            <a:spAutoFit/>
          </a:bodyPr>
          <a:lstStyle/>
          <a:p>
            <a:r>
              <a:rPr lang="cs-CZ" sz="1400"/>
              <a:t>Příklad ČSSZ</a:t>
            </a:r>
            <a:endParaRPr lang="en-US" sz="1400"/>
          </a:p>
        </p:txBody>
      </p:sp>
      <p:sp>
        <p:nvSpPr>
          <p:cNvPr id="9237" name="Text Box 3099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119063" y="4075113"/>
            <a:ext cx="1500187" cy="3048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180000">
            <a:spAutoFit/>
          </a:bodyPr>
          <a:lstStyle/>
          <a:p>
            <a:r>
              <a:rPr lang="cs-CZ" sz="1400"/>
              <a:t>Přínosy GG</a:t>
            </a:r>
            <a:endParaRPr lang="en-US" sz="140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1089</TotalTime>
  <Words>2620</Words>
  <Application>Microsoft Office PowerPoint</Application>
  <PresentationFormat>Předvádění na obrazovce (4:3)</PresentationFormat>
  <Paragraphs>337</Paragraphs>
  <Slides>33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0" baseType="lpstr">
      <vt:lpstr>Arial</vt:lpstr>
      <vt:lpstr>Arial Black</vt:lpstr>
      <vt:lpstr>Calibri</vt:lpstr>
      <vt:lpstr>Times New Roman</vt:lpstr>
      <vt:lpstr>Verdana</vt:lpstr>
      <vt:lpstr>Wingdings</vt:lpstr>
      <vt:lpstr>Profil</vt:lpstr>
      <vt:lpstr>INFORMAČNÍ SYSTÉMY VE VEŘEJNÉ SPRÁVĚ</vt:lpstr>
      <vt:lpstr>INFORMAČNÍ SYSTÉMY VE VEŘEJNÉ SPRÁVĚ</vt:lpstr>
      <vt:lpstr>eGovernment</vt:lpstr>
      <vt:lpstr>eGovernment</vt:lpstr>
      <vt:lpstr>eGovernment</vt:lpstr>
      <vt:lpstr>eGovernment</vt:lpstr>
      <vt:lpstr>eGovernment - vymezení pojmu</vt:lpstr>
      <vt:lpstr>eGovernment - cíle</vt:lpstr>
      <vt:lpstr>eGovernment - základní přístupy</vt:lpstr>
      <vt:lpstr>eGovernment – základní pilíře</vt:lpstr>
      <vt:lpstr>eGovernment - eGON</vt:lpstr>
      <vt:lpstr>Zákon č.300/2008 Sb.</vt:lpstr>
      <vt:lpstr>eGovernment Act</vt:lpstr>
      <vt:lpstr>eGovernment Act</vt:lpstr>
      <vt:lpstr>Datová schránka</vt:lpstr>
      <vt:lpstr>Datová schránka</vt:lpstr>
      <vt:lpstr>Přístup k datové schránce</vt:lpstr>
      <vt:lpstr>Informační systém datových schránek ISDS</vt:lpstr>
      <vt:lpstr>Informační systém datových schránek ISDS</vt:lpstr>
      <vt:lpstr>Doručování dokumentů </vt:lpstr>
      <vt:lpstr>Doručování dokumentů </vt:lpstr>
      <vt:lpstr> Využití datových schránek</vt:lpstr>
      <vt:lpstr>Konverze (Autorizovaná konverze)</vt:lpstr>
      <vt:lpstr>Konverze (Autorizovaná konverze)</vt:lpstr>
      <vt:lpstr>Konverze</vt:lpstr>
      <vt:lpstr>CZECH POINT</vt:lpstr>
      <vt:lpstr>CZECH POINT</vt:lpstr>
      <vt:lpstr>Komunikační infrastruktura veřejné správy</vt:lpstr>
      <vt:lpstr>Komunikační infrastruktura veřejné správy</vt:lpstr>
      <vt:lpstr>Elektronická přepážka</vt:lpstr>
      <vt:lpstr>Elektronický podpis</vt:lpstr>
      <vt:lpstr>Elektronický podpis</vt:lpstr>
      <vt:lpstr>Prezentace aplikace PowerPoint</vt:lpstr>
    </vt:vector>
  </TitlesOfParts>
  <Company>OPF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ISVS9</dc:title>
  <dc:creator>Roman Šperka</dc:creator>
  <cp:lastModifiedBy>Roman Šperka</cp:lastModifiedBy>
  <cp:revision>116</cp:revision>
  <dcterms:created xsi:type="dcterms:W3CDTF">2004-02-25T14:21:30Z</dcterms:created>
  <dcterms:modified xsi:type="dcterms:W3CDTF">2017-04-06T14:15:04Z</dcterms:modified>
</cp:coreProperties>
</file>