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354" r:id="rId3"/>
    <p:sldId id="355" r:id="rId4"/>
    <p:sldId id="321" r:id="rId5"/>
    <p:sldId id="322" r:id="rId6"/>
    <p:sldId id="370" r:id="rId7"/>
    <p:sldId id="371" r:id="rId8"/>
    <p:sldId id="372" r:id="rId9"/>
    <p:sldId id="373" r:id="rId10"/>
    <p:sldId id="374" r:id="rId11"/>
    <p:sldId id="375" r:id="rId12"/>
    <p:sldId id="324" r:id="rId13"/>
    <p:sldId id="376" r:id="rId14"/>
    <p:sldId id="378" r:id="rId15"/>
    <p:sldId id="326" r:id="rId16"/>
    <p:sldId id="328" r:id="rId17"/>
    <p:sldId id="366" r:id="rId18"/>
    <p:sldId id="329" r:id="rId19"/>
    <p:sldId id="332" r:id="rId20"/>
    <p:sldId id="333" r:id="rId21"/>
    <p:sldId id="336" r:id="rId22"/>
    <p:sldId id="367" r:id="rId23"/>
    <p:sldId id="368" r:id="rId24"/>
    <p:sldId id="369" r:id="rId25"/>
    <p:sldId id="343" r:id="rId26"/>
    <p:sldId id="347" r:id="rId27"/>
    <p:sldId id="352" r:id="rId28"/>
    <p:sldId id="353" r:id="rId29"/>
    <p:sldId id="348" r:id="rId30"/>
    <p:sldId id="349" r:id="rId31"/>
    <p:sldId id="356" r:id="rId32"/>
    <p:sldId id="377" r:id="rId33"/>
    <p:sldId id="350" r:id="rId34"/>
    <p:sldId id="357" r:id="rId35"/>
    <p:sldId id="358" r:id="rId36"/>
    <p:sldId id="359" r:id="rId37"/>
    <p:sldId id="360" r:id="rId38"/>
    <p:sldId id="361" r:id="rId39"/>
    <p:sldId id="362" r:id="rId40"/>
    <p:sldId id="351" r:id="rId41"/>
    <p:sldId id="363" r:id="rId42"/>
    <p:sldId id="364" r:id="rId4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přístupy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9394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Vyvolat vědomí naléhavosti uskutečnit změnu</a:t>
            </a:r>
          </a:p>
          <a:p>
            <a:r>
              <a:rPr lang="cs-CZ" sz="1800" dirty="0"/>
              <a:t>Sestavení koalice spolupracovníků prosazující změny</a:t>
            </a:r>
          </a:p>
          <a:p>
            <a:r>
              <a:rPr lang="cs-CZ" sz="1800" dirty="0"/>
              <a:t>Vytvoření vize a strategie</a:t>
            </a:r>
          </a:p>
          <a:p>
            <a:r>
              <a:rPr lang="cs-CZ" sz="1800" dirty="0"/>
              <a:t>Komunikace</a:t>
            </a:r>
          </a:p>
          <a:p>
            <a:r>
              <a:rPr lang="cs-CZ" sz="1800" dirty="0"/>
              <a:t>Posílení pravomoci zaměstnanců v širokém měřítku</a:t>
            </a:r>
          </a:p>
          <a:p>
            <a:r>
              <a:rPr lang="cs-CZ" sz="1800" dirty="0"/>
              <a:t>Vytváření krátkodobých vítězství</a:t>
            </a:r>
          </a:p>
          <a:p>
            <a:r>
              <a:rPr lang="cs-CZ" sz="1800" dirty="0"/>
              <a:t>Využití výsledků k podpoře dalších změn</a:t>
            </a:r>
          </a:p>
          <a:p>
            <a:r>
              <a:rPr lang="cs-CZ" sz="1800" dirty="0"/>
              <a:t>Zakotvení nových přístupů do podnikové kultury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Překonání odporu ke změnám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29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Proaktivní manažerské myšlení a jednání</a:t>
            </a:r>
          </a:p>
          <a:p>
            <a:r>
              <a:rPr lang="cs-CZ" sz="1600" dirty="0"/>
              <a:t>Přístupy ekonomicky účelné redukce změn s negativní důsledky</a:t>
            </a:r>
          </a:p>
          <a:p>
            <a:r>
              <a:rPr lang="cs-CZ" sz="1600" dirty="0"/>
              <a:t>Přístupy identifikace a zhodnocení podnikatelských příležitostí</a:t>
            </a:r>
          </a:p>
          <a:p>
            <a:pPr>
              <a:buNone/>
            </a:pPr>
            <a:endParaRPr lang="cs-CZ" sz="1600" dirty="0"/>
          </a:p>
          <a:p>
            <a:r>
              <a:rPr lang="cs-CZ" sz="1600" b="1" i="1" dirty="0"/>
              <a:t>Přístupy trvalého </a:t>
            </a:r>
            <a:r>
              <a:rPr lang="cs-CZ" sz="1600" b="1" i="1" dirty="0" smtClean="0"/>
              <a:t>zlepšování</a:t>
            </a:r>
          </a:p>
          <a:p>
            <a:pPr lvl="1"/>
            <a:r>
              <a:rPr lang="cs-CZ" sz="1600" dirty="0" err="1"/>
              <a:t>Demingův</a:t>
            </a:r>
            <a:r>
              <a:rPr lang="cs-CZ" sz="1600" dirty="0"/>
              <a:t> zlepšovací cyklus </a:t>
            </a:r>
            <a:r>
              <a:rPr lang="cs-CZ" sz="1600" dirty="0" smtClean="0"/>
              <a:t>PDCA: </a:t>
            </a:r>
            <a:r>
              <a:rPr lang="cs-CZ" sz="1600" dirty="0" err="1" smtClean="0"/>
              <a:t>Plan</a:t>
            </a:r>
            <a:r>
              <a:rPr lang="cs-CZ" sz="1600" dirty="0" smtClean="0"/>
              <a:t> </a:t>
            </a:r>
            <a:r>
              <a:rPr lang="cs-CZ" sz="1600" dirty="0"/>
              <a:t>– </a:t>
            </a:r>
            <a:r>
              <a:rPr lang="cs-CZ" sz="1600" dirty="0" smtClean="0"/>
              <a:t>5WH, Do, </a:t>
            </a:r>
            <a:r>
              <a:rPr lang="cs-CZ" sz="1600" dirty="0" err="1" smtClean="0"/>
              <a:t>Check</a:t>
            </a:r>
            <a:r>
              <a:rPr lang="cs-CZ" sz="1600" dirty="0" smtClean="0"/>
              <a:t>, </a:t>
            </a:r>
            <a:r>
              <a:rPr lang="cs-CZ" sz="1600" dirty="0" err="1" smtClean="0"/>
              <a:t>Act</a:t>
            </a:r>
            <a:endParaRPr lang="cs-CZ" sz="1600" dirty="0" smtClean="0"/>
          </a:p>
          <a:p>
            <a:pPr lvl="1"/>
            <a:r>
              <a:rPr lang="cs-CZ" sz="1600" dirty="0"/>
              <a:t>Základní </a:t>
            </a:r>
            <a:r>
              <a:rPr lang="cs-CZ" sz="1600" dirty="0" smtClean="0"/>
              <a:t>doporučení: </a:t>
            </a:r>
            <a:r>
              <a:rPr lang="cs-CZ" sz="1600" dirty="0"/>
              <a:t>t</a:t>
            </a:r>
            <a:r>
              <a:rPr lang="cs-CZ" sz="1600" dirty="0" smtClean="0"/>
              <a:t>ýmy (trvalé</a:t>
            </a:r>
            <a:r>
              <a:rPr lang="cs-CZ" sz="1600" dirty="0"/>
              <a:t>, ad hoc </a:t>
            </a:r>
            <a:r>
              <a:rPr lang="cs-CZ" sz="1600" dirty="0" smtClean="0"/>
              <a:t>týmy), </a:t>
            </a:r>
            <a:r>
              <a:rPr lang="cs-CZ" sz="1600" dirty="0"/>
              <a:t>m</a:t>
            </a:r>
            <a:r>
              <a:rPr lang="cs-CZ" sz="1600" dirty="0" smtClean="0"/>
              <a:t>ěřitelnost, rychlost </a:t>
            </a:r>
            <a:r>
              <a:rPr lang="cs-CZ" sz="1600" dirty="0"/>
              <a:t>zlepšování</a:t>
            </a:r>
          </a:p>
          <a:p>
            <a:pPr algn="just"/>
            <a:r>
              <a:rPr lang="cs-CZ" sz="1600" b="1" i="1" dirty="0" err="1" smtClean="0"/>
              <a:t>Reengineering</a:t>
            </a:r>
            <a:r>
              <a:rPr lang="cs-CZ" sz="1600" dirty="0" smtClean="0"/>
              <a:t> – směr </a:t>
            </a:r>
            <a:r>
              <a:rPr lang="cs-CZ" sz="1600" dirty="0"/>
              <a:t>managementu změny, který hledá příležitost k úspěchu v radikálních změnách orientovaných především do oblasti řízení.</a:t>
            </a:r>
          </a:p>
          <a:p>
            <a:pPr lvl="1"/>
            <a:r>
              <a:rPr lang="cs-CZ" sz="1600" dirty="0" smtClean="0"/>
              <a:t>Filosofie: procesní přístup, výrazné </a:t>
            </a:r>
            <a:r>
              <a:rPr lang="cs-CZ" sz="1600" dirty="0"/>
              <a:t>pozitivní změny procesů – zásadní a radikální</a:t>
            </a:r>
          </a:p>
          <a:p>
            <a:pPr lvl="1"/>
            <a:r>
              <a:rPr lang="cs-CZ" sz="1600" dirty="0" smtClean="0"/>
              <a:t>Úrovně: WPR (</a:t>
            </a:r>
            <a:r>
              <a:rPr lang="cs-CZ" sz="1600" dirty="0" err="1" smtClean="0"/>
              <a:t>work</a:t>
            </a:r>
            <a:r>
              <a:rPr lang="cs-CZ" sz="1600" dirty="0" smtClean="0"/>
              <a:t> </a:t>
            </a:r>
            <a:r>
              <a:rPr lang="cs-CZ" sz="1600" dirty="0" err="1"/>
              <a:t>process</a:t>
            </a:r>
            <a:r>
              <a:rPr lang="cs-CZ" sz="1600" dirty="0"/>
              <a:t> </a:t>
            </a:r>
            <a:r>
              <a:rPr lang="cs-CZ" sz="1600" dirty="0" err="1" smtClean="0"/>
              <a:t>reengineering</a:t>
            </a:r>
            <a:r>
              <a:rPr lang="cs-CZ" sz="1600" dirty="0" smtClean="0"/>
              <a:t>), BPR (business </a:t>
            </a:r>
            <a:r>
              <a:rPr lang="cs-CZ" sz="1600" dirty="0" err="1" smtClean="0"/>
              <a:t>process</a:t>
            </a:r>
            <a:r>
              <a:rPr lang="cs-CZ" sz="1600" dirty="0" smtClean="0"/>
              <a:t> </a:t>
            </a:r>
            <a:r>
              <a:rPr lang="cs-CZ" sz="1600" dirty="0" err="1" smtClean="0"/>
              <a:t>reengineering</a:t>
            </a:r>
            <a:r>
              <a:rPr lang="cs-CZ" sz="1600" dirty="0" smtClean="0"/>
              <a:t>), TBR (</a:t>
            </a:r>
            <a:r>
              <a:rPr lang="cs-CZ" sz="1600" dirty="0" err="1" smtClean="0"/>
              <a:t>total</a:t>
            </a:r>
            <a:r>
              <a:rPr lang="cs-CZ" sz="1600" dirty="0" smtClean="0"/>
              <a:t> </a:t>
            </a:r>
            <a:r>
              <a:rPr lang="cs-CZ" sz="1600" dirty="0"/>
              <a:t>business </a:t>
            </a:r>
            <a:r>
              <a:rPr lang="cs-CZ" sz="1600" dirty="0" err="1" smtClean="0"/>
              <a:t>reengineering</a:t>
            </a:r>
            <a:r>
              <a:rPr lang="cs-CZ" sz="1600" dirty="0" smtClean="0"/>
              <a:t>)</a:t>
            </a:r>
            <a:endParaRPr lang="cs-CZ" sz="1600" dirty="0"/>
          </a:p>
          <a:p>
            <a:endParaRPr lang="cs-CZ" sz="1600" dirty="0"/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přístupy managementu změn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19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Znalost</a:t>
            </a:r>
            <a:r>
              <a:rPr lang="cs-CZ" sz="1800" dirty="0"/>
              <a:t> představuje strukturovaný souhrn vzájemně souvisejících poznatků a zkušeností z určité oblasti nebo k nějakému účelu. Poznatek je jednotlivý výsledek lidského poznávání. Soustava poznatků tvoří znalost. Znalosti mohou být všeobecné a specifické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Typy </a:t>
            </a:r>
            <a:r>
              <a:rPr lang="cs-CZ" sz="1800" dirty="0"/>
              <a:t>znalostí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 algn="just"/>
            <a:r>
              <a:rPr lang="cs-CZ" sz="1800" dirty="0"/>
              <a:t>explicitní znalost – je formalizovaná nebo dokumentovaná znalost, která je většinou dobře strukturovaná a snadno přenositelná, např. dokumenty, manuály apod.;</a:t>
            </a:r>
          </a:p>
          <a:p>
            <a:pPr lvl="0" algn="just"/>
            <a:r>
              <a:rPr lang="cs-CZ" sz="1800" dirty="0"/>
              <a:t>implicitní znalost – je znalost uložená v hlavách pracovníků kdykoliv převoditelná do explicitní formy, např. znalost procesu vlastníkem procesu apod.;</a:t>
            </a:r>
          </a:p>
          <a:p>
            <a:pPr algn="just"/>
            <a:r>
              <a:rPr lang="cs-CZ" sz="1800" dirty="0" err="1"/>
              <a:t>tacitní</a:t>
            </a:r>
            <a:r>
              <a:rPr lang="cs-CZ" sz="1800" dirty="0"/>
              <a:t> (neformulovaná) znalost – je znalost uložená v hlavách pracovníků, kterou je obtížně nebo zcela nemožné převést do explicitní formy, zformalizovat nebo zdokumentovat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Management znalostí (</a:t>
            </a:r>
            <a:r>
              <a:rPr lang="cs-CZ" dirty="0" err="1" smtClean="0"/>
              <a:t>Knowledge</a:t>
            </a:r>
            <a:r>
              <a:rPr lang="cs-CZ" dirty="0" smtClean="0"/>
              <a:t> management)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56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Management znalostí </a:t>
            </a:r>
            <a:r>
              <a:rPr lang="cs-CZ" sz="1800" dirty="0"/>
              <a:t>– část managementu zaměřená na využití znalostí k zefektivnění činnosti podniku. </a:t>
            </a:r>
            <a:r>
              <a:rPr lang="cs-CZ" sz="1800" dirty="0" smtClean="0"/>
              <a:t>Cílem </a:t>
            </a:r>
            <a:r>
              <a:rPr lang="cs-CZ" sz="1800" dirty="0"/>
              <a:t>je zajistit, aby lidé v podniku měli ve správnou chvíli k dispozici správné znalosti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r>
              <a:rPr lang="cs-CZ" sz="1800" i="1" dirty="0" smtClean="0"/>
              <a:t>Nefunkčnost managementu znalostí </a:t>
            </a:r>
            <a:r>
              <a:rPr lang="cs-CZ" sz="1800" dirty="0" smtClean="0"/>
              <a:t>– monopol, umělý nedostatek, obchodní bariéry</a:t>
            </a:r>
          </a:p>
          <a:p>
            <a:endParaRPr lang="cs-CZ" sz="1800" dirty="0"/>
          </a:p>
          <a:p>
            <a:r>
              <a:rPr lang="cs-CZ" sz="1800" i="1" dirty="0" smtClean="0"/>
              <a:t>Proces tvorby znalostí:</a:t>
            </a:r>
          </a:p>
          <a:p>
            <a:pPr lvl="1"/>
            <a:r>
              <a:rPr lang="cs-CZ" sz="1800" dirty="0" smtClean="0"/>
              <a:t>Socializace </a:t>
            </a:r>
            <a:r>
              <a:rPr lang="cs-CZ" sz="1800" dirty="0"/>
              <a:t>– zkušenost</a:t>
            </a:r>
          </a:p>
          <a:p>
            <a:pPr lvl="1"/>
            <a:r>
              <a:rPr lang="cs-CZ" sz="1800" dirty="0" err="1"/>
              <a:t>Externalizace</a:t>
            </a:r>
            <a:r>
              <a:rPr lang="cs-CZ" sz="1800" dirty="0"/>
              <a:t> – artikulace</a:t>
            </a:r>
          </a:p>
          <a:p>
            <a:pPr lvl="1"/>
            <a:r>
              <a:rPr lang="cs-CZ" sz="1800" dirty="0"/>
              <a:t>Kombinace – spojování</a:t>
            </a:r>
          </a:p>
          <a:p>
            <a:pPr lvl="1"/>
            <a:r>
              <a:rPr lang="cs-CZ" sz="1800" dirty="0"/>
              <a:t>Internalizace – osvojování si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Management znalostí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43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8112" y="7215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Proces</a:t>
            </a:r>
            <a:r>
              <a:rPr lang="cs-CZ" sz="1800" dirty="0"/>
              <a:t> je soubor činností, který vyžaduje jeden nebo více vstupů a tvoří výstup, který má pro zákazníka hodnotu. </a:t>
            </a:r>
            <a:endParaRPr lang="cs-CZ" sz="1800" dirty="0" smtClean="0"/>
          </a:p>
          <a:p>
            <a:pPr algn="just"/>
            <a:r>
              <a:rPr lang="cs-CZ" sz="1800" dirty="0" smtClean="0"/>
              <a:t>Každý </a:t>
            </a:r>
            <a:r>
              <a:rPr lang="cs-CZ" sz="1800" dirty="0"/>
              <a:t>proces má vstup, výstup, vlastníka, zdroje a náklady s ním spojené, a vnitřní organizační strukturu. </a:t>
            </a:r>
            <a:r>
              <a:rPr lang="cs-CZ" sz="1800" dirty="0" smtClean="0"/>
              <a:t>Pro </a:t>
            </a:r>
            <a:r>
              <a:rPr lang="cs-CZ" sz="1800" dirty="0"/>
              <a:t>realizaci procesu je potřeba mít vhodné informační zabezpečení a čas potřebný k realizaci konkrétního procesu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Procesní management </a:t>
            </a:r>
            <a:r>
              <a:rPr lang="cs-CZ" sz="1800" dirty="0"/>
              <a:t>je přístup managementu zaměřený na monitoring existujících procesů, jejich analýzu, případné změny, stabilizaci a další zlepšování.</a:t>
            </a:r>
          </a:p>
          <a:p>
            <a:pPr algn="just"/>
            <a:r>
              <a:rPr lang="cs-CZ" sz="1800" b="1" dirty="0"/>
              <a:t>Procesní přístup </a:t>
            </a:r>
            <a:r>
              <a:rPr lang="cs-CZ" sz="1800" dirty="0"/>
              <a:t>představuje systematickou identifikaci a řízení procesů používaných v organizaci a jejich vzájemné působení.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Procesní management (</a:t>
            </a:r>
            <a:r>
              <a:rPr lang="cs-CZ" dirty="0" err="1" smtClean="0"/>
              <a:t>Process</a:t>
            </a:r>
            <a:r>
              <a:rPr lang="cs-CZ" dirty="0" smtClean="0"/>
              <a:t> management)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13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1243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Identifikace procesů – mapy procesů</a:t>
            </a:r>
          </a:p>
          <a:p>
            <a:r>
              <a:rPr lang="cs-CZ" sz="2000" dirty="0"/>
              <a:t>Nové definování procesů</a:t>
            </a:r>
          </a:p>
          <a:p>
            <a:pPr lvl="1"/>
            <a:r>
              <a:rPr lang="cs-CZ" sz="2000" dirty="0" err="1"/>
              <a:t>Redesign</a:t>
            </a:r>
            <a:r>
              <a:rPr lang="cs-CZ" sz="2000" dirty="0"/>
              <a:t> procesů</a:t>
            </a:r>
          </a:p>
          <a:p>
            <a:pPr lvl="1"/>
            <a:r>
              <a:rPr lang="cs-CZ" sz="2000" dirty="0"/>
              <a:t>Napřímení procesů</a:t>
            </a:r>
          </a:p>
          <a:p>
            <a:r>
              <a:rPr lang="cs-CZ" sz="2000" dirty="0"/>
              <a:t>Zajištění stability procesů</a:t>
            </a:r>
          </a:p>
          <a:p>
            <a:r>
              <a:rPr lang="cs-CZ" sz="2000" dirty="0"/>
              <a:t>Navození atmosféry zlepšování procesů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Úkoly procesního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36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Inovace</a:t>
            </a:r>
            <a:r>
              <a:rPr lang="cs-CZ" sz="1800" dirty="0"/>
              <a:t> v obecném pojetí je chápána jako hluboká, kvalitativní změna v různých oblastech organizace. Inovace může znamenat zdokonalení a představuje vlastně jakoukoliv novinku, změnu, která přináší něco nového do života společnosti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Podle Vebra a kolektivu (2017) inovace představuje komplexní proces od nápadu přes vývoj až po realizaci a komercionalizaci. </a:t>
            </a:r>
            <a:endParaRPr lang="cs-CZ" sz="1800" dirty="0" smtClean="0"/>
          </a:p>
          <a:p>
            <a:pPr algn="just"/>
            <a:r>
              <a:rPr lang="cs-CZ" sz="1800" dirty="0" smtClean="0"/>
              <a:t>Inovace </a:t>
            </a:r>
            <a:r>
              <a:rPr lang="cs-CZ" sz="1800" dirty="0"/>
              <a:t>je hybným faktorem každé organizace, jelikož jejím prostřednictvím dochází k italizaci produktového portfolia a tím k posílení pozice organizace na trhu, ke zvyšování efektivnosti provozních činností, zvyšování kvality a snižování nákladů atd. </a:t>
            </a:r>
            <a:endParaRPr lang="cs-CZ" sz="1800" dirty="0" smtClean="0"/>
          </a:p>
          <a:p>
            <a:pPr algn="just"/>
            <a:r>
              <a:rPr lang="cs-CZ" sz="1800" dirty="0" smtClean="0"/>
              <a:t>J</a:t>
            </a:r>
            <a:r>
              <a:rPr lang="cs-CZ" sz="1800" dirty="0"/>
              <a:t>. A. </a:t>
            </a:r>
            <a:r>
              <a:rPr lang="cs-CZ" sz="1800" dirty="0" err="1"/>
              <a:t>Schumpeter</a:t>
            </a:r>
            <a:r>
              <a:rPr lang="cs-CZ" sz="1800" dirty="0"/>
              <a:t> považoval inovace za podstatu ekonomického vývoje tržních ekonomik, které narušují stávající rovnováhu a opět ji navozují, ale na kvalitativně vyšší úrovni.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inovací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11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Invence  </a:t>
            </a:r>
          </a:p>
          <a:p>
            <a:pPr lvl="1"/>
            <a:r>
              <a:rPr lang="cs-CZ" sz="1800" dirty="0"/>
              <a:t>nápad, podnět, myšlenka o nové možné změně nebo možném řešení</a:t>
            </a:r>
          </a:p>
          <a:p>
            <a:pPr lvl="1"/>
            <a:r>
              <a:rPr lang="cs-CZ" sz="1800" dirty="0"/>
              <a:t>produkt lidské tvořivosti</a:t>
            </a:r>
          </a:p>
          <a:p>
            <a:pPr lvl="1"/>
            <a:endParaRPr lang="cs-CZ" sz="1800" dirty="0"/>
          </a:p>
          <a:p>
            <a:r>
              <a:rPr lang="cs-CZ" dirty="0"/>
              <a:t>Inovace   </a:t>
            </a:r>
          </a:p>
          <a:p>
            <a:pPr lvl="1"/>
            <a:r>
              <a:rPr lang="cs-CZ" sz="1800" dirty="0"/>
              <a:t>zmaterializované, realizované invence</a:t>
            </a:r>
          </a:p>
          <a:p>
            <a:pPr lvl="1"/>
            <a:r>
              <a:rPr lang="cs-CZ" sz="1800" dirty="0"/>
              <a:t>zdroj ekonomického rozvoje podniku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Inovace a invence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Management </a:t>
            </a:r>
            <a:r>
              <a:rPr lang="cs-CZ" sz="1800" b="1" dirty="0"/>
              <a:t>inovací </a:t>
            </a:r>
            <a:r>
              <a:rPr lang="cs-CZ" sz="1800" dirty="0"/>
              <a:t>se zabývá problematikou řízení inovací a inovačních aktivit v organizaci. </a:t>
            </a:r>
            <a:endParaRPr lang="cs-CZ" sz="1800" dirty="0" smtClean="0"/>
          </a:p>
          <a:p>
            <a:pPr lvl="0" algn="just"/>
            <a:r>
              <a:rPr lang="cs-CZ" sz="1800" b="1" dirty="0"/>
              <a:t>Management inovací </a:t>
            </a:r>
            <a:r>
              <a:rPr lang="cs-CZ" sz="1800" dirty="0"/>
              <a:t>je manažerskou disciplínou, která představuje komplex aktivit spojených s procesem, který začíná iniciací inovací a končí komerčním uplatněním </a:t>
            </a:r>
            <a:r>
              <a:rPr lang="cs-CZ" sz="1800" dirty="0" smtClean="0"/>
              <a:t>inovací. </a:t>
            </a:r>
          </a:p>
          <a:p>
            <a:pPr lvl="0" algn="just"/>
            <a:r>
              <a:rPr lang="cs-CZ" sz="1800" dirty="0" smtClean="0"/>
              <a:t>Předmětem </a:t>
            </a:r>
            <a:r>
              <a:rPr lang="cs-CZ" sz="1800" dirty="0"/>
              <a:t>tohoto managementu jsou inovace, které jsou chápány jako hluboké, kvalitativní změny v různých oblastech organizace a společnosti.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Ne </a:t>
            </a:r>
            <a:r>
              <a:rPr lang="cs-CZ" sz="1800" dirty="0"/>
              <a:t>každá změna může být chápána jako inovace. Aby změna byla změnou inovační, tak musí splňovat určitá kritéria z hlediska kvality a hloubky změny. Z tohoto důvodu jsou inovace různě klasifikovány a členěny do tříd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inovací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33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Informace</a:t>
            </a:r>
            <a:r>
              <a:rPr lang="cs-CZ" sz="1800" dirty="0"/>
              <a:t> jsou strukturovaná, organizovaná, shrnutá a interpretovaná data, závislá na jejich uživateli. </a:t>
            </a:r>
            <a:r>
              <a:rPr lang="cs-CZ" sz="1800" dirty="0" smtClean="0"/>
              <a:t>K</a:t>
            </a:r>
            <a:r>
              <a:rPr lang="cs-CZ" sz="1800" dirty="0"/>
              <a:t> tomu, abychom mohli informace využívat v procesu rozhodování a řízení, musí splňovat tato kritéria: relevantnost, reliabilita, validita, efektivita, odpovídající míra podrobnosti, srozumitelnost, aktuálnost, úplnost a kontinuita atd.</a:t>
            </a:r>
          </a:p>
          <a:p>
            <a:pPr marL="0" indent="0" algn="just">
              <a:buNone/>
            </a:pPr>
            <a:r>
              <a:rPr lang="cs-CZ" sz="1800" dirty="0" smtClean="0"/>
              <a:t>Data </a:t>
            </a:r>
            <a:r>
              <a:rPr lang="cs-CZ" sz="1800" dirty="0"/>
              <a:t>můžeme členit podle následujících kritérií (Kozel a kol., 2006):</a:t>
            </a:r>
          </a:p>
          <a:p>
            <a:pPr lvl="0" algn="just"/>
            <a:r>
              <a:rPr lang="cs-CZ" sz="1800" dirty="0"/>
              <a:t>podle zdroje – sekundární, primární;</a:t>
            </a:r>
          </a:p>
          <a:p>
            <a:pPr lvl="0" algn="just"/>
            <a:r>
              <a:rPr lang="cs-CZ" sz="1800" dirty="0"/>
              <a:t>podle formy vyjádření dat (měřitelnost) – kvantitativní, kvalitativní;</a:t>
            </a:r>
          </a:p>
          <a:p>
            <a:pPr lvl="0" algn="just"/>
            <a:r>
              <a:rPr lang="cs-CZ" sz="1800" dirty="0"/>
              <a:t>podle charakteru – hard data, soft data;</a:t>
            </a:r>
          </a:p>
          <a:p>
            <a:pPr lvl="0" algn="just"/>
            <a:r>
              <a:rPr lang="cs-CZ" sz="1800" dirty="0"/>
              <a:t>podle časového hlediska – stavová, toková;</a:t>
            </a:r>
          </a:p>
          <a:p>
            <a:pPr lvl="0" algn="just"/>
            <a:r>
              <a:rPr lang="cs-CZ" sz="1800" dirty="0"/>
              <a:t>z hlediska závislosti – data na sobě nezávislá, data na sobě závislá;</a:t>
            </a:r>
          </a:p>
          <a:p>
            <a:pPr lvl="0" algn="just"/>
            <a:r>
              <a:rPr lang="cs-CZ" sz="1800" dirty="0"/>
              <a:t>podle formy zpracování dat – data agregovaná, data neagregovaná;</a:t>
            </a:r>
          </a:p>
          <a:p>
            <a:pPr algn="just"/>
            <a:r>
              <a:rPr lang="cs-CZ" sz="1800" dirty="0"/>
              <a:t>data podle obsahu – fakta, znalosti, názory, záměry, motivy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management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99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obecně řečeno, představuje veškeré síly a vlivy, přímého nebo nepřímého vlivu, působící na podnikatelské subjekty.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Podnikatelské </a:t>
            </a:r>
            <a:r>
              <a:rPr lang="cs-CZ" sz="1800" dirty="0"/>
              <a:t>prostředí musí být chápáno v celé jeho celistvosti, jako určitý komplex faktorů, vztahů a vlivů působících na daný podnikatelský subjekt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K</a:t>
            </a:r>
            <a:r>
              <a:rPr lang="cs-CZ" sz="1800" dirty="0" smtClean="0"/>
              <a:t>aždý </a:t>
            </a:r>
            <a:r>
              <a:rPr lang="cs-CZ" sz="1800" dirty="0"/>
              <a:t>podnik je otevřený systém, který má vztahy k okolím, ve kterém a působí a výsledky podniku pak ve značné míře závisí na faktorech vnějšího a vnitřního prostředí. Všechny tyto faktory a síly musí vzít manažer do úvahy při realizaci a výkonu manažerských funkcí. Tyto faktory nelze ignorovat nebo zcela pomíjet. </a:t>
            </a:r>
            <a:endParaRPr lang="cs-CZ" sz="1800" dirty="0" smtClean="0"/>
          </a:p>
          <a:p>
            <a:pPr algn="just"/>
            <a:r>
              <a:rPr lang="cs-CZ" sz="1800" dirty="0"/>
              <a:t>v </a:t>
            </a:r>
            <a:r>
              <a:rPr lang="cs-CZ" sz="1800" dirty="0" err="1"/>
              <a:t>Timmonsově</a:t>
            </a:r>
            <a:r>
              <a:rPr lang="cs-CZ" sz="1800" dirty="0"/>
              <a:t> modelu z roku 2001 podnikatelské prostředí jako jeden ze tří faktorů úspěchů podnikání. V tomto svém modelu jej </a:t>
            </a:r>
            <a:r>
              <a:rPr lang="cs-CZ" sz="1800" dirty="0" err="1"/>
              <a:t>Timmons</a:t>
            </a:r>
            <a:r>
              <a:rPr lang="cs-CZ" sz="1800" dirty="0"/>
              <a:t> označuje jako hnací síly.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Podnikatelské prostředí a jeho vliv na management organizace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8457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Informační </a:t>
            </a:r>
            <a:r>
              <a:rPr lang="cs-CZ" sz="1800" b="1" dirty="0" smtClean="0"/>
              <a:t>management </a:t>
            </a:r>
            <a:r>
              <a:rPr lang="cs-CZ" sz="1800" dirty="0"/>
              <a:t>lze definovat jako transdisciplinárně pojatý soubor poznatků, metod a doporučení systémových přístupů informatiky, které pomáhají vhodně realizovat informační procesy manažerského myšlení a jednání k dosažení cílů uvažované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dirty="0"/>
              <a:t>Informační </a:t>
            </a:r>
            <a:r>
              <a:rPr lang="cs-CZ" sz="1800" dirty="0" smtClean="0"/>
              <a:t>management </a:t>
            </a:r>
            <a:r>
              <a:rPr lang="cs-CZ" sz="1800" dirty="0"/>
              <a:t>se zabývá řízením informací v organizaci. </a:t>
            </a:r>
            <a:r>
              <a:rPr lang="cs-CZ" sz="1800" dirty="0" smtClean="0"/>
              <a:t>Cílem </a:t>
            </a:r>
            <a:r>
              <a:rPr lang="cs-CZ" sz="1800" dirty="0"/>
              <a:t>informačního managementu je řízení a správa informačního systému organizace. </a:t>
            </a:r>
            <a:r>
              <a:rPr lang="cs-CZ" sz="1800" dirty="0" smtClean="0"/>
              <a:t>Informační </a:t>
            </a:r>
            <a:r>
              <a:rPr lang="cs-CZ" sz="1800" dirty="0"/>
              <a:t>management v současném pojetí je úzce spojen s rozvojem informačních technologií a s explicitními znalostmi. Informační technologie je souhrn hardwarového, softwarového, databázového a komunikačního vybavení podniku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Význam informačního managementu je strategický, podpůrný, vytváří infrastrukturu systému řízení organizace a působí na všech úrovních řízení organizace.</a:t>
            </a:r>
          </a:p>
          <a:p>
            <a:pPr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management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16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Jakost</a:t>
            </a:r>
            <a:r>
              <a:rPr lang="cs-CZ" sz="1800" dirty="0"/>
              <a:t> je chápána jako naplnění požadavků a přání zákazníků, a zároveň naplnění cílů organizace. </a:t>
            </a:r>
          </a:p>
          <a:p>
            <a:pPr lvl="0" algn="just"/>
            <a:r>
              <a:rPr lang="cs-CZ" sz="1800" dirty="0" smtClean="0"/>
              <a:t>Definice jakosti z</a:t>
            </a:r>
            <a:r>
              <a:rPr lang="cs-CZ" sz="1800" dirty="0"/>
              <a:t> normy ČSN EN ISO </a:t>
            </a:r>
            <a:r>
              <a:rPr lang="cs-CZ" sz="1800" dirty="0" smtClean="0"/>
              <a:t>9000:2006 říká</a:t>
            </a:r>
            <a:r>
              <a:rPr lang="cs-CZ" sz="1800" dirty="0"/>
              <a:t>, že jakost je stupeň splnění požadavků souborem inherentních charakteristik. Přičemž požadavky jsou obvykle dány kombinací požadavků (potřeb a přání) zákazníků, dalších zainteresovaných stran a také legislativy. A inherentní charakteristika je spojená s takovými znaky výrobku nebo služby, které jsou pro daný produkt typický (např. vůně pro parfém, výkon pro motor apod.).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Management </a:t>
            </a:r>
            <a:r>
              <a:rPr lang="cs-CZ" sz="1800" b="1" dirty="0"/>
              <a:t>jakosti</a:t>
            </a:r>
            <a:r>
              <a:rPr lang="cs-CZ" sz="1800" dirty="0"/>
              <a:t>, který představuje komplex aktivit zaměřených na zvyšování a udržování jakosti v podniku, je realizován prostřednictvím tří koncepcí, a to odvětvových standardů, norem ISO a koncepce TQM.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jakosti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3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0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Dobrý návrh</a:t>
            </a:r>
          </a:p>
          <a:p>
            <a:endParaRPr lang="cs-CZ" dirty="0"/>
          </a:p>
          <a:p>
            <a:r>
              <a:rPr lang="cs-CZ" dirty="0"/>
              <a:t>Originalita a vkusnost návrhu</a:t>
            </a:r>
          </a:p>
          <a:p>
            <a:endParaRPr lang="cs-CZ" dirty="0"/>
          </a:p>
          <a:p>
            <a:r>
              <a:rPr lang="cs-CZ" dirty="0"/>
              <a:t>Převaha nad konkurencí</a:t>
            </a:r>
          </a:p>
          <a:p>
            <a:endParaRPr lang="cs-CZ" dirty="0"/>
          </a:p>
          <a:p>
            <a:r>
              <a:rPr lang="cs-CZ" dirty="0"/>
              <a:t>Funkčnost a vnější vzhled</a:t>
            </a:r>
          </a:p>
          <a:p>
            <a:endParaRPr lang="cs-CZ" dirty="0"/>
          </a:p>
          <a:p>
            <a:r>
              <a:rPr lang="cs-CZ" dirty="0"/>
              <a:t>Fyzické působení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Významné prvky jakosti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33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přístupy managementu jakosti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251520" y="771550"/>
            <a:ext cx="8229600" cy="525658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Přístup vycházející z ISO norem (International  </a:t>
            </a:r>
            <a:r>
              <a:rPr lang="cs-CZ" dirty="0" err="1"/>
              <a:t>Organization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Standardization</a:t>
            </a:r>
            <a:r>
              <a:rPr lang="cs-CZ" dirty="0"/>
              <a:t>)</a:t>
            </a:r>
          </a:p>
          <a:p>
            <a:pPr lvl="1"/>
            <a:r>
              <a:rPr lang="cs-CZ" sz="1800" dirty="0"/>
              <a:t>Typický pro USA a Evropu</a:t>
            </a:r>
          </a:p>
          <a:p>
            <a:pPr lvl="1"/>
            <a:r>
              <a:rPr lang="cs-CZ" sz="1800" dirty="0"/>
              <a:t>ISO – celosvětová federace národních normalizačních orgánů</a:t>
            </a:r>
          </a:p>
          <a:p>
            <a:pPr lvl="1"/>
            <a:r>
              <a:rPr lang="cs-CZ" sz="1800" dirty="0"/>
              <a:t>Mezinárodní normy ISO – minimální rámec managementu jakosti</a:t>
            </a:r>
          </a:p>
          <a:p>
            <a:pPr lvl="1"/>
            <a:r>
              <a:rPr lang="cs-CZ" sz="1800" dirty="0"/>
              <a:t>ČSN EN ISO</a:t>
            </a:r>
          </a:p>
          <a:p>
            <a:endParaRPr lang="cs-CZ" dirty="0"/>
          </a:p>
          <a:p>
            <a:r>
              <a:rPr lang="cs-CZ" dirty="0"/>
              <a:t>Přístup TQM (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Management)</a:t>
            </a:r>
          </a:p>
          <a:p>
            <a:pPr lvl="1"/>
            <a:r>
              <a:rPr lang="cs-CZ" sz="1800" dirty="0"/>
              <a:t>Původ Japonsko, rozvíjen v Evropě</a:t>
            </a:r>
          </a:p>
          <a:p>
            <a:pPr lvl="1"/>
            <a:r>
              <a:rPr lang="cs-CZ" sz="1800" dirty="0"/>
              <a:t>Nová podniková kultura</a:t>
            </a:r>
          </a:p>
          <a:p>
            <a:pPr lvl="1"/>
            <a:r>
              <a:rPr lang="cs-CZ" sz="1800" dirty="0"/>
              <a:t>Hlavní zodpovědnost nesou zaměstnanci – vnitřní motivace </a:t>
            </a:r>
            <a:r>
              <a:rPr lang="cs-CZ" sz="1800" dirty="0" err="1"/>
              <a:t>pracovníkůp</a:t>
            </a:r>
            <a:endParaRPr lang="cs-CZ" sz="1800" dirty="0"/>
          </a:p>
          <a:p>
            <a:pPr lvl="1"/>
            <a:r>
              <a:rPr lang="cs-CZ" sz="1800" dirty="0"/>
              <a:t>Orientace na odběratele – potřeby a přání</a:t>
            </a:r>
          </a:p>
          <a:p>
            <a:pPr lvl="1"/>
            <a:endParaRPr lang="cs-CZ" sz="18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8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TQM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577" y="709671"/>
            <a:ext cx="4841631" cy="382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Environmentální management </a:t>
            </a:r>
            <a:r>
              <a:rPr lang="cs-CZ" sz="1800" dirty="0"/>
              <a:t>(EMS – </a:t>
            </a:r>
            <a:r>
              <a:rPr lang="cs-CZ" sz="1800" dirty="0" err="1"/>
              <a:t>Environmental</a:t>
            </a:r>
            <a:r>
              <a:rPr lang="cs-CZ" sz="1800" dirty="0"/>
              <a:t> Management </a:t>
            </a:r>
            <a:r>
              <a:rPr lang="cs-CZ" sz="1800" dirty="0" err="1"/>
              <a:t>System</a:t>
            </a:r>
            <a:r>
              <a:rPr lang="cs-CZ" sz="1800" dirty="0"/>
              <a:t>) je systém managementu, který svými systémovými nástroji upřednostňuje prevenci vzniku znečišťování a </a:t>
            </a:r>
            <a:r>
              <a:rPr lang="cs-CZ" sz="1800" dirty="0" smtClean="0"/>
              <a:t>odpadů.</a:t>
            </a:r>
          </a:p>
          <a:p>
            <a:pPr algn="just"/>
            <a:r>
              <a:rPr lang="cs-CZ" sz="1800" dirty="0"/>
              <a:t>Environmentální </a:t>
            </a:r>
            <a:r>
              <a:rPr lang="cs-CZ" sz="1800" dirty="0" smtClean="0"/>
              <a:t>management se </a:t>
            </a:r>
            <a:r>
              <a:rPr lang="cs-CZ" sz="1800" dirty="0"/>
              <a:t>zabývá problematikou ochrany životního prostředí při naplňování cílů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důležité, aby organizace při realizaci svých aktivit a naplňování svých cílů respektovat a chránila životní prostředí v nejvyšší možné </a:t>
            </a:r>
            <a:r>
              <a:rPr lang="cs-CZ" sz="1800" dirty="0" smtClean="0"/>
              <a:t>míře.</a:t>
            </a:r>
          </a:p>
          <a:p>
            <a:pPr algn="just"/>
            <a:r>
              <a:rPr lang="cs-CZ" sz="1800" dirty="0"/>
              <a:t>Jedním z požadavků EMS je zavedení postupů k identifikaci a zajištění přístupu k požadavkům právních předpisů, včetně jejich následní aplikace v podnikovém prostředí. Tak EMS zajistí maximální soulad aktivit podniku s environmentální legislativou. </a:t>
            </a:r>
            <a:endParaRPr lang="cs-CZ" sz="1800" dirty="0" smtClean="0"/>
          </a:p>
          <a:p>
            <a:pPr algn="just"/>
            <a:r>
              <a:rPr lang="cs-CZ" sz="1800" dirty="0" smtClean="0"/>
              <a:t>Aplikace </a:t>
            </a:r>
            <a:r>
              <a:rPr lang="cs-CZ" sz="1800" dirty="0"/>
              <a:t>systému EMS v podniku se dnes stává jistou konkurenční výhodou a často také prestižní záležitostí.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Environmentální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67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Strategický management představuje přípravu a realizaci rozvojových záměrů dlouhodobější povahy, které mají pro danou organizaci rozhodující význam a jejichž cílem je dosažení stanovených strategických cílů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dirty="0"/>
              <a:t>Strategický management je realizován na strategické úrovni řízení top manažery, popřípadě vlastníky podniku, a má výrazně komplexní působnost zahrnující veškerou činnost organizace a je východiskem všech plánů a projektů organizace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dirty="0"/>
              <a:t>Hlavním a základním cílem strategického managementu je formulace strategie. </a:t>
            </a:r>
            <a:r>
              <a:rPr lang="cs-CZ" sz="1700" b="1" dirty="0"/>
              <a:t>Strategie</a:t>
            </a:r>
            <a:r>
              <a:rPr lang="cs-CZ" sz="1700" dirty="0"/>
              <a:t> představuje kroky, které vedou k naplnění stanoveného strategického cíle. Jedná se o koncepci dlouhodobé povahy, která má přinést organizaci dlouhodobě udržitelnou konkurenční výhodu a tím upevnit její postavení na trhu. Strategie musí respektovat disponibilní zdroje organizace (finanční, personální, organizační apod.) a zároveň respektovat prostředí (externí prostředí – makroprostředí, trh, odvětví), ve kterém </a:t>
            </a:r>
            <a:r>
              <a:rPr lang="cs-CZ" sz="1700" dirty="0" smtClean="0"/>
              <a:t>působí.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Strategický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55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řízení představuje proces přípravy a realizace rozvojových záměrů dlouhodobější povahy, které mají pro daný subjekt rozhodující význam a jejichž cílem je dosažení stanovených strategických cílů. </a:t>
            </a:r>
          </a:p>
          <a:p>
            <a:pPr algn="just"/>
            <a:r>
              <a:rPr lang="cs-CZ" sz="1600" dirty="0" smtClean="0"/>
              <a:t>Strategické </a:t>
            </a:r>
            <a:r>
              <a:rPr lang="cs-CZ" sz="1600" dirty="0"/>
              <a:t>řízení představuje systémově řízený proces, jehož podstatou je pružná reakce na změny, obrana podniku před nebezpečím hrozeb a využití všech vhodných příležitostí v budoucím, nastupujícím dlouhodobém časovém horizontu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Strategické řízení můžeme chápat jako ucelený systém, jehož nosným produktem je adekvátní a úspěšná podniková strategie zajišťující potřebný rozvoj a budoucnost podniku. </a:t>
            </a:r>
            <a:endParaRPr lang="cs-CZ" sz="1600" dirty="0" smtClean="0"/>
          </a:p>
          <a:p>
            <a:pPr algn="just"/>
            <a:r>
              <a:rPr lang="cs-CZ" sz="1600" dirty="0" smtClean="0"/>
              <a:t>Strategické </a:t>
            </a:r>
            <a:r>
              <a:rPr lang="cs-CZ" sz="1600" dirty="0"/>
              <a:t>řízení lze také chápat nejen jako snahu o sladění aktivit podniku se změnami v prostředí, ale i jako prostředek pro usměrnění sociální politiky uvnitř </a:t>
            </a:r>
            <a:r>
              <a:rPr lang="cs-CZ" sz="1600" dirty="0" smtClean="0"/>
              <a:t>podniku</a:t>
            </a:r>
            <a:r>
              <a:rPr lang="cs-CZ" sz="16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Vybrané definice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21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Zaměření na specifické úkoly, které představují pro podnik klíčovou oblast podnikání.</a:t>
            </a:r>
          </a:p>
          <a:p>
            <a:pPr lvl="0" algn="just"/>
            <a:r>
              <a:rPr lang="cs-CZ" sz="1600" dirty="0"/>
              <a:t>Účelnou a pro podnik co nejvýhodnější reakci na změny, rušivé vlivy, rizika a šance, které se mohou vyskytnout.</a:t>
            </a:r>
          </a:p>
          <a:p>
            <a:pPr lvl="0" algn="just"/>
            <a:r>
              <a:rPr lang="cs-CZ" sz="1600" dirty="0"/>
              <a:t>Cestu k nalezení konkurenční výhody ve srovnání s ostatními konkurenty a její co nejdelší udržení.</a:t>
            </a:r>
          </a:p>
          <a:p>
            <a:pPr lvl="0" algn="just"/>
            <a:r>
              <a:rPr lang="cs-CZ" sz="1600" dirty="0"/>
              <a:t>Způsob jak využít relevantní přednosti podniku a využití agresivních iniciativ.</a:t>
            </a:r>
          </a:p>
          <a:p>
            <a:pPr algn="just"/>
            <a:r>
              <a:rPr lang="cs-CZ" sz="1600" dirty="0"/>
              <a:t>Orientaci na vytvoření potřebné podnikové stability jak v podnikání, tak i ve vnitřní sociální oblasti.</a:t>
            </a:r>
            <a:endParaRPr lang="cs-CZ" sz="1600" dirty="0" smtClean="0"/>
          </a:p>
          <a:p>
            <a:pPr algn="just"/>
            <a:r>
              <a:rPr lang="cs-CZ" sz="1600" dirty="0" smtClean="0"/>
              <a:t>Dlouhodobý charakter, vysoké riziko, dynamický a kreativní přístup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Základní charakteristiky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88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Proces strategického managementu tak představuje systémově řízený proces, jehož podstatou je pružná reakce na změny, obrana podniku před nebezpečím hrozeb a využití všech vhodných příležitostí v budoucím, nastupujícím dlouhodobém časovém horizontu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Vzhledem </a:t>
            </a:r>
            <a:r>
              <a:rPr lang="cs-CZ" sz="1800" dirty="0"/>
              <a:t>k určitému procesnímu charakteru strategického managementu, tak hovoříme o </a:t>
            </a:r>
            <a:r>
              <a:rPr lang="cs-CZ" sz="1800" b="1" dirty="0"/>
              <a:t>sekvenčním modelu strategického managementu</a:t>
            </a:r>
            <a:r>
              <a:rPr lang="cs-CZ" sz="1800" dirty="0"/>
              <a:t>, který má tři základní fáze, a to:</a:t>
            </a:r>
          </a:p>
          <a:p>
            <a:pPr marL="0" lvl="0" indent="0" algn="just">
              <a:buNone/>
            </a:pPr>
            <a:r>
              <a:rPr lang="cs-CZ" sz="1800" dirty="0" smtClean="0"/>
              <a:t>1. </a:t>
            </a:r>
            <a:r>
              <a:rPr lang="cs-CZ" sz="1800" i="1" dirty="0" smtClean="0"/>
              <a:t>strategické plánování </a:t>
            </a:r>
            <a:r>
              <a:rPr lang="cs-CZ" sz="1800" dirty="0" smtClean="0"/>
              <a:t>– posloupnost </a:t>
            </a:r>
            <a:r>
              <a:rPr lang="cs-CZ" sz="1800" dirty="0"/>
              <a:t>jednotlivých kroků, které začínají strategickou situační analýzou a končí formulací strategie a vytvořením strategického </a:t>
            </a:r>
            <a:r>
              <a:rPr lang="cs-CZ" sz="1800" dirty="0" smtClean="0"/>
              <a:t>plánu, přičemž cílem je </a:t>
            </a:r>
            <a:r>
              <a:rPr lang="cs-CZ" sz="1800" dirty="0"/>
              <a:t>připravit a naplánovat strategickou </a:t>
            </a:r>
            <a:r>
              <a:rPr lang="cs-CZ" sz="1800" dirty="0" smtClean="0"/>
              <a:t>koncepci;</a:t>
            </a:r>
            <a:endParaRPr lang="cs-CZ" sz="1800" dirty="0"/>
          </a:p>
          <a:p>
            <a:pPr marL="0" lvl="0" indent="0" algn="just">
              <a:buNone/>
            </a:pPr>
            <a:r>
              <a:rPr lang="cs-CZ" sz="1800" dirty="0" smtClean="0"/>
              <a:t>2. </a:t>
            </a:r>
            <a:r>
              <a:rPr lang="cs-CZ" sz="1800" i="1" dirty="0" smtClean="0"/>
              <a:t>implementace strategie </a:t>
            </a:r>
            <a:r>
              <a:rPr lang="cs-CZ" sz="1800" dirty="0" smtClean="0"/>
              <a:t>– znamená </a:t>
            </a:r>
            <a:r>
              <a:rPr lang="cs-CZ" sz="1800" dirty="0"/>
              <a:t>praktickou realizace zvolené </a:t>
            </a:r>
            <a:r>
              <a:rPr lang="cs-CZ" sz="1800" dirty="0" smtClean="0"/>
              <a:t>strategie;</a:t>
            </a:r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3. </a:t>
            </a:r>
            <a:r>
              <a:rPr lang="cs-CZ" sz="1800" i="1" dirty="0"/>
              <a:t>k</a:t>
            </a:r>
            <a:r>
              <a:rPr lang="cs-CZ" sz="1800" i="1" dirty="0" smtClean="0"/>
              <a:t>ontrola</a:t>
            </a:r>
            <a:r>
              <a:rPr lang="cs-CZ" sz="1800" dirty="0" smtClean="0"/>
              <a:t> - </a:t>
            </a:r>
            <a:r>
              <a:rPr lang="cs-CZ" sz="1800" dirty="0"/>
              <a:t>má za úkol zjistit, zda vybraná a implementovaná strategie přináší takové výsledky, které byly od ní vyžadovány a </a:t>
            </a:r>
            <a:r>
              <a:rPr lang="cs-CZ" sz="1800" dirty="0" smtClean="0"/>
              <a:t>očekávány.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Strategický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95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jako celek má vrstvy, které strukturují prostředí a vytvářejí z podnikatelského prostředí tak určitý komplexní systém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 </a:t>
            </a:r>
            <a:r>
              <a:rPr lang="cs-CZ" sz="1800" dirty="0"/>
              <a:t>Strukturovat podnikatelské prostředí můžeme z různých hledisek a je pojímána různých autory různě. </a:t>
            </a:r>
            <a:endParaRPr lang="cs-CZ" sz="1800" dirty="0" smtClean="0"/>
          </a:p>
          <a:p>
            <a:pPr algn="just"/>
            <a:r>
              <a:rPr lang="cs-CZ" sz="1800" dirty="0" smtClean="0"/>
              <a:t>Asi </a:t>
            </a:r>
            <a:r>
              <a:rPr lang="cs-CZ" sz="1800" dirty="0"/>
              <a:t>nejčastěji se setkáváme se strukturováním podnikatelského prostředí ze dvou pohledů, a to z pohledu směru vlivu faktorů na daný podnik a z prostorového pohledu působení daného podniku. </a:t>
            </a:r>
          </a:p>
          <a:p>
            <a:pPr algn="just"/>
            <a:r>
              <a:rPr lang="cs-CZ" sz="1800" b="1" dirty="0"/>
              <a:t>Struktura podnikatelského prostředí z pohledu směru vlivu faktorů na daný podnik</a:t>
            </a:r>
            <a:r>
              <a:rPr lang="cs-CZ" sz="1800" dirty="0"/>
              <a:t> rozlišuje podnikatelské prostředí na externí (vnější) a prostředí interní (vnitřní).</a:t>
            </a:r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</a:t>
            </a:r>
            <a:r>
              <a:rPr lang="cs-CZ" sz="1800" b="1" dirty="0"/>
              <a:t>prostorového (geografického) pohledu působení daného </a:t>
            </a:r>
            <a:r>
              <a:rPr lang="cs-CZ" sz="1800" b="1" dirty="0" smtClean="0"/>
              <a:t>podniku</a:t>
            </a:r>
            <a:r>
              <a:rPr lang="cs-CZ" sz="1800" dirty="0"/>
              <a:t> </a:t>
            </a:r>
            <a:r>
              <a:rPr lang="cs-CZ" sz="1800" dirty="0" smtClean="0"/>
              <a:t>se  </a:t>
            </a:r>
            <a:r>
              <a:rPr lang="cs-CZ" sz="1800" dirty="0"/>
              <a:t>podnikatelské prostředí </a:t>
            </a:r>
            <a:r>
              <a:rPr lang="cs-CZ" sz="1800" dirty="0" smtClean="0"/>
              <a:t>člení na </a:t>
            </a:r>
            <a:r>
              <a:rPr lang="cs-CZ" sz="1800" dirty="0"/>
              <a:t>globální, národní, lokální, odvětví a podnik.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53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Riziko</a:t>
            </a:r>
            <a:r>
              <a:rPr lang="cs-CZ" sz="1800" dirty="0"/>
              <a:t> definujeme jako podmínku reálného světa, v němž existuje vystavení nepříznivým okolnostem. Je to situace, v níž existuje možnost nepříznivé odchylky od žádoucího výsledku, který je očekáván, nebo v něj doufáme</a:t>
            </a:r>
            <a:r>
              <a:rPr lang="cs-CZ" sz="1800" dirty="0" smtClean="0"/>
              <a:t>.</a:t>
            </a:r>
            <a:endParaRPr lang="cs-CZ" sz="1800" b="1" dirty="0" smtClean="0"/>
          </a:p>
          <a:p>
            <a:pPr lvl="0" algn="just"/>
            <a:r>
              <a:rPr lang="cs-CZ" sz="1800" b="1" dirty="0" smtClean="0"/>
              <a:t>Management rizika </a:t>
            </a:r>
            <a:r>
              <a:rPr lang="cs-CZ" sz="1800" dirty="0" smtClean="0"/>
              <a:t>představuje </a:t>
            </a:r>
            <a:r>
              <a:rPr lang="cs-CZ" sz="1800" dirty="0"/>
              <a:t>soustavný proces monitorování rizik, která mohou ovlivnit podnik a současně provádí soustavnou prevenci případných ohrožení. Podstatou této činností je </a:t>
            </a:r>
            <a:r>
              <a:rPr lang="cs-CZ" sz="1800" dirty="0" smtClean="0"/>
              <a:t>rozhodování </a:t>
            </a:r>
            <a:r>
              <a:rPr lang="cs-CZ" sz="1800" dirty="0"/>
              <a:t>v podmínkách nejistoty, tedy rozhodování, kdy máme minimum informací a nedostatek času k ověření jejich správnosti a nutnost vydat potřebné rozhodnutí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Management rizik je charakterizováno jako činnost, která je zaměřena na snižování současných a budoucích rizik, jejich příčin i </a:t>
            </a:r>
            <a:r>
              <a:rPr lang="cs-CZ" sz="1800" dirty="0" smtClean="0"/>
              <a:t>následků.</a:t>
            </a:r>
            <a:endParaRPr lang="cs-CZ" sz="1800" dirty="0"/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Management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79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Podnikatelská – čistá</a:t>
            </a:r>
          </a:p>
          <a:p>
            <a:r>
              <a:rPr lang="cs-CZ" sz="1800" dirty="0"/>
              <a:t>Systematická – nesystematická</a:t>
            </a:r>
          </a:p>
          <a:p>
            <a:r>
              <a:rPr lang="cs-CZ" sz="1800" dirty="0"/>
              <a:t>Vnitřní – vnější</a:t>
            </a:r>
          </a:p>
          <a:p>
            <a:r>
              <a:rPr lang="cs-CZ" sz="1800" dirty="0"/>
              <a:t>Ovlivnitelná – neovlivnitelná</a:t>
            </a:r>
          </a:p>
          <a:p>
            <a:r>
              <a:rPr lang="cs-CZ" sz="1800" dirty="0"/>
              <a:t>Primární – sekundární</a:t>
            </a:r>
          </a:p>
          <a:p>
            <a:r>
              <a:rPr lang="cs-CZ" sz="1800" dirty="0"/>
              <a:t>Podle fází projektu</a:t>
            </a:r>
          </a:p>
          <a:p>
            <a:r>
              <a:rPr lang="cs-CZ" sz="1800" dirty="0"/>
              <a:t>Podle věcné náplně </a:t>
            </a:r>
          </a:p>
          <a:p>
            <a:r>
              <a:rPr lang="cs-CZ" sz="1800" dirty="0"/>
              <a:t>Strategická - operativní.</a:t>
            </a:r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Klasifikace rizik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41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Cíle managementu rizika</a:t>
            </a:r>
          </a:p>
          <a:p>
            <a:pPr lvl="1"/>
            <a:r>
              <a:rPr lang="cs-CZ" sz="1800" dirty="0"/>
              <a:t>Zajištění přežití podniku</a:t>
            </a:r>
          </a:p>
          <a:p>
            <a:pPr lvl="1"/>
            <a:r>
              <a:rPr lang="cs-CZ" sz="1800" dirty="0"/>
              <a:t>Udržení podnikatelské prosperity podniku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dirty="0"/>
              <a:t>Proces managementu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Vymezení kontextu a cílů managementu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Identifikace rizika a jejich sledování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Stanovení významnosti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Měření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Hodnocení rizika a rozhodování o riziku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Příprava a realizace opatření ke snížení rizika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Management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85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2065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Krize</a:t>
            </a:r>
            <a:r>
              <a:rPr lang="cs-CZ" sz="1800" dirty="0"/>
              <a:t> je složitá situace, v níž je významným způsobem narušena rovnováha mezi základními charakteristikami systému (narušeno je poslání, filozofie, hodnoty, cíle, styl fungování systému) na jedné straně a postojem okolního prostředí k danému systému na straně druhé. Za krizi obecně lze považovat cokoli, co v sobě obsahuje potenciál významně ovlivnit či dokonce ohrozit integritu a životaschopnost podniku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Za </a:t>
            </a:r>
            <a:r>
              <a:rPr lang="cs-CZ" sz="1800" dirty="0"/>
              <a:t>společné znaky všech krizí mohou být považovány </a:t>
            </a:r>
            <a:r>
              <a:rPr lang="cs-CZ" sz="1800" dirty="0" smtClean="0"/>
              <a:t>tyto:</a:t>
            </a:r>
            <a:endParaRPr lang="cs-CZ" sz="1800" dirty="0"/>
          </a:p>
          <a:p>
            <a:pPr lvl="0" algn="just"/>
            <a:r>
              <a:rPr lang="cs-CZ" sz="1800" dirty="0"/>
              <a:t>Krize je téměř vždy rozkladná.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Krize </a:t>
            </a:r>
            <a:r>
              <a:rPr lang="cs-CZ" sz="1800" dirty="0"/>
              <a:t>je téměř vždy negativní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Krize rozděluje organizaci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Krize může vyvolávat zkreslené nebo nesprávné dojmy</a:t>
            </a:r>
            <a:r>
              <a:rPr lang="cs-CZ" sz="1800" dirty="0" smtClean="0"/>
              <a:t>..</a:t>
            </a:r>
            <a:endParaRPr lang="cs-CZ" sz="1800" dirty="0"/>
          </a:p>
          <a:p>
            <a:pPr algn="just"/>
            <a:r>
              <a:rPr lang="cs-CZ" sz="1800" dirty="0"/>
              <a:t>Krize zpravidla překvapí, i když management podniku s určitými riziky počítá.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Krize a krizový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21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4354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Přírodní krize</a:t>
            </a:r>
          </a:p>
          <a:p>
            <a:r>
              <a:rPr lang="cs-CZ" sz="1800" dirty="0"/>
              <a:t>Ekologická krize</a:t>
            </a:r>
          </a:p>
          <a:p>
            <a:r>
              <a:rPr lang="cs-CZ" sz="1800" dirty="0"/>
              <a:t>Technologická krize</a:t>
            </a:r>
          </a:p>
          <a:p>
            <a:r>
              <a:rPr lang="cs-CZ" sz="1800" dirty="0"/>
              <a:t>Konfrontační krize</a:t>
            </a:r>
          </a:p>
          <a:p>
            <a:r>
              <a:rPr lang="cs-CZ" sz="1800" dirty="0"/>
              <a:t>Ilegální krize</a:t>
            </a:r>
          </a:p>
          <a:p>
            <a:r>
              <a:rPr lang="cs-CZ" sz="1800" dirty="0"/>
              <a:t>Psychologická krize</a:t>
            </a:r>
          </a:p>
          <a:p>
            <a:r>
              <a:rPr lang="cs-CZ" sz="1800" dirty="0"/>
              <a:t>Ekonomická krize</a:t>
            </a:r>
          </a:p>
          <a:p>
            <a:r>
              <a:rPr lang="cs-CZ" sz="1800" dirty="0"/>
              <a:t>Finanční krize</a:t>
            </a:r>
          </a:p>
          <a:p>
            <a:r>
              <a:rPr lang="cs-CZ" sz="1800" dirty="0"/>
              <a:t>Podnikové krize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Typologie krizí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71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2065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/>
              <a:t>Stadium symptomů</a:t>
            </a:r>
          </a:p>
          <a:p>
            <a:pPr lvl="1"/>
            <a:r>
              <a:rPr lang="cs-CZ" sz="1800" dirty="0"/>
              <a:t>Signály slabé, špatně strukturované</a:t>
            </a:r>
          </a:p>
          <a:p>
            <a:pPr lvl="1"/>
            <a:r>
              <a:rPr lang="cs-CZ" sz="1800" dirty="0"/>
              <a:t>Signály silné, úplné, strukturované</a:t>
            </a:r>
          </a:p>
          <a:p>
            <a:pPr lvl="1"/>
            <a:r>
              <a:rPr lang="cs-CZ" sz="1800" dirty="0"/>
              <a:t>Signály velmi silné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Akutní stadium 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i="1" dirty="0"/>
              <a:t>Chronické stadium</a:t>
            </a:r>
          </a:p>
          <a:p>
            <a:endParaRPr lang="cs-CZ" sz="1800" dirty="0"/>
          </a:p>
          <a:p>
            <a:r>
              <a:rPr lang="cs-CZ" sz="1800" b="1" dirty="0"/>
              <a:t>Základní body v krizi </a:t>
            </a:r>
          </a:p>
          <a:p>
            <a:pPr lvl="1"/>
            <a:r>
              <a:rPr lang="cs-CZ" sz="1800" dirty="0"/>
              <a:t>Mez sladěnosti</a:t>
            </a:r>
          </a:p>
          <a:p>
            <a:pPr lvl="1"/>
            <a:r>
              <a:rPr lang="cs-CZ" sz="1800" dirty="0"/>
              <a:t>Mez únosnosti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Průběh krize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50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Krize typu „rychlá smrt“</a:t>
            </a:r>
          </a:p>
        </p:txBody>
      </p:sp>
      <p:pic>
        <p:nvPicPr>
          <p:cNvPr id="5" name="Zástupný symbol pro obsah 3" descr="skenování0005.jpg"/>
          <p:cNvPicPr>
            <a:picLocks/>
          </p:cNvPicPr>
          <p:nvPr/>
        </p:nvPicPr>
        <p:blipFill>
          <a:blip r:embed="rId2" cstate="print">
            <a:grayscl/>
          </a:blip>
          <a:srcRect t="5747" r="4538" b="5364"/>
          <a:stretch>
            <a:fillRect/>
          </a:stretch>
        </p:blipFill>
        <p:spPr>
          <a:xfrm>
            <a:off x="539552" y="710691"/>
            <a:ext cx="7200800" cy="402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5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Krize typu </a:t>
            </a:r>
            <a:r>
              <a:rPr lang="cs-CZ" dirty="0" smtClean="0"/>
              <a:t>„pomalé umírání“</a:t>
            </a:r>
            <a:endParaRPr lang="cs-CZ" dirty="0"/>
          </a:p>
        </p:txBody>
      </p:sp>
      <p:pic>
        <p:nvPicPr>
          <p:cNvPr id="6" name="Zástupný symbol pro obsah 3" descr="skenování0003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720121"/>
            <a:ext cx="7056784" cy="394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3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Úplně řízená krize</a:t>
            </a:r>
            <a:endParaRPr lang="cs-CZ" dirty="0"/>
          </a:p>
        </p:txBody>
      </p:sp>
      <p:pic>
        <p:nvPicPr>
          <p:cNvPr id="5" name="obrázek 4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71550"/>
            <a:ext cx="7509519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101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Utlumení krize ve fázi symptomů</a:t>
            </a:r>
          </a:p>
        </p:txBody>
      </p:sp>
      <p:pic>
        <p:nvPicPr>
          <p:cNvPr id="6" name="Zástupný symbol pro obsah 3" descr="skenování0002.jpg"/>
          <p:cNvPicPr>
            <a:picLocks/>
          </p:cNvPicPr>
          <p:nvPr/>
        </p:nvPicPr>
        <p:blipFill>
          <a:blip r:embed="rId2" cstate="print">
            <a:grayscl/>
          </a:blip>
          <a:srcRect t="5862"/>
          <a:stretch>
            <a:fillRect/>
          </a:stretch>
        </p:blipFill>
        <p:spPr>
          <a:xfrm>
            <a:off x="539552" y="739193"/>
            <a:ext cx="7704855" cy="395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2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Moderní směry managementu vznikly jako reakce na významné změny v podnikatelském prostředí na konci dvacátého století a začátku 21. </a:t>
            </a:r>
            <a:r>
              <a:rPr lang="cs-CZ" sz="1800" dirty="0" smtClean="0"/>
              <a:t>století.</a:t>
            </a:r>
          </a:p>
          <a:p>
            <a:pPr algn="just"/>
            <a:r>
              <a:rPr lang="cs-CZ" sz="1800" dirty="0" smtClean="0"/>
              <a:t>Aby </a:t>
            </a:r>
            <a:r>
              <a:rPr lang="cs-CZ" sz="1800" dirty="0"/>
              <a:t>podnik přežil a uspěl v současné době, tak musí přijít s novým způsobem řízení a rozhodování o svých podnikatelských aktivitách.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Mezi </a:t>
            </a:r>
            <a:r>
              <a:rPr lang="cs-CZ" sz="1800" dirty="0"/>
              <a:t>moderní směry managementu bývá zařazován </a:t>
            </a:r>
            <a:r>
              <a:rPr lang="cs-CZ" sz="1800" dirty="0" smtClean="0"/>
              <a:t>především:</a:t>
            </a:r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změny, </a:t>
            </a:r>
            <a:endParaRPr lang="cs-CZ" sz="1800" dirty="0" smtClean="0"/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znalostí, </a:t>
            </a:r>
            <a:endParaRPr lang="cs-CZ" sz="1800" dirty="0" smtClean="0"/>
          </a:p>
          <a:p>
            <a:pPr algn="just"/>
            <a:r>
              <a:rPr lang="cs-CZ" sz="1800" dirty="0" smtClean="0"/>
              <a:t>procesní </a:t>
            </a:r>
            <a:r>
              <a:rPr lang="cs-CZ" sz="1800" dirty="0"/>
              <a:t>management, </a:t>
            </a:r>
            <a:endParaRPr lang="cs-CZ" sz="1800" dirty="0" smtClean="0"/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rizika, </a:t>
            </a:r>
            <a:endParaRPr lang="cs-CZ" sz="1800" dirty="0" smtClean="0"/>
          </a:p>
          <a:p>
            <a:pPr algn="just"/>
            <a:r>
              <a:rPr lang="cs-CZ" sz="1800" dirty="0" smtClean="0"/>
              <a:t>krizový </a:t>
            </a:r>
            <a:r>
              <a:rPr lang="cs-CZ" sz="1800" dirty="0"/>
              <a:t>management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Vybrané současné přístupy k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dirty="0"/>
              <a:t>Krizový management </a:t>
            </a:r>
            <a:r>
              <a:rPr lang="cs-CZ" sz="1700" dirty="0"/>
              <a:t>můžeme definovat jako jednu z disciplín managementu podniku. Je určen ke zvládání mimořádné negativní (krizové) situace podnikatelského subjektu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dirty="0"/>
              <a:t>Podstatu krizového managementu lze spatřovat zejména v systému promyšlených, provázaných procesů a postupných kroků, jejichž cílem je jak rozpoznat komplexní podstatu krizové situace podniku, tak také nalézt způsob jejího úspěšného vyřešení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i="1" dirty="0"/>
              <a:t>V užším slova smyslu</a:t>
            </a:r>
            <a:r>
              <a:rPr lang="cs-CZ" sz="1700" dirty="0"/>
              <a:t> lze krizový management považovat za soubor opatření, zaměřený na řešení vzniklé krize podniku a omezování objemu škod, které mohou vzniknout v jejím důsledku</a:t>
            </a:r>
            <a:r>
              <a:rPr lang="cs-CZ" sz="1700" dirty="0" smtClean="0"/>
              <a:t>.</a:t>
            </a:r>
          </a:p>
          <a:p>
            <a:pPr algn="just"/>
            <a:r>
              <a:rPr lang="cs-CZ" sz="1700" i="1" dirty="0"/>
              <a:t>V širším smyslu slova</a:t>
            </a:r>
            <a:r>
              <a:rPr lang="cs-CZ" sz="1700" dirty="0"/>
              <a:t> je úkolem krizového managementu</a:t>
            </a:r>
            <a:r>
              <a:rPr lang="cs-CZ" sz="1700" dirty="0" smtClean="0"/>
              <a:t>: včas </a:t>
            </a:r>
            <a:r>
              <a:rPr lang="cs-CZ" sz="1700" dirty="0"/>
              <a:t>rozpoznat možnost vzniku nestandardní negativní situace podniku a odhalit její možné příčiny (krizový potenciál podniku</a:t>
            </a:r>
            <a:r>
              <a:rPr lang="cs-CZ" sz="1700" dirty="0" smtClean="0"/>
              <a:t>); nastavit </a:t>
            </a:r>
            <a:r>
              <a:rPr lang="cs-CZ" sz="1700" dirty="0"/>
              <a:t>preventivní procesy předcházející krizi</a:t>
            </a:r>
            <a:r>
              <a:rPr lang="cs-CZ" sz="1700" dirty="0" smtClean="0"/>
              <a:t>; efektivně </a:t>
            </a:r>
            <a:r>
              <a:rPr lang="cs-CZ" sz="1700" dirty="0"/>
              <a:t>vyřešit vzniklou krizi</a:t>
            </a:r>
            <a:r>
              <a:rPr lang="cs-CZ" sz="1700" dirty="0" smtClean="0"/>
              <a:t>; odstranit </a:t>
            </a:r>
            <a:r>
              <a:rPr lang="cs-CZ" sz="1700" dirty="0"/>
              <a:t>následky uplynulé krizové situace podniku.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Krizový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36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6481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Vyhlášení krizového stavu a zajištění pořádku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Zastavení pádu – zlepšení organizačního uspořádání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Zpětná kontrola zavedených opatření – průběžné hodnocení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Restrukturalizace a návrat ke standardnímu řízení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Základní úkoly řízení (Hálek, 2006)</a:t>
            </a:r>
          </a:p>
        </p:txBody>
      </p:sp>
    </p:spTree>
    <p:extLst>
      <p:ext uri="{BB962C8B-B14F-4D97-AF65-F5344CB8AC3E}">
        <p14:creationId xmlns:p14="http://schemas.microsoft.com/office/powerpoint/2010/main" val="415202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6481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Transformace podniku</a:t>
            </a:r>
          </a:p>
          <a:p>
            <a:pPr lvl="1"/>
            <a:r>
              <a:rPr lang="cs-CZ" sz="1800" dirty="0"/>
              <a:t>Konsolidace – ve vlastní režii, expertní krizoví specialisté</a:t>
            </a:r>
          </a:p>
          <a:p>
            <a:pPr lvl="1"/>
            <a:r>
              <a:rPr lang="cs-CZ" sz="1800" dirty="0"/>
              <a:t>Sanace </a:t>
            </a:r>
          </a:p>
          <a:p>
            <a:pPr lvl="1"/>
            <a:r>
              <a:rPr lang="cs-CZ" sz="1800" dirty="0"/>
              <a:t>fúze</a:t>
            </a:r>
          </a:p>
          <a:p>
            <a:pPr lvl="1"/>
            <a:endParaRPr lang="cs-CZ" sz="1800" dirty="0"/>
          </a:p>
          <a:p>
            <a:r>
              <a:rPr lang="cs-CZ" sz="1800" dirty="0"/>
              <a:t>Likvidace podniku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Konkurz </a:t>
            </a:r>
          </a:p>
          <a:p>
            <a:pPr lvl="1"/>
            <a:r>
              <a:rPr lang="cs-CZ" sz="1800" dirty="0"/>
              <a:t>Nepatrný konkurz</a:t>
            </a:r>
          </a:p>
          <a:p>
            <a:pPr lvl="1"/>
            <a:r>
              <a:rPr lang="cs-CZ" sz="1800" dirty="0"/>
              <a:t>Reorganizace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Nástroje k řešení krize</a:t>
            </a:r>
          </a:p>
        </p:txBody>
      </p:sp>
    </p:spTree>
    <p:extLst>
      <p:ext uri="{BB962C8B-B14F-4D97-AF65-F5344CB8AC3E}">
        <p14:creationId xmlns:p14="http://schemas.microsoft.com/office/powerpoint/2010/main" val="346325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3173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Změna</a:t>
            </a:r>
            <a:r>
              <a:rPr lang="cs-CZ" sz="1800" dirty="0"/>
              <a:t> přestavuje odchylku, posun od předpokládaného, cílového stavu nebo průběhu procesu. Tato odchylka může být negativní nebo pozitivní, kvalitativního nebo kvantitativního </a:t>
            </a:r>
            <a:r>
              <a:rPr lang="cs-CZ" sz="1800" dirty="0" smtClean="0"/>
              <a:t>charakteru. </a:t>
            </a:r>
          </a:p>
          <a:p>
            <a:pPr algn="just"/>
            <a:r>
              <a:rPr lang="cs-CZ" sz="1800" b="1" dirty="0"/>
              <a:t>Management </a:t>
            </a:r>
            <a:r>
              <a:rPr lang="cs-CZ" sz="1800" b="1" dirty="0" smtClean="0"/>
              <a:t>změny</a:t>
            </a:r>
            <a:r>
              <a:rPr lang="cs-CZ" sz="1800" dirty="0" smtClean="0"/>
              <a:t> </a:t>
            </a:r>
            <a:r>
              <a:rPr lang="cs-CZ" sz="1800" dirty="0"/>
              <a:t>je směr managementu, který spočívá jednak v připravenosti reakcí na podněty okolí (pasivní aspekt), a také na iniciaci samotné změny (aktivní aspekt). </a:t>
            </a:r>
          </a:p>
          <a:p>
            <a:pPr algn="just"/>
            <a:r>
              <a:rPr lang="cs-CZ" sz="1800" dirty="0"/>
              <a:t>Management změny zahrnuje aktivity spojené s monitorováním, přípravou a hlavně implementací změn. V praxi existuje značná rozmanitost změn a různým změnám odpovídají rozdílné přístupy a reakce managementu na změny. Mezi nejznámější a nejčastější přístupy patří přístupy trvalého zlepšování a </a:t>
            </a:r>
            <a:r>
              <a:rPr lang="cs-CZ" sz="1800" dirty="0" err="1"/>
              <a:t>reeingeneering</a:t>
            </a:r>
            <a:r>
              <a:rPr lang="cs-CZ" sz="1800" dirty="0"/>
              <a:t>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změny (</a:t>
            </a:r>
            <a:r>
              <a:rPr lang="cs-CZ" dirty="0" err="1" smtClean="0"/>
              <a:t>Change</a:t>
            </a:r>
            <a:r>
              <a:rPr lang="cs-CZ" dirty="0" smtClean="0"/>
              <a:t> management)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28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i="1" dirty="0"/>
              <a:t>Změna</a:t>
            </a:r>
            <a:r>
              <a:rPr lang="cs-CZ" sz="1800" dirty="0"/>
              <a:t> – odchylka (posun) od předpokládaného (cílového, plánovaného) stavu nebo průběhu procesu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b="1" i="1" dirty="0" smtClean="0"/>
              <a:t>Typy </a:t>
            </a:r>
            <a:r>
              <a:rPr lang="cs-CZ" sz="1800" b="1" i="1" dirty="0"/>
              <a:t>změn</a:t>
            </a:r>
          </a:p>
          <a:p>
            <a:pPr lvl="1"/>
            <a:r>
              <a:rPr lang="cs-CZ" sz="1800" dirty="0"/>
              <a:t>pozitivní </a:t>
            </a:r>
            <a:r>
              <a:rPr lang="cs-CZ" sz="1800" dirty="0" smtClean="0"/>
              <a:t>– negativní </a:t>
            </a:r>
            <a:endParaRPr lang="cs-CZ" sz="1800" dirty="0"/>
          </a:p>
          <a:p>
            <a:pPr lvl="1"/>
            <a:r>
              <a:rPr lang="cs-CZ" sz="1800" dirty="0"/>
              <a:t>malé změny – velké změny </a:t>
            </a:r>
          </a:p>
          <a:p>
            <a:r>
              <a:rPr lang="cs-CZ" sz="1800" b="1" i="1" dirty="0" smtClean="0"/>
              <a:t>Důvody </a:t>
            </a:r>
            <a:r>
              <a:rPr lang="cs-CZ" sz="1800" b="1" i="1" dirty="0"/>
              <a:t>změn</a:t>
            </a:r>
          </a:p>
          <a:p>
            <a:pPr lvl="1"/>
            <a:r>
              <a:rPr lang="cs-CZ" sz="1800" dirty="0"/>
              <a:t>Vnější příčiny</a:t>
            </a:r>
          </a:p>
          <a:p>
            <a:pPr lvl="1"/>
            <a:r>
              <a:rPr lang="cs-CZ" sz="1800" dirty="0"/>
              <a:t>Vnitřní příčiny</a:t>
            </a:r>
          </a:p>
          <a:p>
            <a:r>
              <a:rPr lang="cs-CZ" sz="1800" b="1" i="1" dirty="0" smtClean="0"/>
              <a:t>Závažnost </a:t>
            </a:r>
            <a:r>
              <a:rPr lang="cs-CZ" sz="1800" b="1" i="1" dirty="0"/>
              <a:t>změn</a:t>
            </a:r>
          </a:p>
          <a:p>
            <a:pPr lvl="1"/>
            <a:r>
              <a:rPr lang="cs-CZ" sz="1800" dirty="0"/>
              <a:t>Kvantitativní ukazatel</a:t>
            </a:r>
          </a:p>
          <a:p>
            <a:pPr lvl="1"/>
            <a:r>
              <a:rPr lang="cs-CZ" sz="1800" dirty="0"/>
              <a:t>Kvalitativní ukazatel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Změna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48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i="1" dirty="0"/>
              <a:t>Plánovanost změn</a:t>
            </a:r>
          </a:p>
          <a:p>
            <a:pPr lvl="1"/>
            <a:r>
              <a:rPr lang="cs-CZ" sz="1400" dirty="0"/>
              <a:t>Záměrné (zamýšlené) změny – spontánní změny, programové změny – proaktivní strategie</a:t>
            </a:r>
          </a:p>
          <a:p>
            <a:pPr lvl="1"/>
            <a:r>
              <a:rPr lang="cs-CZ" sz="1400" dirty="0"/>
              <a:t>Nezáměrné (nezamýšlené) změny – poruchy, ohrožení, příležitost – reaktivní strategie</a:t>
            </a:r>
          </a:p>
          <a:p>
            <a:pPr>
              <a:buNone/>
            </a:pPr>
            <a:endParaRPr lang="cs-CZ" sz="1400" dirty="0"/>
          </a:p>
          <a:p>
            <a:r>
              <a:rPr lang="cs-CZ" sz="1400" b="1" i="1" dirty="0"/>
              <a:t>Časový průběh změn</a:t>
            </a:r>
          </a:p>
          <a:p>
            <a:pPr lvl="1"/>
            <a:r>
              <a:rPr lang="cs-CZ" sz="1400" dirty="0"/>
              <a:t>Postupný (průběžný) průběh</a:t>
            </a:r>
          </a:p>
          <a:p>
            <a:pPr lvl="1"/>
            <a:r>
              <a:rPr lang="cs-CZ" sz="1400" dirty="0"/>
              <a:t>Skokový (zlomový) průběh</a:t>
            </a:r>
          </a:p>
          <a:p>
            <a:pPr lvl="1"/>
            <a:endParaRPr lang="cs-CZ" sz="1400" dirty="0"/>
          </a:p>
          <a:p>
            <a:r>
              <a:rPr lang="cs-CZ" sz="1400" b="1" i="1" dirty="0"/>
              <a:t>Objekt změn</a:t>
            </a:r>
          </a:p>
          <a:p>
            <a:pPr lvl="1"/>
            <a:r>
              <a:rPr lang="cs-CZ" sz="1400" dirty="0"/>
              <a:t>Organizační struktura podniku</a:t>
            </a:r>
          </a:p>
          <a:p>
            <a:pPr lvl="1"/>
            <a:r>
              <a:rPr lang="cs-CZ" sz="1400" dirty="0"/>
              <a:t>Procesy organizace</a:t>
            </a:r>
          </a:p>
          <a:p>
            <a:pPr lvl="1"/>
            <a:r>
              <a:rPr lang="cs-CZ" sz="1400" dirty="0"/>
              <a:t>Technologie v podniku</a:t>
            </a:r>
          </a:p>
          <a:p>
            <a:pPr lvl="1"/>
            <a:r>
              <a:rPr lang="cs-CZ" sz="1400" dirty="0"/>
              <a:t>Produkty</a:t>
            </a:r>
          </a:p>
          <a:p>
            <a:pPr lvl="1"/>
            <a:r>
              <a:rPr lang="cs-CZ" sz="1400" dirty="0"/>
              <a:t>Lidské zdroje</a:t>
            </a:r>
            <a:endParaRPr lang="cs-CZ" sz="1400" dirty="0" smtClean="0"/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změn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52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Obecný model řízení změny</a:t>
            </a:r>
          </a:p>
          <a:p>
            <a:pPr lvl="1"/>
            <a:r>
              <a:rPr lang="cs-CZ" sz="1800" dirty="0"/>
              <a:t>Analytická fáze</a:t>
            </a:r>
          </a:p>
          <a:p>
            <a:pPr lvl="1"/>
            <a:r>
              <a:rPr lang="cs-CZ" sz="1800" dirty="0"/>
              <a:t>Návrhová fáze – vytvoření modelu, stanovení agenta změny, intervenční oblasti podniku</a:t>
            </a:r>
          </a:p>
          <a:p>
            <a:pPr lvl="1"/>
            <a:r>
              <a:rPr lang="cs-CZ" sz="1800" dirty="0"/>
              <a:t>Realizační fáze</a:t>
            </a:r>
          </a:p>
          <a:p>
            <a:pPr lvl="1"/>
            <a:r>
              <a:rPr lang="cs-CZ" sz="1800" dirty="0"/>
              <a:t>Hodnotová fáze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dirty="0" err="1"/>
              <a:t>Lewinův</a:t>
            </a:r>
            <a:r>
              <a:rPr lang="cs-CZ" sz="1800" b="1" dirty="0"/>
              <a:t> model řízený změny</a:t>
            </a:r>
          </a:p>
          <a:p>
            <a:pPr lvl="1"/>
            <a:r>
              <a:rPr lang="cs-CZ" sz="1800" dirty="0"/>
              <a:t>Rozmrazení - přesvědčit</a:t>
            </a:r>
          </a:p>
          <a:p>
            <a:pPr lvl="1"/>
            <a:r>
              <a:rPr lang="cs-CZ" sz="1800" dirty="0"/>
              <a:t>Provedení změny (přechod na novou úroveň)</a:t>
            </a:r>
          </a:p>
          <a:p>
            <a:pPr lvl="1"/>
            <a:r>
              <a:rPr lang="cs-CZ" sz="1800" dirty="0"/>
              <a:t>Zamrazení (stabilizace)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Modely řízení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75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Maximálně pozitivní vztah</a:t>
            </a:r>
          </a:p>
          <a:p>
            <a:r>
              <a:rPr lang="cs-CZ" sz="1800" dirty="0"/>
              <a:t>Příležitost (aktivní přístup)</a:t>
            </a:r>
          </a:p>
          <a:p>
            <a:r>
              <a:rPr lang="cs-CZ" sz="1800" dirty="0"/>
              <a:t>Hrozba (pasivní přístup)</a:t>
            </a:r>
          </a:p>
          <a:p>
            <a:r>
              <a:rPr lang="cs-CZ" sz="1800" dirty="0"/>
              <a:t>Maximálně negativní vztah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i="1" dirty="0"/>
              <a:t>Odpor ke změnám</a:t>
            </a:r>
            <a:r>
              <a:rPr lang="cs-CZ" sz="1800" dirty="0"/>
              <a:t>	</a:t>
            </a:r>
          </a:p>
          <a:p>
            <a:pPr lvl="1"/>
            <a:r>
              <a:rPr lang="cs-CZ" sz="1800" dirty="0"/>
              <a:t>Jednotlivec-kolektiv</a:t>
            </a:r>
          </a:p>
          <a:p>
            <a:pPr lvl="1"/>
            <a:r>
              <a:rPr lang="cs-CZ" sz="1800" dirty="0"/>
              <a:t>Oprávněný – neoprávněný</a:t>
            </a:r>
          </a:p>
          <a:p>
            <a:pPr lvl="1"/>
            <a:r>
              <a:rPr lang="cs-CZ" sz="1800" dirty="0"/>
              <a:t>Zjevný – skrytý</a:t>
            </a:r>
          </a:p>
          <a:p>
            <a:pPr lvl="1"/>
            <a:r>
              <a:rPr lang="cs-CZ" sz="1800" dirty="0"/>
              <a:t>Jasně cílený – nejasně vyjádřený</a:t>
            </a:r>
          </a:p>
          <a:p>
            <a:pPr lvl="1"/>
            <a:r>
              <a:rPr lang="cs-CZ" sz="1800" dirty="0"/>
              <a:t>Mocensky založený – pozičně slabý</a:t>
            </a:r>
          </a:p>
          <a:p>
            <a:pPr lvl="1"/>
            <a:r>
              <a:rPr lang="cs-CZ" sz="1800" dirty="0"/>
              <a:t>Aktivní - pasivní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Postoje ke změnám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23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3618</TotalTime>
  <Words>3278</Words>
  <Application>Microsoft Office PowerPoint</Application>
  <PresentationFormat>Předvádění na obrazovce (16:9)</PresentationFormat>
  <Paragraphs>358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8" baseType="lpstr">
      <vt:lpstr>Arial</vt:lpstr>
      <vt:lpstr>Calibri</vt:lpstr>
      <vt:lpstr>Enriqueta</vt:lpstr>
      <vt:lpstr>Times New Roman</vt:lpstr>
      <vt:lpstr>Wingdings 3</vt:lpstr>
      <vt:lpstr>SLU</vt:lpstr>
      <vt:lpstr>Moderní přístupy k managementu</vt:lpstr>
      <vt:lpstr>Podnikatelské prostředí a jeho vliv na management organizace</vt:lpstr>
      <vt:lpstr>Struktura podnikatelského prostředí</vt:lpstr>
      <vt:lpstr>Vybrané současné přístupy k managementu</vt:lpstr>
      <vt:lpstr>Management změny (Change management) </vt:lpstr>
      <vt:lpstr>Změna</vt:lpstr>
      <vt:lpstr>Plánování změn</vt:lpstr>
      <vt:lpstr>Modely řízení změny</vt:lpstr>
      <vt:lpstr>Postoje ke změnám</vt:lpstr>
      <vt:lpstr>Překonání odporu ke změnám</vt:lpstr>
      <vt:lpstr>Základní přístupy managementu změn</vt:lpstr>
      <vt:lpstr>Management znalostí (Knowledge management) </vt:lpstr>
      <vt:lpstr>Management znalostí </vt:lpstr>
      <vt:lpstr>Procesní management (Process management) </vt:lpstr>
      <vt:lpstr>Úkoly procesního řízení</vt:lpstr>
      <vt:lpstr>Management inovací </vt:lpstr>
      <vt:lpstr>Inovace a invence</vt:lpstr>
      <vt:lpstr>Management inovací </vt:lpstr>
      <vt:lpstr>Informační management I</vt:lpstr>
      <vt:lpstr>Informační management II</vt:lpstr>
      <vt:lpstr>Management jakosti </vt:lpstr>
      <vt:lpstr>Významné prvky jakosti</vt:lpstr>
      <vt:lpstr>Základní přístupy managementu jakosti</vt:lpstr>
      <vt:lpstr>TQM</vt:lpstr>
      <vt:lpstr>Environmentální management </vt:lpstr>
      <vt:lpstr>Strategický management </vt:lpstr>
      <vt:lpstr>Vybrané definice strategického řízení</vt:lpstr>
      <vt:lpstr>Základní charakteristiky strategického řízení</vt:lpstr>
      <vt:lpstr>Strategický management </vt:lpstr>
      <vt:lpstr>Management rizika</vt:lpstr>
      <vt:lpstr>Klasifikace rizik</vt:lpstr>
      <vt:lpstr>Management rizika</vt:lpstr>
      <vt:lpstr>Krize a krizový management </vt:lpstr>
      <vt:lpstr>Typologie krizí</vt:lpstr>
      <vt:lpstr>Průběh krize</vt:lpstr>
      <vt:lpstr>Krize typu „rychlá smrt“</vt:lpstr>
      <vt:lpstr>Krize typu „pomalé umírání“</vt:lpstr>
      <vt:lpstr>Úplně řízená krize</vt:lpstr>
      <vt:lpstr>Utlumení krize ve fázi symptomů</vt:lpstr>
      <vt:lpstr>Krizový management </vt:lpstr>
      <vt:lpstr>Základní úkoly řízení (Hálek, 2006)</vt:lpstr>
      <vt:lpstr>Nástroje k řešení krize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235</cp:revision>
  <dcterms:created xsi:type="dcterms:W3CDTF">2016-07-06T15:42:34Z</dcterms:created>
  <dcterms:modified xsi:type="dcterms:W3CDTF">2020-03-06T08:38:42Z</dcterms:modified>
</cp:coreProperties>
</file>