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35" r:id="rId9"/>
    <p:sldId id="336" r:id="rId10"/>
    <p:sldId id="337" r:id="rId11"/>
    <p:sldId id="347" r:id="rId12"/>
    <p:sldId id="348" r:id="rId13"/>
    <p:sldId id="349" r:id="rId14"/>
    <p:sldId id="350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vymezení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Prvky podnikové kultury jsou pojímány </a:t>
            </a:r>
            <a:r>
              <a:rPr lang="cs-CZ" sz="1800" dirty="0"/>
              <a:t>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</a:t>
            </a:r>
            <a:r>
              <a:rPr lang="cs-CZ" sz="1800" dirty="0" smtClean="0"/>
              <a:t>předměty.</a:t>
            </a:r>
          </a:p>
          <a:p>
            <a:pPr lvl="0" algn="just"/>
            <a:r>
              <a:rPr lang="cs-CZ" sz="1800" dirty="0" smtClean="0"/>
              <a:t>Za </a:t>
            </a:r>
            <a:r>
              <a:rPr lang="cs-CZ" sz="1800" b="1" dirty="0" smtClean="0"/>
              <a:t>vnitřní prvky podnikové </a:t>
            </a:r>
            <a:r>
              <a:rPr lang="cs-CZ" sz="1800" b="1" dirty="0"/>
              <a:t>kultury </a:t>
            </a:r>
            <a:r>
              <a:rPr lang="cs-CZ" sz="1800" dirty="0" smtClean="0"/>
              <a:t>jsou považovány </a:t>
            </a:r>
            <a:r>
              <a:rPr lang="cs-CZ" sz="1800" dirty="0"/>
              <a:t>symboly, hrdinové, rituály a hodnoty</a:t>
            </a:r>
            <a:r>
              <a:rPr lang="cs-CZ" sz="1800" dirty="0" smtClean="0"/>
              <a:t>. K</a:t>
            </a:r>
            <a:r>
              <a:rPr lang="cs-CZ" sz="1800" dirty="0"/>
              <a:t> těmto prvkům </a:t>
            </a:r>
            <a:r>
              <a:rPr lang="cs-CZ" sz="1800" dirty="0" smtClean="0"/>
              <a:t>se dále přidávají další prvky, a to </a:t>
            </a:r>
            <a:r>
              <a:rPr lang="cs-CZ" sz="1800" dirty="0"/>
              <a:t>základní předpoklady, normy, postoje a artefakty materiální i nemateriální </a:t>
            </a:r>
            <a:r>
              <a:rPr lang="cs-CZ" sz="1800" dirty="0" smtClean="0"/>
              <a:t>povahy.</a:t>
            </a:r>
          </a:p>
          <a:p>
            <a:pPr lvl="0" algn="just"/>
            <a:r>
              <a:rPr lang="cs-CZ" sz="1800" b="1" dirty="0" smtClean="0"/>
              <a:t>Vnější </a:t>
            </a:r>
            <a:r>
              <a:rPr lang="cs-CZ" sz="1800" b="1" dirty="0"/>
              <a:t>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  <a:endParaRPr lang="cs-CZ" sz="1800" dirty="0" smtClean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Prvky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</a:t>
            </a:r>
            <a:r>
              <a:rPr lang="cs-CZ" sz="1800" dirty="0" smtClean="0"/>
              <a:t>Etické </a:t>
            </a:r>
            <a:r>
              <a:rPr lang="cs-CZ" sz="1800" dirty="0"/>
              <a:t>chování znamená chování podle morálních hodnot, tj. správné chování.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Etika </a:t>
            </a:r>
            <a:r>
              <a:rPr lang="cs-CZ" sz="1800" dirty="0"/>
              <a:t>v podnikání, potažmo manažerská etika, se vztahuje k chování podnikatelů a manažerů vůči zákazníkům, zaměstnancům a společnosti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Nástrojem</a:t>
            </a:r>
            <a:r>
              <a:rPr lang="cs-CZ" sz="1800" dirty="0"/>
              <a:t>, který pomáhá podporovat a rozvíjet etické chování v organizacích, je etický kodex</a:t>
            </a:r>
            <a:r>
              <a:rPr lang="cs-CZ" sz="1800" dirty="0" smtClean="0"/>
              <a:t>.</a:t>
            </a:r>
            <a:endParaRPr lang="cs-CZ" sz="1800" dirty="0"/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podniku a manažerská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  <a:endParaRPr lang="cs-CZ" sz="1800" dirty="0" smtClean="0"/>
          </a:p>
          <a:p>
            <a:pPr algn="just"/>
            <a:r>
              <a:rPr lang="cs-CZ" sz="1800" dirty="0" smtClean="0"/>
              <a:t>Cílem </a:t>
            </a:r>
            <a:r>
              <a:rPr lang="cs-CZ" sz="1800" dirty="0"/>
              <a:t>etického kodexu je usnadňovat řešení etických dilemat zaměstnanců a vést organizaci k etickému a spravedlivému chování</a:t>
            </a:r>
            <a:r>
              <a:rPr lang="cs-CZ" sz="1800" dirty="0" smtClean="0"/>
              <a:t>. Etické </a:t>
            </a:r>
            <a:r>
              <a:rPr lang="cs-CZ" sz="1800" dirty="0"/>
              <a:t>kodexy jsou </a:t>
            </a:r>
            <a:r>
              <a:rPr lang="cs-CZ" sz="1800" dirty="0" smtClean="0"/>
              <a:t>nejvýznamnějšími </a:t>
            </a:r>
            <a:r>
              <a:rPr lang="cs-CZ" sz="1800" dirty="0"/>
              <a:t>a také nejpoužívanějšími nástroji etického řízení. Jsou vnímány jako preventivní nástroj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Z pohledu organizace může etický kodex přispívat </a:t>
            </a:r>
            <a:r>
              <a:rPr lang="cs-CZ" sz="1800" dirty="0" smtClean="0"/>
              <a:t>k eliminaci </a:t>
            </a:r>
            <a:r>
              <a:rPr lang="cs-CZ" sz="1800" dirty="0"/>
              <a:t>nežádoucích praktik, které jsou příčinou ztráty zákazníků</a:t>
            </a:r>
            <a:r>
              <a:rPr lang="cs-CZ" sz="1800" dirty="0" smtClean="0"/>
              <a:t>; zavádění </a:t>
            </a:r>
            <a:r>
              <a:rPr lang="cs-CZ" sz="1800" dirty="0"/>
              <a:t>nových postupů</a:t>
            </a:r>
            <a:r>
              <a:rPr lang="cs-CZ" sz="1800" dirty="0" smtClean="0"/>
              <a:t>; zabránění </a:t>
            </a:r>
            <a:r>
              <a:rPr lang="cs-CZ" sz="1800" dirty="0"/>
              <a:t>zneužití pravomocí nadřízených</a:t>
            </a:r>
            <a:r>
              <a:rPr lang="cs-CZ" sz="1800" dirty="0" smtClean="0"/>
              <a:t>; řešení </a:t>
            </a:r>
            <a:r>
              <a:rPr lang="cs-CZ" sz="1800" dirty="0"/>
              <a:t>etických přestupků, týkajících se disciplíny zaměstnanců</a:t>
            </a:r>
            <a:r>
              <a:rPr lang="cs-CZ" sz="1800" dirty="0" smtClean="0"/>
              <a:t>; řešení </a:t>
            </a:r>
            <a:r>
              <a:rPr lang="cs-CZ" sz="1800" dirty="0"/>
              <a:t>strukturálních změn a krizových </a:t>
            </a:r>
            <a:r>
              <a:rPr lang="cs-CZ" sz="1800" dirty="0" smtClean="0"/>
              <a:t>situací a dalším nežádoucím projevům.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Etický kodex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podstatě se jedná o stanovení správného chování organizací vůči zákazníkům, zaměstnancům, společnosti a přírodnímu prostředí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</a:t>
            </a:r>
            <a:r>
              <a:rPr lang="cs-CZ" sz="1800" dirty="0" smtClean="0"/>
              <a:t>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Koncepce </a:t>
            </a:r>
            <a:r>
              <a:rPr lang="cs-CZ" sz="1800" dirty="0"/>
              <a:t>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</a:t>
            </a:r>
            <a:r>
              <a:rPr lang="cs-CZ" sz="1800" dirty="0" smtClean="0"/>
              <a:t>oncept </a:t>
            </a:r>
            <a:r>
              <a:rPr lang="cs-CZ" sz="1800" dirty="0"/>
              <a:t>CSR </a:t>
            </a:r>
            <a:r>
              <a:rPr lang="cs-CZ" sz="1800" dirty="0" smtClean="0"/>
              <a:t>se opírá o </a:t>
            </a:r>
            <a:r>
              <a:rPr lang="cs-CZ" sz="1800" dirty="0"/>
              <a:t>tzv. tři </a:t>
            </a:r>
            <a:r>
              <a:rPr lang="cs-CZ" sz="1800" dirty="0" smtClean="0"/>
              <a:t>pilíře:</a:t>
            </a:r>
          </a:p>
          <a:p>
            <a:pPr algn="just"/>
            <a:r>
              <a:rPr lang="cs-CZ" sz="1800" b="1" dirty="0" smtClean="0"/>
              <a:t>Profit </a:t>
            </a:r>
            <a:r>
              <a:rPr lang="cs-CZ" sz="1800" b="1" dirty="0"/>
              <a:t>– zisk (ekonomická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zde </a:t>
            </a:r>
            <a:r>
              <a:rPr lang="cs-CZ" sz="1800" dirty="0"/>
              <a:t>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</a:t>
            </a:r>
            <a:r>
              <a:rPr lang="cs-CZ" sz="1800" dirty="0" smtClean="0"/>
              <a:t>politiky a další.</a:t>
            </a:r>
          </a:p>
          <a:p>
            <a:pPr algn="just"/>
            <a:r>
              <a:rPr lang="cs-CZ" sz="1800" b="1" dirty="0" err="1"/>
              <a:t>P</a:t>
            </a:r>
            <a:r>
              <a:rPr lang="cs-CZ" sz="1800" b="1" dirty="0" err="1" smtClean="0"/>
              <a:t>eople</a:t>
            </a:r>
            <a:r>
              <a:rPr lang="cs-CZ" sz="1800" b="1" dirty="0" smtClean="0"/>
              <a:t> </a:t>
            </a:r>
            <a:r>
              <a:rPr lang="cs-CZ" sz="1800" b="1" dirty="0"/>
              <a:t>– lidé (sociální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– může </a:t>
            </a:r>
            <a:r>
              <a:rPr lang="cs-CZ" sz="1800" dirty="0"/>
              <a:t>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</a:t>
            </a:r>
            <a:r>
              <a:rPr lang="cs-CZ" sz="1800" dirty="0" smtClean="0"/>
              <a:t>firmy a další.</a:t>
            </a:r>
          </a:p>
          <a:p>
            <a:pPr algn="just"/>
            <a:r>
              <a:rPr lang="cs-CZ" sz="1800" b="1" dirty="0"/>
              <a:t>P</a:t>
            </a:r>
            <a:r>
              <a:rPr lang="cs-CZ" sz="1800" b="1" dirty="0" smtClean="0"/>
              <a:t>lanet </a:t>
            </a:r>
            <a:r>
              <a:rPr lang="cs-CZ" sz="1800" b="1" dirty="0"/>
              <a:t>– planeta (environmentální oblast</a:t>
            </a:r>
            <a:r>
              <a:rPr lang="cs-CZ" sz="1800" b="1" dirty="0" smtClean="0"/>
              <a:t>)</a:t>
            </a:r>
            <a:r>
              <a:rPr lang="cs-CZ" sz="1800" dirty="0" smtClean="0"/>
              <a:t> - </a:t>
            </a:r>
            <a:r>
              <a:rPr lang="cs-CZ" sz="1800" dirty="0"/>
              <a:t>je tvořena těmito aktivitami: zajištění ekologické výroby, ekologických produktů a ekologických </a:t>
            </a:r>
            <a:r>
              <a:rPr lang="cs-CZ" sz="1800" dirty="0" smtClean="0"/>
              <a:t>služeb; </a:t>
            </a:r>
            <a:r>
              <a:rPr lang="cs-CZ" sz="1800" dirty="0"/>
              <a:t>ekologická firemní </a:t>
            </a:r>
            <a:r>
              <a:rPr lang="cs-CZ" sz="1800" dirty="0" smtClean="0"/>
              <a:t>politika; </a:t>
            </a:r>
            <a:r>
              <a:rPr lang="cs-CZ" sz="1800" dirty="0"/>
              <a:t>aktivity vedoucí k ochraně přírodních zdrojů a ke zmenšování dopadů na životní </a:t>
            </a:r>
            <a:r>
              <a:rPr lang="cs-CZ" sz="1800" dirty="0" smtClean="0"/>
              <a:t>prostředí a další.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Společenská odpovědnost organizací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08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Management představuje velmi komplexní a rozsáhlou oblast aktivit s řízením, vedením a správou v různých organizacích.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Obecně </a:t>
            </a:r>
            <a:r>
              <a:rPr lang="cs-CZ" sz="1800" dirty="0"/>
              <a:t>tedy lze říci, že management představuje veškeré aktivity v podniku, které je potřeba zrealizovat tak, aby byl zabezpečen chod určité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Jak ukazují výše uvedené definice managementu, tak management je chápán z různých pohledů a pojetí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 Z</a:t>
            </a:r>
            <a:r>
              <a:rPr lang="cs-CZ" sz="1800" dirty="0"/>
              <a:t> </a:t>
            </a:r>
            <a:r>
              <a:rPr lang="cs-CZ" sz="1800" dirty="0" smtClean="0"/>
              <a:t>uvedených </a:t>
            </a:r>
            <a:r>
              <a:rPr lang="cs-CZ" sz="1800" dirty="0"/>
              <a:t>definic můžeme vidět, že management je vnímán a chápán ve třech základních rovinách:</a:t>
            </a:r>
          </a:p>
          <a:p>
            <a:pPr lvl="0" algn="just"/>
            <a:r>
              <a:rPr lang="cs-CZ" sz="1800" dirty="0"/>
              <a:t>management jako funkce a aktivita;</a:t>
            </a:r>
          </a:p>
          <a:p>
            <a:pPr lvl="0" algn="just"/>
            <a:r>
              <a:rPr lang="cs-CZ" sz="1800" dirty="0"/>
              <a:t>management jako skupina řídících pracovníků;</a:t>
            </a:r>
          </a:p>
          <a:p>
            <a:pPr lvl="0" algn="just"/>
            <a:r>
              <a:rPr lang="cs-CZ" sz="1800" dirty="0"/>
              <a:t>management jako vědní disciplína.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Pojetí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87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Pojetí managementu jako funkce </a:t>
            </a:r>
            <a:r>
              <a:rPr lang="cs-CZ" sz="1800" dirty="0"/>
              <a:t>chápe management jako aktivity, které slouží k realizaci a řízení řídícího procesu jako celku.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Což </a:t>
            </a:r>
            <a:r>
              <a:rPr lang="cs-CZ" sz="1800" dirty="0"/>
              <a:t>znamená, že management zahrnuje všechny oblasti řízení v podniku, které vedou k naplňování řídících úkolů. </a:t>
            </a:r>
          </a:p>
          <a:p>
            <a:pPr lvl="0" algn="just"/>
            <a:r>
              <a:rPr lang="cs-CZ" sz="1800" dirty="0"/>
              <a:t>Management tedy můžeme charakterizovat jako určitý proces, někteří autoři hovoří o cyklicky probíhajícím </a:t>
            </a:r>
            <a:r>
              <a:rPr lang="cs-CZ" sz="1800" dirty="0" smtClean="0"/>
              <a:t>procesu, </a:t>
            </a:r>
            <a:r>
              <a:rPr lang="cs-CZ" sz="1800" dirty="0"/>
              <a:t>ve kterém řídící subjekt stanoví cíle a prostřednictvím určitých nástrojů a způsobů jednání působí na řízený subjekt tak, aby byly naplněny stanovené cíle.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Nástroje</a:t>
            </a:r>
            <a:r>
              <a:rPr lang="cs-CZ" sz="1800" dirty="0"/>
              <a:t>, kterými působí řídící subjekt na řízené subjekty, mají charakter konkrétních úkolů a činností s přesně stanoveným cílem a účelem. Tyto nástroje se nejčastěji nazývají jako manažerské funkce.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funkce a aktivita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40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80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Management v organizaci, z pohledu funkce a aktivity, můžeme rozčlenit do tří hlavních úrovní. Jednotlivým úrovním potom odpovídají konkrétní aktivity. V organizaci obvykle najdeme tyto úrovně řízení: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Strategický </a:t>
            </a:r>
            <a:r>
              <a:rPr lang="cs-CZ" sz="1800" b="1" dirty="0"/>
              <a:t>management (strategické řízení)</a:t>
            </a:r>
            <a:r>
              <a:rPr lang="cs-CZ" sz="1800" dirty="0"/>
              <a:t> představuje nejvyšší úroveň řízení v organizaci. Na této úrovni řízení probíhá politicko-strategické rozhodování, spojené s tvorbou strategického plánu a celkové koncepce organizace, a rozhodování pro řízení operativního systému. </a:t>
            </a:r>
          </a:p>
          <a:p>
            <a:pPr algn="just"/>
            <a:r>
              <a:rPr lang="cs-CZ" sz="1800" b="1" dirty="0"/>
              <a:t>Střední management (taktické řízení)</a:t>
            </a:r>
            <a:r>
              <a:rPr lang="cs-CZ" sz="1800" dirty="0"/>
              <a:t> je spojen s rozhodováním pro řízení operativního systému organizace. Posláním středního managementu je realizace taktických (střednědobých) plánů a cílů.</a:t>
            </a:r>
          </a:p>
          <a:p>
            <a:pPr algn="just"/>
            <a:r>
              <a:rPr lang="cs-CZ" sz="1800" b="1" dirty="0"/>
              <a:t>Operativní management (operativní řízení)</a:t>
            </a:r>
            <a:r>
              <a:rPr lang="cs-CZ" sz="1800" dirty="0"/>
              <a:t> se zabývá bezprostředním operativním řízením krátkodobých aktivit a naplňováním krátkodobých, operativních cílů.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Úrovně managementu v organizaci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1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tomto pojetí je management spojován s lidským faktorem. Blažek (2014) hovoří o tzv. personifikaci pojmu management. </a:t>
            </a:r>
            <a:endParaRPr lang="cs-CZ" sz="1800" dirty="0" smtClean="0"/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je vnímán jako skupina pracovníků, vedoucích pracovníků - manažerů, kteří jsou realizátoři managementu a mají za úkol řídit danou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</a:t>
            </a:r>
            <a:r>
              <a:rPr lang="cs-CZ" sz="1800" dirty="0"/>
              <a:t>je klíčovou osobou v organizaci, jelikož nese odpovědnost za úspěšnost organizace v podnikatelském prostředí. </a:t>
            </a:r>
            <a:r>
              <a:rPr lang="cs-CZ" sz="1800" dirty="0" smtClean="0"/>
              <a:t>V</a:t>
            </a:r>
            <a:r>
              <a:rPr lang="cs-CZ" sz="1800" dirty="0"/>
              <a:t> malých organizacích splývá role manažera s rolí vlastníka. S růstem organizací dochází k oddělování manažera a vlastníka. Manažer se tak stává prostředníkem mezi výkonnými zaměstnanci a vlastníky </a:t>
            </a:r>
            <a:r>
              <a:rPr lang="cs-CZ" sz="1800" dirty="0" smtClean="0"/>
              <a:t>organizace.</a:t>
            </a:r>
          </a:p>
          <a:p>
            <a:pPr algn="just"/>
            <a:r>
              <a:rPr lang="cs-CZ" sz="1800" dirty="0"/>
              <a:t>Podle </a:t>
            </a:r>
            <a:r>
              <a:rPr lang="cs-CZ" sz="1800" dirty="0" err="1"/>
              <a:t>Druckera</a:t>
            </a:r>
            <a:r>
              <a:rPr lang="cs-CZ" sz="1800" dirty="0"/>
              <a:t> je manažer považován za osobu, která odpovídá za plánování, realizaci a kontrolu. </a:t>
            </a:r>
            <a:endParaRPr lang="cs-CZ" sz="1800" dirty="0" smtClean="0"/>
          </a:p>
          <a:p>
            <a:pPr algn="just"/>
            <a:r>
              <a:rPr lang="cs-CZ" sz="1800" dirty="0" smtClean="0"/>
              <a:t>Lojd </a:t>
            </a:r>
            <a:r>
              <a:rPr lang="cs-CZ" sz="1800" dirty="0"/>
              <a:t>(2011, s. 10) považuje manažera za člověka, který dosahuje stanovených cílů s lidmi a prostřednictvím nich.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jako skupina řídících 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9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Obecně tedy můžeme říci, že manažer představuje „specifický“ typ pracovníka v organizaci</a:t>
            </a:r>
            <a:r>
              <a:rPr lang="cs-CZ" sz="1800" dirty="0" smtClean="0"/>
              <a:t>. </a:t>
            </a:r>
            <a:r>
              <a:rPr lang="cs-CZ" sz="1800" dirty="0"/>
              <a:t>Mezi hlavní </a:t>
            </a:r>
            <a:r>
              <a:rPr lang="cs-CZ" sz="1800" dirty="0" smtClean="0"/>
              <a:t>specifika, která </a:t>
            </a:r>
            <a:r>
              <a:rPr lang="cs-CZ" sz="1800" dirty="0"/>
              <a:t>odlišují manažera od výkonných pracovníků, patří:</a:t>
            </a:r>
          </a:p>
          <a:p>
            <a:pPr lvl="0" algn="just"/>
            <a:r>
              <a:rPr lang="cs-CZ" sz="1800" dirty="0"/>
              <a:t>moc – moc znamená prosazování své vůle i proti vůli jiné osoby a ovlivňování přání jiné </a:t>
            </a:r>
            <a:r>
              <a:rPr lang="cs-CZ" sz="1800" dirty="0" smtClean="0"/>
              <a:t>osoby</a:t>
            </a:r>
            <a:r>
              <a:rPr lang="cs-CZ" sz="1800" dirty="0"/>
              <a:t>;</a:t>
            </a:r>
          </a:p>
          <a:p>
            <a:pPr lvl="0" algn="just"/>
            <a:r>
              <a:rPr lang="cs-CZ" sz="1800" dirty="0"/>
              <a:t>autorita – představuje legitimizovanou moc, představuje oprávnění ovládat a řídit jiné </a:t>
            </a:r>
            <a:r>
              <a:rPr lang="cs-CZ" sz="1800" dirty="0" smtClean="0"/>
              <a:t>lidi;</a:t>
            </a:r>
            <a:endParaRPr lang="cs-CZ" sz="1800" dirty="0"/>
          </a:p>
          <a:p>
            <a:pPr lvl="0" algn="just"/>
            <a:r>
              <a:rPr lang="cs-CZ" sz="1800" dirty="0" smtClean="0"/>
              <a:t>pravomoc </a:t>
            </a:r>
            <a:r>
              <a:rPr lang="cs-CZ" sz="1800" dirty="0"/>
              <a:t>– představuje právo pracovníka volně se rozhodovat, což znamená, že má možnost a volnost jednání; </a:t>
            </a:r>
          </a:p>
          <a:p>
            <a:pPr lvl="0" algn="just"/>
            <a:r>
              <a:rPr lang="cs-CZ" sz="1800" dirty="0"/>
              <a:t>odpovědnost – představuje povinnosti vyplývající ze závazku plnit činnosti a úkoly spojené s konkrétním pracovním místem; </a:t>
            </a:r>
          </a:p>
          <a:p>
            <a:pPr lvl="0" algn="just"/>
            <a:r>
              <a:rPr lang="cs-CZ" sz="1800" dirty="0"/>
              <a:t>výše finančního ohodnocení;</a:t>
            </a:r>
          </a:p>
          <a:p>
            <a:pPr lvl="0" algn="just"/>
            <a:r>
              <a:rPr lang="cs-CZ" sz="1800" dirty="0"/>
              <a:t>společenský status – postavení člověka ve skupině.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7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Manažery třídíme podle stupňů řízení, kterým odpovídají konkrétní úkoly a aktivity. V tomto případě hovoříme o </a:t>
            </a:r>
            <a:r>
              <a:rPr lang="cs-CZ" sz="1800" b="1" dirty="0"/>
              <a:t>vertikální typologii </a:t>
            </a:r>
            <a:r>
              <a:rPr lang="cs-CZ" sz="1800" b="1" dirty="0" smtClean="0"/>
              <a:t>manažerů</a:t>
            </a:r>
            <a:r>
              <a:rPr lang="cs-CZ" sz="1800" dirty="0" smtClean="0"/>
              <a:t>. </a:t>
            </a:r>
            <a:r>
              <a:rPr lang="cs-CZ" sz="1800" dirty="0"/>
              <a:t>Rozeznáváme manažery vrcholové, manažery střední a manažery první linie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Na každé úrovni řízení se potom nachází několik manažerů, kteří se mohou dělit podle svého zaměření a činností, za které jsou zodpovědní. </a:t>
            </a:r>
          </a:p>
          <a:p>
            <a:pPr algn="just"/>
            <a:r>
              <a:rPr lang="cs-CZ" sz="1800" dirty="0"/>
              <a:t>Toto členění manažerů přestavuje horizontální typologii manažerů. Podle </a:t>
            </a:r>
            <a:r>
              <a:rPr lang="cs-CZ" sz="1800" b="1" dirty="0"/>
              <a:t>horizontální typologie manažerů</a:t>
            </a:r>
            <a:r>
              <a:rPr lang="cs-CZ" sz="1800" dirty="0"/>
              <a:t> rozlišujeme tyto typy manažerů: </a:t>
            </a:r>
            <a:endParaRPr lang="cs-CZ" sz="1800" dirty="0" smtClean="0"/>
          </a:p>
          <a:p>
            <a:pPr lvl="1" algn="just"/>
            <a:r>
              <a:rPr lang="cs-CZ" sz="1800" dirty="0" smtClean="0"/>
              <a:t>manažeři </a:t>
            </a:r>
            <a:r>
              <a:rPr lang="cs-CZ" sz="1800" dirty="0"/>
              <a:t>kvality; personální manažeři; procesní manažeři; produktoví manažeři; projektoví manažeři; finanční manažeři; provozní manažeři atd.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manažerů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0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plní v organizaci důležité funkce, čímž současně ovlivňuje chování lidí uvnitř organizace, ale i chování organizace navenek, vůči svému konkurenčnímu prostředí. </a:t>
            </a:r>
            <a:endParaRPr lang="cs-CZ" sz="1800" dirty="0" smtClean="0"/>
          </a:p>
          <a:p>
            <a:pPr algn="just"/>
            <a:r>
              <a:rPr lang="cs-CZ" sz="1800" dirty="0" smtClean="0"/>
              <a:t>Podniková </a:t>
            </a:r>
            <a:r>
              <a:rPr lang="cs-CZ" sz="1800" dirty="0"/>
              <a:t>kultura nepůsobí izolovaně. </a:t>
            </a:r>
            <a:endParaRPr lang="cs-CZ" sz="1800" dirty="0" smtClean="0"/>
          </a:p>
          <a:p>
            <a:pPr algn="just"/>
            <a:r>
              <a:rPr lang="cs-CZ" sz="1800" dirty="0" smtClean="0"/>
              <a:t>Podle </a:t>
            </a:r>
            <a:r>
              <a:rPr lang="cs-CZ" sz="1800" dirty="0"/>
              <a:t>Lukášové a Nového (2004) působí podniková kultura ve vzájemných vztazích zejména s organizační strategií a organizační strukturou, přičemž právě strategie podniku je považována za faktor rozhodující o úspěchu nebo neúspěchu podnikatelské činnosti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Management organizace a podniková kultura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Základní funkce podnikové kultury:</a:t>
            </a:r>
            <a:endParaRPr lang="cs-CZ" sz="1800" b="1" dirty="0"/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  <a:endParaRPr lang="cs-CZ" sz="1800" dirty="0" smtClean="0"/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 smtClean="0"/>
              <a:t>Mezi další funkce podnikové kultury patří: </a:t>
            </a:r>
            <a:endParaRPr lang="cs-CZ" sz="1800" b="1" dirty="0"/>
          </a:p>
          <a:p>
            <a:pPr lvl="0" algn="just"/>
            <a:r>
              <a:rPr lang="cs-CZ" sz="1800" dirty="0"/>
              <a:t>snižuje konflikty uvnitř </a:t>
            </a:r>
            <a:r>
              <a:rPr lang="cs-CZ" sz="1800" dirty="0" smtClean="0"/>
              <a:t>podniku;</a:t>
            </a:r>
            <a:endParaRPr lang="cs-CZ" sz="1800" dirty="0"/>
          </a:p>
          <a:p>
            <a:pPr lvl="0" algn="just"/>
            <a:r>
              <a:rPr lang="cs-CZ" sz="1800" dirty="0"/>
              <a:t>snižuje nejistotu zaměstnanců a ovlivňuje pracovní spokojenost a emocionální </a:t>
            </a:r>
            <a:r>
              <a:rPr lang="cs-CZ" sz="1800" dirty="0" smtClean="0"/>
              <a:t>pohodu;</a:t>
            </a:r>
            <a:endParaRPr lang="cs-CZ" sz="1800" dirty="0"/>
          </a:p>
          <a:p>
            <a:pPr lvl="0" algn="just"/>
            <a:r>
              <a:rPr lang="cs-CZ" sz="1800" dirty="0"/>
              <a:t>je zdrojem </a:t>
            </a:r>
            <a:r>
              <a:rPr lang="cs-CZ" sz="1800" dirty="0" smtClean="0"/>
              <a:t>motivace;</a:t>
            </a:r>
            <a:endParaRPr lang="cs-CZ" sz="1800" dirty="0"/>
          </a:p>
          <a:p>
            <a:pPr algn="just"/>
            <a:r>
              <a:rPr lang="cs-CZ" sz="1800" dirty="0"/>
              <a:t>je konkurenční </a:t>
            </a:r>
            <a:r>
              <a:rPr lang="cs-CZ" sz="1800" dirty="0" smtClean="0"/>
              <a:t>výhodou.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Funkce podnikové kultury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1646</Words>
  <Application>Microsoft Office PowerPoint</Application>
  <PresentationFormat>Předvádění na obrazovce (16:9)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Enriqueta</vt:lpstr>
      <vt:lpstr>Times New Roman</vt:lpstr>
      <vt:lpstr>SLU</vt:lpstr>
      <vt:lpstr>Koncepční vymezení managementu</vt:lpstr>
      <vt:lpstr>Pojetí managementu</vt:lpstr>
      <vt:lpstr>Management jako funkce a aktivita</vt:lpstr>
      <vt:lpstr>Úrovně managementu v organizaci </vt:lpstr>
      <vt:lpstr>Management jako skupina řídících pracovníků</vt:lpstr>
      <vt:lpstr>Manažer</vt:lpstr>
      <vt:lpstr>Typologie manažerů </vt:lpstr>
      <vt:lpstr>Management organizace a podniková kultura</vt:lpstr>
      <vt:lpstr>Funkce podnikové kultury</vt:lpstr>
      <vt:lpstr>Prvky podnikové kultury</vt:lpstr>
      <vt:lpstr>Management podniku a manažerská etika</vt:lpstr>
      <vt:lpstr>Etický kodex</vt:lpstr>
      <vt:lpstr>Společenská odpovědnost organizací I</vt:lpstr>
      <vt:lpstr>Společenská odpovědnost organizací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239</cp:revision>
  <dcterms:created xsi:type="dcterms:W3CDTF">2016-07-06T15:42:34Z</dcterms:created>
  <dcterms:modified xsi:type="dcterms:W3CDTF">2020-03-06T08:39:23Z</dcterms:modified>
</cp:coreProperties>
</file>