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21" r:id="rId3"/>
    <p:sldId id="348" r:id="rId4"/>
    <p:sldId id="349" r:id="rId5"/>
    <p:sldId id="351" r:id="rId6"/>
    <p:sldId id="352" r:id="rId7"/>
    <p:sldId id="378" r:id="rId8"/>
    <p:sldId id="356" r:id="rId9"/>
    <p:sldId id="358" r:id="rId10"/>
    <p:sldId id="359" r:id="rId11"/>
    <p:sldId id="360" r:id="rId12"/>
    <p:sldId id="361" r:id="rId13"/>
    <p:sldId id="363" r:id="rId14"/>
    <p:sldId id="367" r:id="rId15"/>
    <p:sldId id="368" r:id="rId16"/>
    <p:sldId id="369"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techniky a přístupy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11.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3308608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448588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3589676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a:t>
            </a:r>
            <a:endParaRPr lang="cs-CZ" dirty="0"/>
          </a:p>
        </p:txBody>
      </p:sp>
    </p:spTree>
    <p:extLst>
      <p:ext uri="{BB962C8B-B14F-4D97-AF65-F5344CB8AC3E}">
        <p14:creationId xmlns:p14="http://schemas.microsoft.com/office/powerpoint/2010/main" val="146805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71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Metoda </a:t>
            </a:r>
            <a:r>
              <a:rPr lang="cs-CZ" sz="1800" dirty="0" err="1"/>
              <a:t>balanced</a:t>
            </a:r>
            <a:r>
              <a:rPr lang="cs-CZ" sz="1800" dirty="0"/>
              <a:t> </a:t>
            </a:r>
            <a:r>
              <a:rPr lang="cs-CZ" sz="1800" dirty="0" err="1"/>
              <a:t>scorecard</a:t>
            </a:r>
            <a:r>
              <a:rPr lang="cs-CZ" sz="1800" dirty="0"/>
              <a:t> (známá pod zkratkou BSC) představuje systém strategického řízení a měření výkonnosti organizace, jehož základem je stanovení vyváženého systému vzájemně propojených ukazatelů výkonnosti organizaci</a:t>
            </a:r>
            <a:r>
              <a:rPr lang="cs-CZ" sz="1800" dirty="0" smtClean="0"/>
              <a:t>.</a:t>
            </a:r>
          </a:p>
          <a:p>
            <a:pPr lvl="0" algn="just"/>
            <a:r>
              <a:rPr lang="cs-CZ" sz="1800" dirty="0"/>
              <a:t>Jejími tvůrci byli R. S. Kaplan a David P. </a:t>
            </a:r>
            <a:r>
              <a:rPr lang="cs-CZ" sz="1800" dirty="0" err="1"/>
              <a:t>Norton</a:t>
            </a:r>
            <a:r>
              <a:rPr lang="cs-CZ" sz="1800" dirty="0"/>
              <a:t>, kteří ji zformulovali v devadesátých létech dvacátého století. </a:t>
            </a:r>
            <a:endParaRPr lang="cs-CZ" sz="1800" dirty="0" smtClean="0"/>
          </a:p>
          <a:p>
            <a:pPr lvl="0" algn="just"/>
            <a:r>
              <a:rPr lang="cs-CZ" sz="1800" dirty="0" smtClean="0"/>
              <a:t>Jedná </a:t>
            </a:r>
            <a:r>
              <a:rPr lang="cs-CZ" sz="1800" dirty="0"/>
              <a:t>se o metodu, která je univerzálně použitelná ve všech odvětvích a typech organizací. Její hlavní výhodou je právě </a:t>
            </a:r>
            <a:r>
              <a:rPr lang="cs-CZ" sz="1800" dirty="0" smtClean="0"/>
              <a:t>univerzálnost.</a:t>
            </a:r>
          </a:p>
          <a:p>
            <a:pPr lvl="0" algn="just"/>
            <a:r>
              <a:rPr lang="cs-CZ" sz="1800" dirty="0" smtClean="0"/>
              <a:t>Metoda </a:t>
            </a:r>
            <a:r>
              <a:rPr lang="cs-CZ" sz="1800" dirty="0"/>
              <a:t>BSC vytváří vazbu mezi strategií a operativní činností s důrazem na měření výkonu. Metoda BSC vznikla jako reakce na praktická zjištění, že řada strategických záměrů nebyla dotažena do konce. </a:t>
            </a:r>
            <a:endParaRPr lang="cs-CZ" sz="1800" dirty="0" smtClean="0"/>
          </a:p>
          <a:p>
            <a:pPr lvl="0" algn="just"/>
            <a:r>
              <a:rPr lang="cs-CZ" sz="1800" dirty="0" smtClean="0"/>
              <a:t>Přednosti metody </a:t>
            </a:r>
            <a:r>
              <a:rPr lang="cs-CZ" sz="1800" dirty="0"/>
              <a:t>BSC </a:t>
            </a:r>
            <a:r>
              <a:rPr lang="cs-CZ" sz="1800" dirty="0" smtClean="0"/>
              <a:t>lze spatřit v</a:t>
            </a:r>
            <a:r>
              <a:rPr lang="cs-CZ" sz="1800" dirty="0"/>
              <a:t> tom, že tato metoda napomáhá systémové integraci různých organizačních procesů a programů, jako je kvalita, </a:t>
            </a:r>
            <a:r>
              <a:rPr lang="cs-CZ" sz="1800" dirty="0" err="1"/>
              <a:t>reengineering</a:t>
            </a:r>
            <a:r>
              <a:rPr lang="cs-CZ" sz="1800" dirty="0"/>
              <a:t>, aktivity ve vztahu k zákazníkům a </a:t>
            </a:r>
            <a:r>
              <a:rPr lang="cs-CZ" sz="1800" dirty="0" smtClean="0"/>
              <a:t>další.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Metoda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208770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Základní </a:t>
            </a:r>
            <a:r>
              <a:rPr lang="cs-CZ" sz="1800" dirty="0" smtClean="0"/>
              <a:t>charakteristiky </a:t>
            </a:r>
            <a:r>
              <a:rPr lang="cs-CZ" sz="1800" dirty="0"/>
              <a:t>konceptu BSC </a:t>
            </a:r>
            <a:r>
              <a:rPr lang="cs-CZ" sz="1800" dirty="0" err="1"/>
              <a:t>Marinič</a:t>
            </a:r>
            <a:r>
              <a:rPr lang="cs-CZ" sz="1800" dirty="0"/>
              <a:t> </a:t>
            </a:r>
            <a:r>
              <a:rPr lang="cs-CZ" sz="1800" dirty="0" smtClean="0"/>
              <a:t>shrnuje </a:t>
            </a:r>
            <a:r>
              <a:rPr lang="cs-CZ" sz="1800" dirty="0"/>
              <a:t>takto:</a:t>
            </a:r>
          </a:p>
          <a:p>
            <a:pPr lvl="0" algn="just"/>
            <a:r>
              <a:rPr lang="cs-CZ" sz="1800" dirty="0"/>
              <a:t>systém umožňující transformaci vizi a strategii organizace v nástroj realizace a řízení;</a:t>
            </a:r>
          </a:p>
          <a:p>
            <a:pPr lvl="0" algn="just"/>
            <a:r>
              <a:rPr lang="cs-CZ" sz="1800" dirty="0"/>
              <a:t>systém transformující strategické cíle na měřitelné, kontrolovatelné kroky;</a:t>
            </a:r>
          </a:p>
          <a:p>
            <a:pPr lvl="0" algn="just"/>
            <a:r>
              <a:rPr lang="cs-CZ" sz="1800" dirty="0"/>
              <a:t>systém sjednocující ukazatele výkonnosti do spojitého systému;</a:t>
            </a:r>
          </a:p>
          <a:p>
            <a:pPr lvl="0" algn="just"/>
            <a:r>
              <a:rPr lang="cs-CZ" sz="1800" dirty="0"/>
              <a:t>systém umožňující komplexní pohled na aktivity organizace pomoci finančních a nefinančních ukazatelů;</a:t>
            </a:r>
          </a:p>
          <a:p>
            <a:pPr lvl="0" algn="just"/>
            <a:r>
              <a:rPr lang="cs-CZ" sz="1800" dirty="0"/>
              <a:t>systém monitorující historickou výkonnost a proaktivně ovlivňující budoucnost;</a:t>
            </a:r>
          </a:p>
          <a:p>
            <a:pPr lvl="0" algn="just"/>
            <a:r>
              <a:rPr lang="cs-CZ" sz="1800" dirty="0"/>
              <a:t>systém vyvážený směrem nahoru i dolu napříč organizací.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Základní charakteristiky metody BSC</a:t>
            </a:r>
            <a:endParaRPr lang="cs-CZ" dirty="0"/>
          </a:p>
        </p:txBody>
      </p:sp>
    </p:spTree>
    <p:extLst>
      <p:ext uri="{BB962C8B-B14F-4D97-AF65-F5344CB8AC3E}">
        <p14:creationId xmlns:p14="http://schemas.microsoft.com/office/powerpoint/2010/main" val="420819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5768"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Finanční </a:t>
            </a:r>
            <a:r>
              <a:rPr lang="cs-CZ" sz="1800" b="1" dirty="0"/>
              <a:t>perspektiva</a:t>
            </a:r>
            <a:r>
              <a:rPr lang="cs-CZ" sz="1800" dirty="0"/>
              <a:t> – perspektiva soustředěná na identifikaci postavení organizace na kapitálovém trhu pomocí ukazatele tržního hodnoty organizace MVA, případně pomocí ukazatele tvorby hodnoty pro akcionáře. </a:t>
            </a:r>
          </a:p>
          <a:p>
            <a:pPr lvl="0" algn="just"/>
            <a:r>
              <a:rPr lang="cs-CZ" sz="1800" b="1" dirty="0"/>
              <a:t>Z</a:t>
            </a:r>
            <a:r>
              <a:rPr lang="cs-CZ" sz="1800" b="1" dirty="0" smtClean="0"/>
              <a:t>ákaznická </a:t>
            </a:r>
            <a:r>
              <a:rPr lang="cs-CZ" sz="1800" b="1" dirty="0"/>
              <a:t>perspektiva</a:t>
            </a:r>
            <a:r>
              <a:rPr lang="cs-CZ" sz="1800" dirty="0"/>
              <a:t> – perspektiva zaměřená na hledání kompromisu mezi přáním a potřebami zákazníků a možnostmi organizace, při respektování limitů a omezení </a:t>
            </a:r>
            <a:r>
              <a:rPr lang="cs-CZ" sz="1800" dirty="0" smtClean="0"/>
              <a:t>organizace.</a:t>
            </a:r>
            <a:endParaRPr lang="cs-CZ" sz="1800" dirty="0"/>
          </a:p>
          <a:p>
            <a:pPr lvl="0" algn="just"/>
            <a:r>
              <a:rPr lang="cs-CZ" sz="1800" b="1" dirty="0" smtClean="0"/>
              <a:t>Procesní </a:t>
            </a:r>
            <a:r>
              <a:rPr lang="cs-CZ" sz="1800" b="1" dirty="0"/>
              <a:t>perspektiva</a:t>
            </a:r>
            <a:r>
              <a:rPr lang="cs-CZ" sz="1800" dirty="0"/>
              <a:t> – perspektiva soustředěná na procesy a postupy nezbytné pro fungování </a:t>
            </a:r>
            <a:r>
              <a:rPr lang="cs-CZ" sz="1800" dirty="0" smtClean="0"/>
              <a:t>organizace.</a:t>
            </a:r>
            <a:endParaRPr lang="cs-CZ" sz="1800" dirty="0"/>
          </a:p>
          <a:p>
            <a:pPr algn="just"/>
            <a:r>
              <a:rPr lang="cs-CZ" sz="1800" b="1" dirty="0" smtClean="0"/>
              <a:t>Perspektiva </a:t>
            </a:r>
            <a:r>
              <a:rPr lang="cs-CZ" sz="1800" b="1" dirty="0"/>
              <a:t>učení se a růstu</a:t>
            </a:r>
            <a:r>
              <a:rPr lang="cs-CZ" sz="1800" dirty="0"/>
              <a:t> – perspektiva zaměřená na faktory spojené s potenciálem růstu a rozvoje, který je spojen s lidským potenciálem, tedy se zaměstnanci</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Perspektivy metody BSC</a:t>
            </a:r>
            <a:endParaRPr lang="cs-CZ" dirty="0"/>
          </a:p>
        </p:txBody>
      </p:sp>
    </p:spTree>
    <p:extLst>
      <p:ext uri="{BB962C8B-B14F-4D97-AF65-F5344CB8AC3E}">
        <p14:creationId xmlns:p14="http://schemas.microsoft.com/office/powerpoint/2010/main" val="3847002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72634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43682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3398616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2445578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401633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294924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4213377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4233</TotalTime>
  <Words>1749</Words>
  <Application>Microsoft Office PowerPoint</Application>
  <PresentationFormat>Předvádění na obrazovce (16:9)</PresentationFormat>
  <Paragraphs>120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Enriqueta</vt:lpstr>
      <vt:lpstr>Times New Roman</vt:lpstr>
      <vt:lpstr>SLU</vt:lpstr>
      <vt:lpstr>Manažerské techniky a přístupy</vt:lpstr>
      <vt:lpstr>Manažerské přístupy</vt:lpstr>
      <vt:lpstr>Delegování</vt:lpstr>
      <vt:lpstr>Míra delegování</vt:lpstr>
      <vt:lpstr>Proces delegování</vt:lpstr>
      <vt:lpstr>Činnosti vhodné k delegování</vt:lpstr>
      <vt:lpstr>Činnosti nevhodné k delegování</vt:lpstr>
      <vt:lpstr>Týmová práce</vt:lpstr>
      <vt:lpstr>Týmy I</vt:lpstr>
      <vt:lpstr>Týmy II</vt:lpstr>
      <vt:lpstr>Týmy III</vt:lpstr>
      <vt:lpstr>Týmové role podle Belbina</vt:lpstr>
      <vt:lpstr>Management by Objectives MBO </vt:lpstr>
      <vt:lpstr>Metoda Balanced Scorecard</vt:lpstr>
      <vt:lpstr>Základní charakteristiky metody BSC</vt:lpstr>
      <vt:lpstr>Perspektivy metody BSC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472</cp:revision>
  <dcterms:created xsi:type="dcterms:W3CDTF">2016-07-06T15:42:34Z</dcterms:created>
  <dcterms:modified xsi:type="dcterms:W3CDTF">2020-04-27T08:27:55Z</dcterms:modified>
</cp:coreProperties>
</file>