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21" r:id="rId3"/>
    <p:sldId id="378" r:id="rId4"/>
    <p:sldId id="349" r:id="rId5"/>
    <p:sldId id="361" r:id="rId6"/>
    <p:sldId id="352" r:id="rId7"/>
    <p:sldId id="360" r:id="rId8"/>
    <p:sldId id="362" r:id="rId9"/>
    <p:sldId id="364" r:id="rId10"/>
    <p:sldId id="374" r:id="rId11"/>
    <p:sldId id="373" r:id="rId12"/>
    <p:sldId id="363" r:id="rId13"/>
    <p:sldId id="366" r:id="rId14"/>
    <p:sldId id="367" r:id="rId15"/>
    <p:sldId id="372" r:id="rId16"/>
    <p:sldId id="371" r:id="rId1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27.04.2020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 techniky a přístupy II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téma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50" dirty="0"/>
              <a:t>Interkulturní manažerská kompetence je </a:t>
            </a:r>
            <a:r>
              <a:rPr lang="cs-CZ" sz="1650" dirty="0" smtClean="0"/>
              <a:t>vzájemně závislá </a:t>
            </a:r>
            <a:r>
              <a:rPr lang="cs-CZ" sz="1650" dirty="0"/>
              <a:t>s dalšími manažerskými </a:t>
            </a:r>
            <a:r>
              <a:rPr lang="cs-CZ" sz="1650" dirty="0" smtClean="0"/>
              <a:t>kompetencemi, strategickou</a:t>
            </a:r>
            <a:r>
              <a:rPr lang="cs-CZ" sz="1650" dirty="0"/>
              <a:t>, individuální, </a:t>
            </a:r>
            <a:r>
              <a:rPr lang="cs-CZ" sz="1650" dirty="0" smtClean="0"/>
              <a:t>sociální a </a:t>
            </a:r>
            <a:r>
              <a:rPr lang="cs-CZ" sz="1650" dirty="0"/>
              <a:t>odbornou kompetencí, které </a:t>
            </a:r>
            <a:r>
              <a:rPr lang="cs-CZ" sz="1650" dirty="0" smtClean="0"/>
              <a:t>významně podporují úspěšné působení </a:t>
            </a:r>
            <a:r>
              <a:rPr lang="cs-CZ" sz="1650" dirty="0"/>
              <a:t>manažera v mezinárodním </a:t>
            </a:r>
            <a:r>
              <a:rPr lang="cs-CZ" sz="1650" dirty="0" smtClean="0"/>
              <a:t>prostředí. </a:t>
            </a:r>
          </a:p>
          <a:p>
            <a:pPr algn="just"/>
            <a:r>
              <a:rPr lang="cs-CZ" sz="1650" dirty="0"/>
              <a:t>Pod pojmem </a:t>
            </a:r>
            <a:r>
              <a:rPr lang="cs-CZ" sz="1650" b="1" dirty="0"/>
              <a:t>strategická kompetence </a:t>
            </a:r>
            <a:r>
              <a:rPr lang="cs-CZ" sz="1650" dirty="0" smtClean="0"/>
              <a:t>je </a:t>
            </a:r>
            <a:r>
              <a:rPr lang="cs-CZ" sz="1650" dirty="0"/>
              <a:t>chápáno </a:t>
            </a:r>
            <a:r>
              <a:rPr lang="cs-CZ" sz="1650" dirty="0" smtClean="0"/>
              <a:t>finanční řízení, řízení </a:t>
            </a:r>
            <a:r>
              <a:rPr lang="cs-CZ" sz="1650" dirty="0"/>
              <a:t>rizik, </a:t>
            </a:r>
            <a:r>
              <a:rPr lang="cs-CZ" sz="1650" dirty="0" smtClean="0"/>
              <a:t>znalostí</a:t>
            </a:r>
            <a:r>
              <a:rPr lang="cs-CZ" sz="1650" dirty="0"/>
              <a:t>, </a:t>
            </a:r>
            <a:r>
              <a:rPr lang="cs-CZ" sz="1650" dirty="0" smtClean="0"/>
              <a:t>organizační </a:t>
            </a:r>
            <a:r>
              <a:rPr lang="cs-CZ" sz="1650" dirty="0"/>
              <a:t>schopnosti, schopnost </a:t>
            </a:r>
            <a:r>
              <a:rPr lang="cs-CZ" sz="1650" dirty="0" smtClean="0"/>
              <a:t>řešit </a:t>
            </a:r>
            <a:r>
              <a:rPr lang="cs-CZ" sz="1650" dirty="0"/>
              <a:t>problémy, rozhodování a synergie. </a:t>
            </a:r>
            <a:endParaRPr lang="cs-CZ" sz="1650" dirty="0" smtClean="0"/>
          </a:p>
          <a:p>
            <a:pPr algn="just"/>
            <a:r>
              <a:rPr lang="cs-CZ" sz="1650" b="1" dirty="0" smtClean="0"/>
              <a:t>Individuální kompetence </a:t>
            </a:r>
            <a:r>
              <a:rPr lang="cs-CZ" sz="1650" dirty="0" smtClean="0"/>
              <a:t>představuje </a:t>
            </a:r>
            <a:r>
              <a:rPr lang="cs-CZ" sz="1650" dirty="0"/>
              <a:t>schopnost vlastní motivace, </a:t>
            </a:r>
            <a:r>
              <a:rPr lang="cs-CZ" sz="1650" dirty="0" smtClean="0"/>
              <a:t>sebeorganizování</a:t>
            </a:r>
            <a:r>
              <a:rPr lang="cs-CZ" sz="1650" dirty="0"/>
              <a:t>, kontroly situace, odolnost </a:t>
            </a:r>
            <a:r>
              <a:rPr lang="cs-CZ" sz="1650" dirty="0" smtClean="0"/>
              <a:t>vůči </a:t>
            </a:r>
            <a:r>
              <a:rPr lang="cs-CZ" sz="1650" dirty="0"/>
              <a:t>stresu, optimistický </a:t>
            </a:r>
            <a:r>
              <a:rPr lang="cs-CZ" sz="1650" dirty="0" smtClean="0"/>
              <a:t>přístup </a:t>
            </a:r>
            <a:r>
              <a:rPr lang="cs-CZ" sz="1650" dirty="0"/>
              <a:t>a schopnost sebekritiky. </a:t>
            </a:r>
            <a:endParaRPr lang="cs-CZ" sz="1650" dirty="0" smtClean="0"/>
          </a:p>
          <a:p>
            <a:pPr algn="just"/>
            <a:r>
              <a:rPr lang="cs-CZ" sz="1650" b="1" dirty="0" smtClean="0"/>
              <a:t>Sociální </a:t>
            </a:r>
            <a:r>
              <a:rPr lang="cs-CZ" sz="1650" b="1" dirty="0"/>
              <a:t>kompetencí </a:t>
            </a:r>
            <a:r>
              <a:rPr lang="cs-CZ" sz="1650" dirty="0" smtClean="0"/>
              <a:t>je chápána schopnost </a:t>
            </a:r>
            <a:r>
              <a:rPr lang="cs-CZ" sz="1650" dirty="0"/>
              <a:t>týmové spolupráce, </a:t>
            </a:r>
            <a:r>
              <a:rPr lang="cs-CZ" sz="1650" dirty="0" smtClean="0"/>
              <a:t>přizpůsobení </a:t>
            </a:r>
            <a:r>
              <a:rPr lang="cs-CZ" sz="1650" dirty="0"/>
              <a:t>se, komunikace, empatie, tolerance a </a:t>
            </a:r>
            <a:r>
              <a:rPr lang="cs-CZ" sz="1650" dirty="0" smtClean="0"/>
              <a:t>řídicí </a:t>
            </a:r>
            <a:r>
              <a:rPr lang="cs-CZ" sz="1650" dirty="0"/>
              <a:t>schopnosti. </a:t>
            </a:r>
          </a:p>
          <a:p>
            <a:pPr algn="just"/>
            <a:r>
              <a:rPr lang="cs-CZ" sz="1650" b="1" dirty="0"/>
              <a:t>Odborná kompetence </a:t>
            </a:r>
            <a:r>
              <a:rPr lang="cs-CZ" sz="1650" dirty="0" smtClean="0"/>
              <a:t>předpokládá </a:t>
            </a:r>
            <a:r>
              <a:rPr lang="cs-CZ" sz="1650" dirty="0"/>
              <a:t>schopnost aplikace získaných znalostí z </a:t>
            </a:r>
            <a:r>
              <a:rPr lang="cs-CZ" sz="1650" dirty="0" smtClean="0"/>
              <a:t>oboru</a:t>
            </a:r>
            <a:r>
              <a:rPr lang="cs-CZ" sz="1650" dirty="0"/>
              <a:t>, </a:t>
            </a:r>
            <a:r>
              <a:rPr lang="cs-CZ" sz="1650" dirty="0" smtClean="0"/>
              <a:t>o řízení podniku</a:t>
            </a:r>
            <a:r>
              <a:rPr lang="cs-CZ" sz="1650" dirty="0"/>
              <a:t>, moderních </a:t>
            </a:r>
            <a:r>
              <a:rPr lang="cs-CZ" sz="1650" dirty="0" smtClean="0"/>
              <a:t>komunikačních </a:t>
            </a:r>
            <a:r>
              <a:rPr lang="cs-CZ" sz="1650" dirty="0"/>
              <a:t>technologiích a mezinárodní pracovní </a:t>
            </a:r>
            <a:r>
              <a:rPr lang="cs-CZ" sz="1650" dirty="0" smtClean="0"/>
              <a:t>zkušenost.</a:t>
            </a:r>
            <a:endParaRPr lang="cs-CZ" sz="1650" dirty="0"/>
          </a:p>
          <a:p>
            <a:pPr algn="just"/>
            <a:endParaRPr lang="cs-CZ" sz="165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650" dirty="0" smtClean="0"/>
          </a:p>
          <a:p>
            <a:pPr algn="just"/>
            <a:endParaRPr lang="cs-CZ" sz="1650" dirty="0"/>
          </a:p>
          <a:p>
            <a:pPr algn="just"/>
            <a:endParaRPr lang="cs-CZ" sz="165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kompetence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798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 kontextu mezinárodního managementu se </a:t>
            </a:r>
            <a:r>
              <a:rPr lang="cs-CZ" sz="1800" dirty="0" smtClean="0"/>
              <a:t>setkáváme pojmy expatriot, </a:t>
            </a:r>
            <a:r>
              <a:rPr lang="cs-CZ" sz="1800" dirty="0" err="1" smtClean="0"/>
              <a:t>inpatriot</a:t>
            </a:r>
            <a:r>
              <a:rPr lang="cs-CZ" sz="1800" dirty="0" smtClean="0"/>
              <a:t> a </a:t>
            </a:r>
            <a:r>
              <a:rPr lang="cs-CZ" sz="1800" dirty="0" err="1" smtClean="0"/>
              <a:t>euromanažer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r>
              <a:rPr lang="cs-CZ" sz="1800" b="1" dirty="0" smtClean="0"/>
              <a:t>Expatriotem </a:t>
            </a:r>
            <a:r>
              <a:rPr lang="cs-CZ" sz="1800" dirty="0"/>
              <a:t>rozumíme manažera, který je vyslán </a:t>
            </a:r>
            <a:r>
              <a:rPr lang="cs-CZ" sz="1800" dirty="0" smtClean="0"/>
              <a:t>mateřskou společností do zahraničí </a:t>
            </a:r>
            <a:r>
              <a:rPr lang="cs-CZ" sz="1800" dirty="0"/>
              <a:t>za </a:t>
            </a:r>
            <a:r>
              <a:rPr lang="cs-CZ" sz="1800" dirty="0" smtClean="0"/>
              <a:t>účelem splnění určitého </a:t>
            </a:r>
            <a:r>
              <a:rPr lang="cs-CZ" sz="1800" dirty="0"/>
              <a:t>úkolu nebo specialistu pracujícího v </a:t>
            </a:r>
            <a:r>
              <a:rPr lang="cs-CZ" sz="1800" dirty="0" smtClean="0"/>
              <a:t>zahraničí v </a:t>
            </a:r>
            <a:r>
              <a:rPr lang="cs-CZ" sz="1800" dirty="0"/>
              <a:t>mezinárodním týmu. </a:t>
            </a:r>
            <a:endParaRPr lang="cs-CZ" sz="1800" dirty="0" smtClean="0"/>
          </a:p>
          <a:p>
            <a:pPr algn="just"/>
            <a:r>
              <a:rPr lang="cs-CZ" sz="1800" dirty="0" smtClean="0"/>
              <a:t>Za </a:t>
            </a:r>
            <a:r>
              <a:rPr lang="cs-CZ" sz="1800" b="1" dirty="0" err="1"/>
              <a:t>inpatrioty</a:t>
            </a:r>
            <a:r>
              <a:rPr lang="cs-CZ" sz="1800" dirty="0"/>
              <a:t> jsou považováni </a:t>
            </a:r>
            <a:r>
              <a:rPr lang="cs-CZ" sz="1800" dirty="0" smtClean="0"/>
              <a:t>manažeři </a:t>
            </a:r>
            <a:r>
              <a:rPr lang="cs-CZ" sz="1800" dirty="0"/>
              <a:t>relokovaní na omezenou </a:t>
            </a:r>
            <a:r>
              <a:rPr lang="cs-CZ" sz="1800" dirty="0" smtClean="0"/>
              <a:t>dobu z dceřiné společnosti </a:t>
            </a:r>
            <a:r>
              <a:rPr lang="cs-CZ" sz="1800" dirty="0"/>
              <a:t>do centrály mezinárodního podniku, a to </a:t>
            </a:r>
            <a:r>
              <a:rPr lang="cs-CZ" sz="1800" dirty="0" smtClean="0"/>
              <a:t>většinou </a:t>
            </a:r>
            <a:r>
              <a:rPr lang="cs-CZ" sz="1800" dirty="0"/>
              <a:t>za </a:t>
            </a:r>
            <a:r>
              <a:rPr lang="cs-CZ" sz="1800" dirty="0" smtClean="0"/>
              <a:t>účelem </a:t>
            </a:r>
            <a:r>
              <a:rPr lang="cs-CZ" sz="1800" dirty="0"/>
              <a:t>získání </a:t>
            </a:r>
            <a:r>
              <a:rPr lang="cs-CZ" sz="1800" dirty="0" smtClean="0"/>
              <a:t>a </a:t>
            </a:r>
            <a:r>
              <a:rPr lang="cs-CZ" sz="1800" dirty="0"/>
              <a:t>rozvinutí interkulturní </a:t>
            </a:r>
            <a:r>
              <a:rPr lang="cs-CZ" sz="1800" dirty="0" smtClean="0"/>
              <a:t>kompetence. </a:t>
            </a:r>
          </a:p>
          <a:p>
            <a:pPr algn="just"/>
            <a:r>
              <a:rPr lang="cs-CZ" sz="1800" b="1" dirty="0" err="1" smtClean="0"/>
              <a:t>Euromanažerem</a:t>
            </a:r>
            <a:r>
              <a:rPr lang="cs-CZ" sz="1800" dirty="0" smtClean="0"/>
              <a:t> </a:t>
            </a:r>
            <a:r>
              <a:rPr lang="cs-CZ" sz="1800" dirty="0"/>
              <a:t>je </a:t>
            </a:r>
            <a:r>
              <a:rPr lang="cs-CZ" sz="1800" dirty="0" smtClean="0"/>
              <a:t>označován </a:t>
            </a:r>
            <a:r>
              <a:rPr lang="cs-CZ" sz="1800" dirty="0"/>
              <a:t>takový </a:t>
            </a:r>
            <a:r>
              <a:rPr lang="cs-CZ" sz="1800" dirty="0" smtClean="0"/>
              <a:t>vedoucí </a:t>
            </a:r>
            <a:r>
              <a:rPr lang="cs-CZ" sz="1800" dirty="0"/>
              <a:t>pracovník, který vykonává </a:t>
            </a:r>
            <a:r>
              <a:rPr lang="cs-CZ" sz="1800" dirty="0" smtClean="0"/>
              <a:t>řídicí </a:t>
            </a:r>
            <a:r>
              <a:rPr lang="cs-CZ" sz="1800" dirty="0"/>
              <a:t>funkce ze své </a:t>
            </a:r>
            <a:r>
              <a:rPr lang="cs-CZ" sz="1800" dirty="0" smtClean="0"/>
              <a:t>mateřské země, </a:t>
            </a:r>
            <a:r>
              <a:rPr lang="cs-CZ" sz="1800" dirty="0"/>
              <a:t>tzv. „na dálku“ nebo-</a:t>
            </a:r>
            <a:r>
              <a:rPr lang="cs-CZ" sz="1800" dirty="0" err="1"/>
              <a:t>li</a:t>
            </a:r>
            <a:r>
              <a:rPr lang="cs-CZ" sz="1800" dirty="0"/>
              <a:t> </a:t>
            </a:r>
            <a:r>
              <a:rPr lang="cs-CZ" sz="1800" dirty="0" smtClean="0"/>
              <a:t>virtuálně. </a:t>
            </a:r>
            <a:r>
              <a:rPr lang="cs-CZ" sz="1800" dirty="0"/>
              <a:t>V </a:t>
            </a:r>
            <a:r>
              <a:rPr lang="cs-CZ" sz="1800" dirty="0" smtClean="0"/>
              <a:t>případě potřeby navštěvuje osobně jednotlivé pobočky </a:t>
            </a:r>
            <a:r>
              <a:rPr lang="cs-CZ" sz="1800" dirty="0"/>
              <a:t>v </a:t>
            </a:r>
            <a:r>
              <a:rPr lang="cs-CZ" sz="1800" dirty="0" smtClean="0"/>
              <a:t>zahraničí</a:t>
            </a:r>
            <a:r>
              <a:rPr lang="cs-CZ" sz="1800" dirty="0"/>
              <a:t>. Tento typ </a:t>
            </a:r>
            <a:r>
              <a:rPr lang="cs-CZ" sz="1800" dirty="0" smtClean="0"/>
              <a:t>manažera </a:t>
            </a:r>
            <a:r>
              <a:rPr lang="cs-CZ" sz="1800" dirty="0"/>
              <a:t>bývá v odborné </a:t>
            </a:r>
            <a:r>
              <a:rPr lang="cs-CZ" sz="1800" dirty="0" smtClean="0"/>
              <a:t>literatuře </a:t>
            </a:r>
            <a:r>
              <a:rPr lang="cs-CZ" sz="1800" dirty="0"/>
              <a:t>vymezován také jako „virtuální expatriot</a:t>
            </a:r>
            <a:r>
              <a:rPr lang="cs-CZ" sz="1800" dirty="0" smtClean="0"/>
              <a:t>“. 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Typy mezinárodních manažerů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369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Americký management má od svého zrodu značnou autoritu, která stoupla zejména po druhé světové válce. </a:t>
            </a:r>
            <a:endParaRPr lang="cs-CZ" sz="1800" dirty="0" smtClean="0"/>
          </a:p>
          <a:p>
            <a:pPr algn="just"/>
            <a:r>
              <a:rPr lang="cs-CZ" sz="1800" dirty="0" smtClean="0"/>
              <a:t>Přes </a:t>
            </a:r>
            <a:r>
              <a:rPr lang="cs-CZ" sz="1800" dirty="0"/>
              <a:t>své problémy, které americký management ve svém vývoji překonává, se v poválečném období rychle šířil zejména do zemí západní Evropy, Japonska a </a:t>
            </a:r>
            <a:r>
              <a:rPr lang="cs-CZ" sz="1800" dirty="0" err="1"/>
              <a:t>n_kterých</a:t>
            </a:r>
            <a:r>
              <a:rPr lang="cs-CZ" sz="1800" dirty="0"/>
              <a:t> tzv. nově industrializovaných zemí. </a:t>
            </a:r>
            <a:endParaRPr lang="cs-CZ" sz="1800" dirty="0" smtClean="0"/>
          </a:p>
          <a:p>
            <a:pPr algn="just"/>
            <a:r>
              <a:rPr lang="cs-CZ" sz="1800" dirty="0" smtClean="0"/>
              <a:t>S </a:t>
            </a:r>
            <a:r>
              <a:rPr lang="cs-CZ" sz="1800" dirty="0"/>
              <a:t>uplatňováním principů amerického managementu se současně přebírala i jeho terminologie. </a:t>
            </a:r>
            <a:endParaRPr lang="cs-CZ" sz="1800" dirty="0" smtClean="0"/>
          </a:p>
          <a:p>
            <a:pPr algn="just"/>
            <a:r>
              <a:rPr lang="cs-CZ" sz="1800" dirty="0" smtClean="0"/>
              <a:t>Avšak </a:t>
            </a:r>
            <a:r>
              <a:rPr lang="cs-CZ" sz="1800" dirty="0"/>
              <a:t>určité specifické prvky, vyplývající z národních tradic a zvyklostí, se přes uplatňování amerického managementu zachovaly (např. v managementech Francie, Německa, Itálie, </a:t>
            </a:r>
            <a:r>
              <a:rPr lang="cs-CZ" sz="1800" dirty="0" smtClean="0"/>
              <a:t>Holandska apod.). </a:t>
            </a:r>
          </a:p>
          <a:p>
            <a:pPr algn="just"/>
            <a:r>
              <a:rPr lang="cs-CZ" sz="1800" dirty="0" smtClean="0"/>
              <a:t>Protože </a:t>
            </a:r>
            <a:r>
              <a:rPr lang="cs-CZ" sz="1800" dirty="0"/>
              <a:t>management zemí západní Evropy, přes své národnostní zvláštnosti, uplatňuje v podstatě stejné principy a metody jako americký management, vznikl tzv. euro-americký management</a:t>
            </a:r>
            <a:r>
              <a:rPr lang="cs-CZ" sz="1800" dirty="0" smtClean="0"/>
              <a:t>. 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Americký management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78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027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Uplatňováním amerického managementu v Japonsku (po druhé světové válce), došlo postupně ke vzniku japonského managementu se všemi specifickými rysy a důsledky konkrétního vývoje Japonska. Vznikla tzv. </a:t>
            </a:r>
            <a:r>
              <a:rPr lang="cs-CZ" sz="1800" b="1" dirty="0"/>
              <a:t>japonská škola</a:t>
            </a:r>
            <a:r>
              <a:rPr lang="cs-CZ" sz="1800" dirty="0"/>
              <a:t>, jako protiváha amerického, resp. západního managementu. </a:t>
            </a:r>
          </a:p>
          <a:p>
            <a:pPr algn="just"/>
            <a:r>
              <a:rPr lang="cs-CZ" sz="1800" dirty="0"/>
              <a:t>Zatím co v USA se uplatňují minimální zásahy vlády do činnosti podniků, v Japonsku existuje účinná spolupráce vlády a podniků, vysoko kvalifikovaná centrální regulace ekonomiky, formulování hospodářských programů (cílů) země apod. </a:t>
            </a:r>
            <a:endParaRPr lang="cs-CZ" sz="1800" dirty="0" smtClean="0"/>
          </a:p>
          <a:p>
            <a:pPr algn="just"/>
            <a:r>
              <a:rPr lang="cs-CZ" sz="1800" dirty="0" smtClean="0"/>
              <a:t>Pokud </a:t>
            </a:r>
            <a:r>
              <a:rPr lang="cs-CZ" sz="1800" dirty="0"/>
              <a:t>jde o řízení japonských </a:t>
            </a:r>
            <a:r>
              <a:rPr lang="cs-CZ" sz="1800" dirty="0" smtClean="0"/>
              <a:t>podniků, </a:t>
            </a:r>
            <a:r>
              <a:rPr lang="cs-CZ" sz="1800" dirty="0"/>
              <a:t>tak je zde výraznou charakteristikou kolektivismus, dominance kolektivních cílů a pocitů závaznosti, uplatňuje se zde princip „každému své místo“, člověk se v japonském podniku uplatní svým umem, zkušenostmi, ale má i pocit sociální jistoty, má uspokojiví pocity morální, estetické i </a:t>
            </a:r>
            <a:r>
              <a:rPr lang="cs-CZ" sz="1800" dirty="0" smtClean="0"/>
              <a:t>citové.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Japonský management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243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027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Zatímco management amerických podniků vychází z vědeckých a pragmatických poznatků, tak management v Japonsku je chápán spíše jako umění než věda. </a:t>
            </a:r>
            <a:endParaRPr lang="cs-CZ" sz="1800" dirty="0" smtClean="0"/>
          </a:p>
          <a:p>
            <a:pPr algn="just"/>
            <a:r>
              <a:rPr lang="cs-CZ" sz="1800" dirty="0" smtClean="0"/>
              <a:t>Často </a:t>
            </a:r>
            <a:r>
              <a:rPr lang="cs-CZ" sz="1800" dirty="0"/>
              <a:t>se hovoří o tzv. japonském stylu řízení, jako jednotným systému řízení uplatňovaném v japonských podnicích. Toto chápání je však příliš zjednodušené, protože japonské podniky uplatňují takový systém řízení, který jim nejvíce vyhovuje. </a:t>
            </a:r>
            <a:endParaRPr lang="cs-CZ" sz="1800" dirty="0" smtClean="0"/>
          </a:p>
          <a:p>
            <a:pPr algn="just"/>
            <a:r>
              <a:rPr lang="cs-CZ" sz="1800" dirty="0" smtClean="0"/>
              <a:t>Je </a:t>
            </a:r>
            <a:r>
              <a:rPr lang="cs-CZ" sz="1800" dirty="0"/>
              <a:t>však realitou, že systémy řízení japonských podniků mají některé společné znaky, jako například kolektivní rozhodování (</a:t>
            </a:r>
            <a:r>
              <a:rPr lang="cs-CZ" sz="1800" dirty="0" err="1"/>
              <a:t>ringi</a:t>
            </a:r>
            <a:r>
              <a:rPr lang="cs-CZ" sz="1800" dirty="0"/>
              <a:t> systém), celoživotní pracovní poměr, systém odměňování a další. </a:t>
            </a:r>
            <a:endParaRPr lang="cs-CZ" sz="1800" dirty="0" smtClean="0"/>
          </a:p>
          <a:p>
            <a:pPr algn="just"/>
            <a:r>
              <a:rPr lang="cs-CZ" sz="1800" dirty="0" smtClean="0"/>
              <a:t>Většina </a:t>
            </a:r>
            <a:r>
              <a:rPr lang="cs-CZ" sz="1800" dirty="0"/>
              <a:t>charakteristických znaků japonského managementu je bezprostředně spojená s řízením v tradičních podnicích</a:t>
            </a:r>
            <a:r>
              <a:rPr lang="cs-CZ" sz="1800" dirty="0" smtClean="0"/>
              <a:t>.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Japonský management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975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9672" y="710406"/>
            <a:ext cx="761469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dirty="0" err="1"/>
              <a:t>Perlmutter</a:t>
            </a:r>
            <a:r>
              <a:rPr lang="cs-CZ" sz="1700" dirty="0"/>
              <a:t> vyvinul tzv. </a:t>
            </a:r>
            <a:r>
              <a:rPr lang="cs-CZ" sz="1700" dirty="0" smtClean="0"/>
              <a:t>EPRG model, </a:t>
            </a:r>
            <a:r>
              <a:rPr lang="cs-CZ" sz="1700" dirty="0"/>
              <a:t>jehož </a:t>
            </a:r>
            <a:r>
              <a:rPr lang="cs-CZ" sz="1700" dirty="0" smtClean="0"/>
              <a:t>prostřednictvím popsal čtyři </a:t>
            </a:r>
            <a:r>
              <a:rPr lang="cs-CZ" sz="1700" dirty="0"/>
              <a:t>základní </a:t>
            </a:r>
            <a:r>
              <a:rPr lang="cs-CZ" sz="1700" dirty="0" smtClean="0"/>
              <a:t>způsoby manažerských přístupů na mezinárodních trzích: etnocentrický, polycentrický, geocentrický a </a:t>
            </a:r>
            <a:r>
              <a:rPr lang="cs-CZ" sz="1700" dirty="0" err="1" smtClean="0"/>
              <a:t>regiocentrický</a:t>
            </a:r>
            <a:r>
              <a:rPr lang="cs-CZ" sz="1700" dirty="0" smtClean="0"/>
              <a:t>. </a:t>
            </a:r>
            <a:endParaRPr lang="cs-CZ" sz="1700" dirty="0"/>
          </a:p>
          <a:p>
            <a:pPr algn="just"/>
            <a:r>
              <a:rPr lang="cs-CZ" sz="1700" b="1" dirty="0" smtClean="0"/>
              <a:t>Etnocentrický přístup </a:t>
            </a:r>
            <a:r>
              <a:rPr lang="cs-CZ" sz="1700" dirty="0" smtClean="0"/>
              <a:t>je typický </a:t>
            </a:r>
            <a:r>
              <a:rPr lang="cs-CZ" sz="1700" dirty="0"/>
              <a:t>rozhodujícím vlivem </a:t>
            </a:r>
            <a:r>
              <a:rPr lang="cs-CZ" sz="1700" dirty="0" smtClean="0"/>
              <a:t>mateřské </a:t>
            </a:r>
            <a:r>
              <a:rPr lang="cs-CZ" sz="1700" dirty="0"/>
              <a:t>firmy </a:t>
            </a:r>
            <a:r>
              <a:rPr lang="cs-CZ" sz="1700" dirty="0" smtClean="0"/>
              <a:t>a </a:t>
            </a:r>
            <a:r>
              <a:rPr lang="cs-CZ" sz="1700" dirty="0"/>
              <a:t>kultury </a:t>
            </a:r>
            <a:r>
              <a:rPr lang="cs-CZ" sz="1700" dirty="0" smtClean="0"/>
              <a:t>země, </a:t>
            </a:r>
            <a:r>
              <a:rPr lang="cs-CZ" sz="1700" dirty="0"/>
              <a:t>v níž je </a:t>
            </a:r>
            <a:r>
              <a:rPr lang="cs-CZ" sz="1700" dirty="0" smtClean="0"/>
              <a:t>umístěna </a:t>
            </a:r>
            <a:r>
              <a:rPr lang="cs-CZ" sz="1700" dirty="0"/>
              <a:t>centrála, </a:t>
            </a:r>
            <a:r>
              <a:rPr lang="cs-CZ" sz="1700" dirty="0" smtClean="0"/>
              <a:t>přičemž </a:t>
            </a:r>
            <a:r>
              <a:rPr lang="cs-CZ" sz="1700" dirty="0"/>
              <a:t>míra autonomie jednotlivých </a:t>
            </a:r>
            <a:r>
              <a:rPr lang="cs-CZ" sz="1700" dirty="0" smtClean="0"/>
              <a:t>dceřiných společností </a:t>
            </a:r>
            <a:r>
              <a:rPr lang="cs-CZ" sz="1700" dirty="0"/>
              <a:t>je nízká a </a:t>
            </a:r>
            <a:r>
              <a:rPr lang="cs-CZ" sz="1700" dirty="0" smtClean="0"/>
              <a:t>klíčové </a:t>
            </a:r>
            <a:r>
              <a:rPr lang="cs-CZ" sz="1700" dirty="0"/>
              <a:t>manažerské pozice jsou obsazeny lidmi z </a:t>
            </a:r>
            <a:r>
              <a:rPr lang="cs-CZ" sz="1700" dirty="0" smtClean="0"/>
              <a:t>centrály</a:t>
            </a:r>
            <a:r>
              <a:rPr lang="cs-CZ" sz="1700" dirty="0"/>
              <a:t>. </a:t>
            </a:r>
          </a:p>
          <a:p>
            <a:pPr algn="just"/>
            <a:r>
              <a:rPr lang="cs-CZ" sz="1700" b="1" dirty="0" smtClean="0"/>
              <a:t>Polycentricky přístup </a:t>
            </a:r>
            <a:r>
              <a:rPr lang="cs-CZ" sz="1700" dirty="0" smtClean="0"/>
              <a:t>je založen na přizpůsobení se </a:t>
            </a:r>
            <a:r>
              <a:rPr lang="cs-CZ" sz="1700" dirty="0"/>
              <a:t>místním podmínkám a </a:t>
            </a:r>
            <a:r>
              <a:rPr lang="cs-CZ" sz="1700" dirty="0" smtClean="0"/>
              <a:t>kultuře </a:t>
            </a:r>
            <a:r>
              <a:rPr lang="cs-CZ" sz="1700" dirty="0"/>
              <a:t>a do </a:t>
            </a:r>
            <a:r>
              <a:rPr lang="cs-CZ" sz="1700" dirty="0" smtClean="0"/>
              <a:t>klíčových </a:t>
            </a:r>
            <a:r>
              <a:rPr lang="cs-CZ" sz="1700" dirty="0"/>
              <a:t>pozic jsou </a:t>
            </a:r>
            <a:r>
              <a:rPr lang="cs-CZ" sz="1700" dirty="0" smtClean="0"/>
              <a:t>dosazování </a:t>
            </a:r>
            <a:r>
              <a:rPr lang="cs-CZ" sz="1700" dirty="0"/>
              <a:t>místní </a:t>
            </a:r>
            <a:r>
              <a:rPr lang="cs-CZ" sz="1700" dirty="0" smtClean="0"/>
              <a:t>manažeři</a:t>
            </a:r>
            <a:r>
              <a:rPr lang="cs-CZ" sz="1700" dirty="0"/>
              <a:t>, </a:t>
            </a:r>
            <a:r>
              <a:rPr lang="cs-CZ" sz="1700" dirty="0" smtClean="0"/>
              <a:t>kteří </a:t>
            </a:r>
            <a:r>
              <a:rPr lang="cs-CZ" sz="1700" dirty="0"/>
              <a:t>nejlépe chápou požadavky trhu, sociální a </a:t>
            </a:r>
            <a:r>
              <a:rPr lang="cs-CZ" sz="1700" dirty="0" smtClean="0"/>
              <a:t>kulturní </a:t>
            </a:r>
            <a:r>
              <a:rPr lang="cs-CZ" sz="1700" dirty="0"/>
              <a:t>zvyklosti </a:t>
            </a:r>
            <a:r>
              <a:rPr lang="cs-CZ" sz="1700" dirty="0" smtClean="0"/>
              <a:t>a </a:t>
            </a:r>
            <a:r>
              <a:rPr lang="cs-CZ" sz="1700" dirty="0"/>
              <a:t>odlišnosti. </a:t>
            </a:r>
            <a:endParaRPr lang="cs-CZ" sz="1700" dirty="0" smtClean="0"/>
          </a:p>
          <a:p>
            <a:pPr algn="just"/>
            <a:r>
              <a:rPr lang="cs-CZ" sz="1700" b="1" dirty="0" smtClean="0"/>
              <a:t>Geocentrický přístup </a:t>
            </a:r>
            <a:r>
              <a:rPr lang="cs-CZ" sz="1700" dirty="0" smtClean="0"/>
              <a:t>vytváří jednotnou </a:t>
            </a:r>
            <a:r>
              <a:rPr lang="cs-CZ" sz="1700" dirty="0"/>
              <a:t>koncepci </a:t>
            </a:r>
            <a:r>
              <a:rPr lang="cs-CZ" sz="1700" dirty="0" smtClean="0"/>
              <a:t>řízení </a:t>
            </a:r>
            <a:r>
              <a:rPr lang="cs-CZ" sz="1700" dirty="0"/>
              <a:t>a </a:t>
            </a:r>
            <a:r>
              <a:rPr lang="cs-CZ" sz="1700" dirty="0" smtClean="0"/>
              <a:t>organizační kulturu </a:t>
            </a:r>
            <a:r>
              <a:rPr lang="cs-CZ" sz="1700" dirty="0"/>
              <a:t>zcela nezávislou na </a:t>
            </a:r>
            <a:r>
              <a:rPr lang="cs-CZ" sz="1700" dirty="0" smtClean="0"/>
              <a:t>kultuře</a:t>
            </a:r>
            <a:r>
              <a:rPr lang="cs-CZ" sz="1700" dirty="0"/>
              <a:t>, v níž se nachází </a:t>
            </a:r>
            <a:r>
              <a:rPr lang="cs-CZ" sz="1700" dirty="0" smtClean="0"/>
              <a:t>mateřská společnost </a:t>
            </a:r>
            <a:r>
              <a:rPr lang="cs-CZ" sz="1700" dirty="0"/>
              <a:t>i </a:t>
            </a:r>
            <a:r>
              <a:rPr lang="cs-CZ" sz="1700" dirty="0" smtClean="0"/>
              <a:t>zahraniční dceřiné společnosti</a:t>
            </a:r>
            <a:r>
              <a:rPr lang="cs-CZ" sz="1700" dirty="0"/>
              <a:t>. </a:t>
            </a:r>
          </a:p>
          <a:p>
            <a:pPr algn="just"/>
            <a:r>
              <a:rPr lang="cs-CZ" sz="1700" b="1" dirty="0" err="1" smtClean="0"/>
              <a:t>Regiocentrický</a:t>
            </a:r>
            <a:r>
              <a:rPr lang="cs-CZ" sz="1700" b="1" dirty="0" smtClean="0"/>
              <a:t> přístup </a:t>
            </a:r>
            <a:r>
              <a:rPr lang="cs-CZ" sz="1700" dirty="0" smtClean="0"/>
              <a:t>spojuje </a:t>
            </a:r>
            <a:r>
              <a:rPr lang="cs-CZ" sz="1700" dirty="0"/>
              <a:t>podstatné kulturní prvky </a:t>
            </a:r>
            <a:r>
              <a:rPr lang="cs-CZ" sz="1700" dirty="0" smtClean="0"/>
              <a:t>mateřské společnosti </a:t>
            </a:r>
            <a:r>
              <a:rPr lang="cs-CZ" sz="1700" dirty="0"/>
              <a:t>a lokálních kultur v </a:t>
            </a:r>
            <a:r>
              <a:rPr lang="cs-CZ" sz="1700" dirty="0" smtClean="0"/>
              <a:t>zahraničí</a:t>
            </a:r>
            <a:r>
              <a:rPr lang="cs-CZ" sz="1700" dirty="0"/>
              <a:t>. </a:t>
            </a:r>
          </a:p>
          <a:p>
            <a:pPr lvl="1" algn="just"/>
            <a:endParaRPr lang="cs-CZ" sz="170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700" dirty="0" smtClean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EPRG model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76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EPRG model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t="23121" b="7501"/>
          <a:stretch/>
        </p:blipFill>
        <p:spPr>
          <a:xfrm>
            <a:off x="467544" y="843558"/>
            <a:ext cx="7092280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57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1619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err="1"/>
              <a:t>Time</a:t>
            </a:r>
            <a:r>
              <a:rPr lang="cs-CZ" sz="1800" b="1" dirty="0"/>
              <a:t> management </a:t>
            </a:r>
            <a:r>
              <a:rPr lang="cs-CZ" sz="1800" dirty="0"/>
              <a:t>je přístup k efektivnímu řízení a využívání pracovního času. </a:t>
            </a:r>
            <a:endParaRPr lang="cs-CZ" sz="1800" dirty="0" smtClean="0"/>
          </a:p>
          <a:p>
            <a:pPr algn="just"/>
            <a:r>
              <a:rPr lang="cs-CZ" sz="1800" dirty="0" err="1" smtClean="0"/>
              <a:t>Time</a:t>
            </a:r>
            <a:r>
              <a:rPr lang="cs-CZ" sz="1800" dirty="0" smtClean="0"/>
              <a:t> </a:t>
            </a:r>
            <a:r>
              <a:rPr lang="cs-CZ" sz="1800" dirty="0"/>
              <a:t>management </a:t>
            </a:r>
            <a:r>
              <a:rPr lang="cs-CZ" sz="1800" dirty="0" smtClean="0"/>
              <a:t>je důsledné</a:t>
            </a:r>
            <a:r>
              <a:rPr lang="cs-CZ" sz="1800" dirty="0"/>
              <a:t>, cílené používání osvědčených pracovních postupů v denní praxi, které napomáhá vést a organizovat samy sebe i jednotlivé oblasti života tak, aby bylo možné optimálně a smysluplně využívat čas, který máme k dispozici. </a:t>
            </a:r>
            <a:endParaRPr lang="cs-CZ" sz="1800" dirty="0" smtClean="0"/>
          </a:p>
          <a:p>
            <a:pPr algn="just"/>
            <a:r>
              <a:rPr lang="cs-CZ" sz="1800" dirty="0" smtClean="0"/>
              <a:t>Jedná </a:t>
            </a:r>
            <a:r>
              <a:rPr lang="cs-CZ" sz="1800" dirty="0"/>
              <a:t>se v podstatě o přístup k efektivnímu hospodaření s časem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Řízení času je velmi důležité, a to nejen pro vedoucí pracovníky, ale i pro běžné pracovníky. </a:t>
            </a:r>
            <a:endParaRPr lang="cs-CZ" sz="1800" dirty="0" smtClean="0"/>
          </a:p>
          <a:p>
            <a:pPr algn="just"/>
            <a:r>
              <a:rPr lang="cs-CZ" sz="1800" dirty="0" smtClean="0"/>
              <a:t>Důležitost </a:t>
            </a:r>
            <a:r>
              <a:rPr lang="cs-CZ" sz="1800" dirty="0"/>
              <a:t>tohoto přístupu je vidět především v poslední době, kdy jsou kladeny na zaměstnance vysoké nároky spojené se vzděláváním, rozvojem jejich schopností a dalšími </a:t>
            </a:r>
            <a:r>
              <a:rPr lang="cs-CZ" sz="1800" dirty="0" smtClean="0"/>
              <a:t>nároky.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err="1" smtClean="0"/>
              <a:t>Time</a:t>
            </a:r>
            <a:r>
              <a:rPr lang="cs-CZ" dirty="0" smtClean="0"/>
              <a:t> management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5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M</a:t>
            </a:r>
            <a:r>
              <a:rPr lang="cs-CZ" sz="1800" dirty="0" smtClean="0"/>
              <a:t>ůžeme </a:t>
            </a:r>
            <a:r>
              <a:rPr lang="cs-CZ" sz="1800" dirty="0"/>
              <a:t>rozlišit </a:t>
            </a:r>
            <a:r>
              <a:rPr lang="cs-CZ" sz="1800" b="1" dirty="0"/>
              <a:t>čtyři generace </a:t>
            </a:r>
            <a:r>
              <a:rPr lang="cs-CZ" sz="1800" b="1" dirty="0" err="1"/>
              <a:t>time</a:t>
            </a:r>
            <a:r>
              <a:rPr lang="cs-CZ" sz="1800" b="1" dirty="0"/>
              <a:t> managementu</a:t>
            </a:r>
            <a:r>
              <a:rPr lang="cs-CZ" sz="1800" dirty="0"/>
              <a:t>, které vznikaly postupně v závislosti na přístupu k času:</a:t>
            </a:r>
          </a:p>
          <a:p>
            <a:pPr lvl="0" algn="just"/>
            <a:r>
              <a:rPr lang="cs-CZ" sz="1800" b="1" i="1" dirty="0"/>
              <a:t>1. generace: Co dělat?</a:t>
            </a:r>
            <a:r>
              <a:rPr lang="cs-CZ" sz="1800" dirty="0"/>
              <a:t> – cílem bylo vytvoření seznamu úkolů, které bylo třeba vykonat, přičemž nebyla rozlišována jejich důležitost;</a:t>
            </a:r>
          </a:p>
          <a:p>
            <a:pPr lvl="0" algn="just"/>
            <a:r>
              <a:rPr lang="cs-CZ" sz="1800" b="1" i="1" dirty="0"/>
              <a:t>2. generace: Co a kdy dělat?</a:t>
            </a:r>
            <a:r>
              <a:rPr lang="cs-CZ" sz="1800" dirty="0"/>
              <a:t> – dochází k přiřazování časového údaje k úkolům a povinnostem bez označení práce s prioritou;</a:t>
            </a:r>
          </a:p>
          <a:p>
            <a:pPr lvl="0" algn="just"/>
            <a:r>
              <a:rPr lang="cs-CZ" sz="1800" b="1" i="1" dirty="0"/>
              <a:t>3. generace: Co, kdy a jak dělat?</a:t>
            </a:r>
            <a:r>
              <a:rPr lang="cs-CZ" sz="1800" dirty="0"/>
              <a:t> – propracovaný přístup k plánování času zahrnující určení priorit, vlastních hodnot, zabývající se stanovením cílů a denním plánováním;</a:t>
            </a:r>
          </a:p>
          <a:p>
            <a:pPr algn="just"/>
            <a:r>
              <a:rPr lang="cs-CZ" sz="1800" b="1" i="1" dirty="0"/>
              <a:t>4. generace – Člověk</a:t>
            </a:r>
            <a:r>
              <a:rPr lang="cs-CZ" sz="1800" dirty="0"/>
              <a:t> – pozornost věnována samotnému člověku a uspokojení jeho potřeb, základními principy jsou: člověk je více než čas, cesta je víc než cíl, zevnitř je víc než zvenku, pomalu je víc než rychle, celek je víc než část</a:t>
            </a:r>
            <a:r>
              <a:rPr lang="cs-CZ" sz="1800" dirty="0" smtClean="0"/>
              <a:t>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Generace </a:t>
            </a:r>
            <a:r>
              <a:rPr lang="cs-CZ" dirty="0" err="1" smtClean="0"/>
              <a:t>Time</a:t>
            </a:r>
            <a:r>
              <a:rPr lang="cs-CZ" dirty="0" smtClean="0"/>
              <a:t>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201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Významnou a neoddělitelnou součástí </a:t>
            </a:r>
            <a:r>
              <a:rPr lang="cs-CZ" sz="1800" dirty="0" err="1"/>
              <a:t>Time</a:t>
            </a:r>
            <a:r>
              <a:rPr lang="cs-CZ" sz="1800" dirty="0"/>
              <a:t> managementu je plánování času. </a:t>
            </a:r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Podle </a:t>
            </a:r>
            <a:r>
              <a:rPr lang="cs-CZ" sz="1800" dirty="0"/>
              <a:t>P. </a:t>
            </a:r>
            <a:r>
              <a:rPr lang="cs-CZ" sz="1800" dirty="0" err="1"/>
              <a:t>Druckera</a:t>
            </a:r>
            <a:r>
              <a:rPr lang="cs-CZ" sz="1800" dirty="0"/>
              <a:t> je pro efektivitu manažerů vhodné rozdělit plánování do těchto </a:t>
            </a:r>
            <a:r>
              <a:rPr lang="cs-CZ" sz="1800" dirty="0" smtClean="0"/>
              <a:t>fází:</a:t>
            </a:r>
            <a:endParaRPr lang="cs-CZ" sz="1800" dirty="0"/>
          </a:p>
          <a:p>
            <a:pPr lvl="0" algn="just"/>
            <a:r>
              <a:rPr lang="cs-CZ" sz="1800" dirty="0"/>
              <a:t>zaznamenání času – časové snímky dne;</a:t>
            </a:r>
          </a:p>
          <a:p>
            <a:pPr lvl="0" algn="just"/>
            <a:r>
              <a:rPr lang="cs-CZ" sz="1800" dirty="0"/>
              <a:t>řízení času – na základě časového snímku dne jsou neproduktivní činnosti rozděleny do těchto kategorií: </a:t>
            </a:r>
          </a:p>
          <a:p>
            <a:pPr lvl="1" algn="just"/>
            <a:r>
              <a:rPr lang="cs-CZ" sz="1800" dirty="0"/>
              <a:t>činnosti, které není třeba vůbec dělat, a můžeme se jich zbavit;</a:t>
            </a:r>
          </a:p>
          <a:p>
            <a:pPr lvl="1" algn="just"/>
            <a:r>
              <a:rPr lang="cs-CZ" sz="1800" dirty="0"/>
              <a:t>činnosti, které může dělat stejně dobře nebo lépe někdo jiný;</a:t>
            </a:r>
          </a:p>
          <a:p>
            <a:pPr lvl="1" algn="just"/>
            <a:r>
              <a:rPr lang="cs-CZ" sz="1800" dirty="0"/>
              <a:t>činnosti, jejichž vykonáváním mrhá pracovník časem jiných lidí. </a:t>
            </a:r>
          </a:p>
          <a:p>
            <a:pPr algn="just"/>
            <a:r>
              <a:rPr lang="cs-CZ" sz="1800" dirty="0"/>
              <a:t>slučování času – nastavení dostatečně velkých časových úseků</a:t>
            </a:r>
            <a:r>
              <a:rPr lang="cs-CZ" sz="1800" dirty="0" smtClean="0"/>
              <a:t>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Plánování času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846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zaznamenávat a rozpracovávat priority, cíle, úkoly</a:t>
            </a:r>
            <a:r>
              <a:rPr lang="cs-CZ" sz="1800" dirty="0" smtClean="0"/>
              <a:t>, činnosti </a:t>
            </a:r>
            <a:endParaRPr lang="cs-CZ" sz="1800" dirty="0"/>
          </a:p>
          <a:p>
            <a:pPr algn="just"/>
            <a:r>
              <a:rPr lang="cs-CZ" sz="1800" dirty="0" smtClean="0"/>
              <a:t>plánovat </a:t>
            </a:r>
            <a:r>
              <a:rPr lang="cs-CZ" sz="1800" dirty="0"/>
              <a:t>pomocí </a:t>
            </a:r>
            <a:r>
              <a:rPr lang="cs-CZ" sz="1800" dirty="0" smtClean="0"/>
              <a:t>kalendáře </a:t>
            </a:r>
            <a:r>
              <a:rPr lang="cs-CZ" sz="1800" dirty="0"/>
              <a:t>od </a:t>
            </a:r>
            <a:r>
              <a:rPr lang="cs-CZ" sz="1800" dirty="0" smtClean="0"/>
              <a:t>roční </a:t>
            </a:r>
            <a:r>
              <a:rPr lang="cs-CZ" sz="1800" dirty="0"/>
              <a:t>až po denní </a:t>
            </a:r>
            <a:r>
              <a:rPr lang="cs-CZ" sz="1800" dirty="0" smtClean="0"/>
              <a:t>úroveň</a:t>
            </a:r>
            <a:endParaRPr lang="cs-CZ" sz="1800" dirty="0"/>
          </a:p>
          <a:p>
            <a:pPr algn="just"/>
            <a:r>
              <a:rPr lang="cs-CZ" sz="1800" dirty="0"/>
              <a:t>p</a:t>
            </a:r>
            <a:r>
              <a:rPr lang="cs-CZ" sz="1800" dirty="0" smtClean="0"/>
              <a:t>ohotově zachytit </a:t>
            </a:r>
            <a:r>
              <a:rPr lang="cs-CZ" sz="1800" dirty="0"/>
              <a:t>nápady a </a:t>
            </a:r>
            <a:r>
              <a:rPr lang="cs-CZ" sz="1800" dirty="0" smtClean="0"/>
              <a:t>různé </a:t>
            </a:r>
            <a:r>
              <a:rPr lang="cs-CZ" sz="1800" dirty="0"/>
              <a:t>poznámky </a:t>
            </a:r>
          </a:p>
          <a:p>
            <a:pPr algn="just"/>
            <a:r>
              <a:rPr lang="cs-CZ" sz="1800" dirty="0" smtClean="0"/>
              <a:t>připravovat </a:t>
            </a:r>
            <a:r>
              <a:rPr lang="cs-CZ" sz="1800" dirty="0"/>
              <a:t>se na jednání a </a:t>
            </a:r>
            <a:r>
              <a:rPr lang="cs-CZ" sz="1800" dirty="0" smtClean="0"/>
              <a:t>provádět </a:t>
            </a:r>
            <a:r>
              <a:rPr lang="cs-CZ" sz="1800" dirty="0"/>
              <a:t>jeho záznam </a:t>
            </a:r>
          </a:p>
          <a:p>
            <a:pPr algn="just"/>
            <a:r>
              <a:rPr lang="cs-CZ" sz="1800" dirty="0" smtClean="0"/>
              <a:t>přehledně uchovávat </a:t>
            </a:r>
            <a:r>
              <a:rPr lang="cs-CZ" sz="1800" dirty="0"/>
              <a:t>adresy, telefonní </a:t>
            </a:r>
            <a:r>
              <a:rPr lang="cs-CZ" sz="1800" dirty="0" smtClean="0"/>
              <a:t>čísla </a:t>
            </a:r>
            <a:r>
              <a:rPr lang="cs-CZ" sz="1800" dirty="0"/>
              <a:t>a další údaje </a:t>
            </a:r>
          </a:p>
          <a:p>
            <a:pPr algn="just"/>
            <a:r>
              <a:rPr lang="cs-CZ" sz="1800" dirty="0" smtClean="0"/>
              <a:t>shromažďovat </a:t>
            </a:r>
            <a:r>
              <a:rPr lang="cs-CZ" sz="1800" dirty="0"/>
              <a:t>informace (modely </a:t>
            </a:r>
            <a:r>
              <a:rPr lang="cs-CZ" sz="1800" dirty="0" smtClean="0"/>
              <a:t>různých projektů, </a:t>
            </a:r>
            <a:r>
              <a:rPr lang="cs-CZ" sz="1800" dirty="0"/>
              <a:t>atd.) </a:t>
            </a:r>
          </a:p>
          <a:p>
            <a:pPr algn="just"/>
            <a:r>
              <a:rPr lang="cs-CZ" sz="1800" dirty="0"/>
              <a:t>uchovávat kreditní karty, diskety, vizitky </a:t>
            </a:r>
          </a:p>
          <a:p>
            <a:pPr algn="just"/>
            <a:r>
              <a:rPr lang="cs-CZ" sz="1800" dirty="0" smtClean="0"/>
              <a:t>vést </a:t>
            </a:r>
            <a:r>
              <a:rPr lang="cs-CZ" sz="1800" dirty="0"/>
              <a:t>evidenci financí, </a:t>
            </a:r>
            <a:r>
              <a:rPr lang="cs-CZ" sz="1800" dirty="0" smtClean="0"/>
              <a:t>postřehů, zážitků atd</a:t>
            </a:r>
            <a:r>
              <a:rPr lang="cs-CZ" sz="1800" dirty="0"/>
              <a:t>. </a:t>
            </a:r>
          </a:p>
          <a:p>
            <a:pPr algn="just"/>
            <a:r>
              <a:rPr lang="cs-CZ" sz="1800" dirty="0" smtClean="0"/>
              <a:t>mít </a:t>
            </a:r>
            <a:r>
              <a:rPr lang="cs-CZ" sz="1800" dirty="0"/>
              <a:t>plánovací systém neustále u sebe </a:t>
            </a:r>
          </a:p>
          <a:p>
            <a:pPr algn="just"/>
            <a:r>
              <a:rPr lang="cs-CZ" sz="1800" dirty="0" smtClean="0"/>
              <a:t>podporovat </a:t>
            </a:r>
            <a:r>
              <a:rPr lang="cs-CZ" sz="1800" dirty="0"/>
              <a:t>vlastnosti naší mysli – to je </a:t>
            </a:r>
            <a:r>
              <a:rPr lang="cs-CZ" sz="1800" dirty="0" smtClean="0"/>
              <a:t>asociační </a:t>
            </a:r>
            <a:r>
              <a:rPr lang="cs-CZ" sz="1800" dirty="0"/>
              <a:t>vazby a </a:t>
            </a:r>
            <a:r>
              <a:rPr lang="cs-CZ" sz="1800" dirty="0" smtClean="0"/>
              <a:t>kombinační </a:t>
            </a:r>
            <a:r>
              <a:rPr lang="cs-CZ" sz="1800" dirty="0"/>
              <a:t>schopnosti </a:t>
            </a:r>
          </a:p>
          <a:p>
            <a:pPr algn="just"/>
            <a:r>
              <a:rPr lang="cs-CZ" sz="1800" dirty="0" smtClean="0"/>
              <a:t>nadhled </a:t>
            </a:r>
            <a:r>
              <a:rPr lang="cs-CZ" sz="1800" dirty="0"/>
              <a:t>– ten je podmínkou pro udržení rovnováhy 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Nástroje plánování času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379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Na základě zjištění ohledně práce a využívání času je možné použít některou z technik řízení času.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Mezi </a:t>
            </a:r>
            <a:r>
              <a:rPr lang="cs-CZ" sz="1800" dirty="0"/>
              <a:t>nejběžněji používané </a:t>
            </a:r>
            <a:r>
              <a:rPr lang="cs-CZ" sz="1800" b="1" dirty="0"/>
              <a:t>techniky řízení času</a:t>
            </a:r>
            <a:r>
              <a:rPr lang="cs-CZ" sz="1800" dirty="0"/>
              <a:t> </a:t>
            </a:r>
            <a:r>
              <a:rPr lang="cs-CZ" sz="1800" dirty="0" smtClean="0"/>
              <a:t>patří:</a:t>
            </a:r>
            <a:endParaRPr lang="cs-CZ" sz="1800" dirty="0"/>
          </a:p>
          <a:p>
            <a:pPr lvl="0" algn="just"/>
            <a:r>
              <a:rPr lang="cs-CZ" sz="1800" dirty="0"/>
              <a:t>delegování;</a:t>
            </a:r>
          </a:p>
          <a:p>
            <a:pPr lvl="0" algn="just"/>
            <a:r>
              <a:rPr lang="cs-CZ" sz="1800" dirty="0" err="1"/>
              <a:t>Paretovo</a:t>
            </a:r>
            <a:r>
              <a:rPr lang="cs-CZ" sz="1800" dirty="0"/>
              <a:t> pravidlo – rozdělení času na základě </a:t>
            </a:r>
            <a:r>
              <a:rPr lang="cs-CZ" sz="1800" dirty="0" err="1"/>
              <a:t>Paretova</a:t>
            </a:r>
            <a:r>
              <a:rPr lang="cs-CZ" sz="1800" dirty="0"/>
              <a:t> pravidla 80/20: 20% vynaloženého času na konkrétní aktivity přinese 80% </a:t>
            </a:r>
            <a:r>
              <a:rPr lang="cs-CZ" sz="1800" dirty="0" smtClean="0"/>
              <a:t>výsledků;</a:t>
            </a:r>
            <a:endParaRPr lang="cs-CZ" sz="1800" dirty="0"/>
          </a:p>
          <a:p>
            <a:pPr lvl="0" algn="just"/>
            <a:r>
              <a:rPr lang="cs-CZ" sz="1800" dirty="0"/>
              <a:t>analýza ABC – seřazuje úkoly do kategorií A, B, C na základě </a:t>
            </a:r>
            <a:r>
              <a:rPr lang="cs-CZ" sz="1800" dirty="0" err="1"/>
              <a:t>Paretova</a:t>
            </a:r>
            <a:r>
              <a:rPr lang="cs-CZ" sz="1800" dirty="0"/>
              <a:t> </a:t>
            </a:r>
            <a:r>
              <a:rPr lang="cs-CZ" sz="1800" dirty="0" smtClean="0"/>
              <a:t>pravidla;</a:t>
            </a:r>
            <a:endParaRPr lang="cs-CZ" sz="1800" dirty="0"/>
          </a:p>
          <a:p>
            <a:pPr algn="just"/>
            <a:r>
              <a:rPr lang="cs-CZ" sz="1800" dirty="0" err="1"/>
              <a:t>Eisenhowerův</a:t>
            </a:r>
            <a:r>
              <a:rPr lang="cs-CZ" sz="1800" dirty="0"/>
              <a:t> princip – rozdělení úkolů do </a:t>
            </a:r>
            <a:r>
              <a:rPr lang="cs-CZ" sz="1800" dirty="0" err="1"/>
              <a:t>skupion</a:t>
            </a:r>
            <a:r>
              <a:rPr lang="cs-CZ" sz="1800" dirty="0"/>
              <a:t> podle toho, nakolik přispívají k dosažení cílů na: A důležité a nutné, B důležité, C nutné, D ani důležité ani nutné. </a:t>
            </a:r>
            <a:endParaRPr lang="cs-CZ" sz="18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Techniky řízení času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803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Management se vždycky bude lišit podle oblasti světa. Je to dáno vývojem společnosti, v té které lokalitě a chápáním světa v těchto lokalitách. V této souvislosti mluvíme o interkulturním managementu, nebo také managementu napříč </a:t>
            </a:r>
            <a:r>
              <a:rPr lang="cs-CZ" sz="1800" dirty="0" smtClean="0"/>
              <a:t>kulturami.</a:t>
            </a:r>
          </a:p>
          <a:p>
            <a:pPr algn="just"/>
            <a:r>
              <a:rPr lang="cs-CZ" sz="1800" dirty="0"/>
              <a:t>Rozdíly v kulturních standardech různých národů se stávají zdrojem mnoha významných lidských nedorozumění a často i bariérou vzájemné spolupráce. </a:t>
            </a:r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Interkulturní </a:t>
            </a:r>
            <a:r>
              <a:rPr lang="cs-CZ" sz="1800" dirty="0"/>
              <a:t>přístup by měl respektovat různé kultury a skutečně realizovat tato </a:t>
            </a:r>
            <a:r>
              <a:rPr lang="cs-CZ" sz="1800" dirty="0" smtClean="0"/>
              <a:t>opatření:</a:t>
            </a:r>
            <a:endParaRPr lang="cs-CZ" sz="1800" dirty="0"/>
          </a:p>
          <a:p>
            <a:pPr lvl="0" algn="just"/>
            <a:r>
              <a:rPr lang="cs-CZ" sz="1800" dirty="0"/>
              <a:t>dobře poznat a pochopit cizí kulturu;</a:t>
            </a:r>
          </a:p>
          <a:p>
            <a:pPr lvl="0" algn="just"/>
            <a:r>
              <a:rPr lang="cs-CZ" sz="1800" dirty="0"/>
              <a:t>cizí kulturu respektovat v její odlišnosti a specifičnosti;</a:t>
            </a:r>
          </a:p>
          <a:p>
            <a:pPr algn="just"/>
            <a:r>
              <a:rPr lang="cs-CZ" sz="1800" dirty="0"/>
              <a:t>vytvářet ve vztahu k cizím kulturám vstřícné kroky.</a:t>
            </a:r>
            <a:endParaRPr lang="cs-CZ" sz="18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Manažerské přístupy v mezinárodním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60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dirty="0"/>
              <a:t>K realizaci těchto opatření a překonávání interkulturních rozdílů se v současné době nastavují interkulturní kompetence. </a:t>
            </a:r>
            <a:r>
              <a:rPr lang="cs-CZ" sz="1700" b="1" dirty="0" smtClean="0"/>
              <a:t>Interkulturní </a:t>
            </a:r>
            <a:r>
              <a:rPr lang="cs-CZ" sz="1700" b="1" dirty="0"/>
              <a:t>kompetence</a:t>
            </a:r>
            <a:r>
              <a:rPr lang="cs-CZ" sz="1700" dirty="0"/>
              <a:t> </a:t>
            </a:r>
            <a:r>
              <a:rPr lang="cs-CZ" sz="1700" dirty="0" smtClean="0"/>
              <a:t>představuje </a:t>
            </a:r>
            <a:r>
              <a:rPr lang="cs-CZ" sz="1700" dirty="0"/>
              <a:t>schopnost vstupovat do interkulturních nebo přímo multikulturních sociálních situací, schopnost pochopit je v existujících kulturních dimenzích, schopnost přiměřeně je zvládat a v jejich kontextu úspěšně řešit věcné úkoly. </a:t>
            </a:r>
            <a:endParaRPr lang="cs-CZ" sz="1700" dirty="0" smtClean="0"/>
          </a:p>
          <a:p>
            <a:pPr marL="0" indent="0" algn="just">
              <a:buNone/>
            </a:pPr>
            <a:r>
              <a:rPr lang="cs-CZ" sz="1700" dirty="0" smtClean="0"/>
              <a:t>Do </a:t>
            </a:r>
            <a:r>
              <a:rPr lang="cs-CZ" sz="1700" dirty="0"/>
              <a:t>oblasti interkulturních kompetencí lze zahrnout:</a:t>
            </a:r>
          </a:p>
          <a:p>
            <a:pPr lvl="0" algn="just"/>
            <a:r>
              <a:rPr lang="cs-CZ" sz="1700" dirty="0"/>
              <a:t>poznání a pochopení cizí kultury v jejím fyzickém a systémovém rozměru;</a:t>
            </a:r>
          </a:p>
          <a:p>
            <a:pPr lvl="0" algn="just"/>
            <a:r>
              <a:rPr lang="cs-CZ" sz="1700" dirty="0"/>
              <a:t>poznání a pochopení kulturních standardů cizí kultury (sociálních hodnot, norem a vzorců jednání);</a:t>
            </a:r>
          </a:p>
          <a:p>
            <a:pPr lvl="0" algn="just"/>
            <a:r>
              <a:rPr lang="cs-CZ" sz="1700" dirty="0"/>
              <a:t>zvládnutí existence dvou různých kulturních vlivů v jedné osobě a ve vazbě na reprezentanta druhé kultury;</a:t>
            </a:r>
          </a:p>
          <a:p>
            <a:pPr algn="just"/>
            <a:r>
              <a:rPr lang="cs-CZ" sz="1700" dirty="0"/>
              <a:t>zobecnění a vytvoření účinného souboru taktik a strategií pro poznání, pochopení a komunikaci s dalšími cizími kulturami. </a:t>
            </a:r>
            <a:endParaRPr lang="cs-CZ" sz="17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700" dirty="0" smtClean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kompetence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300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3550" lvl="1" algn="just">
              <a:buFont typeface="Arial" panose="020B0604020202020204" pitchFamily="34" charset="0"/>
              <a:buChar char="•"/>
            </a:pPr>
            <a:endParaRPr lang="cs-CZ" sz="1700" dirty="0" smtClean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kompetence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b="24398"/>
          <a:stretch/>
        </p:blipFill>
        <p:spPr>
          <a:xfrm>
            <a:off x="1137320" y="1137414"/>
            <a:ext cx="5976664" cy="33065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4881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4411</TotalTime>
  <Words>1683</Words>
  <Application>Microsoft Office PowerPoint</Application>
  <PresentationFormat>Předvádění na obrazovce (16:9)</PresentationFormat>
  <Paragraphs>121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Enriqueta</vt:lpstr>
      <vt:lpstr>Times New Roman</vt:lpstr>
      <vt:lpstr>SLU</vt:lpstr>
      <vt:lpstr>Manažerské techniky a přístupy II</vt:lpstr>
      <vt:lpstr>Time management</vt:lpstr>
      <vt:lpstr>Generace Time managementu</vt:lpstr>
      <vt:lpstr>Plánování času</vt:lpstr>
      <vt:lpstr>Nástroje plánování času</vt:lpstr>
      <vt:lpstr>Techniky řízení času</vt:lpstr>
      <vt:lpstr>Manažerské přístupy v mezinárodním prostředí</vt:lpstr>
      <vt:lpstr>Interkulturní kompetence I</vt:lpstr>
      <vt:lpstr>Interkulturní kompetence</vt:lpstr>
      <vt:lpstr>Interkulturní kompetence II</vt:lpstr>
      <vt:lpstr>Typy mezinárodních manažerů</vt:lpstr>
      <vt:lpstr>Americký management</vt:lpstr>
      <vt:lpstr>Japonský management I</vt:lpstr>
      <vt:lpstr>Japonský management II</vt:lpstr>
      <vt:lpstr>EPRG model</vt:lpstr>
      <vt:lpstr>EPRG model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513</cp:revision>
  <dcterms:created xsi:type="dcterms:W3CDTF">2016-07-06T15:42:34Z</dcterms:created>
  <dcterms:modified xsi:type="dcterms:W3CDTF">2020-04-27T08:28:23Z</dcterms:modified>
</cp:coreProperties>
</file>