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20" r:id="rId3"/>
    <p:sldId id="333" r:id="rId4"/>
    <p:sldId id="329" r:id="rId5"/>
    <p:sldId id="330" r:id="rId6"/>
    <p:sldId id="334" r:id="rId7"/>
    <p:sldId id="337" r:id="rId8"/>
    <p:sldId id="336" r:id="rId9"/>
    <p:sldId id="335" r:id="rId10"/>
    <p:sldId id="343" r:id="rId11"/>
    <p:sldId id="344" r:id="rId12"/>
    <p:sldId id="324" r:id="rId13"/>
    <p:sldId id="341" r:id="rId14"/>
    <p:sldId id="338" r:id="rId15"/>
    <p:sldId id="339" r:id="rId16"/>
    <p:sldId id="340" r:id="rId17"/>
    <p:sldId id="321" r:id="rId18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74" autoAdjust="0"/>
  </p:normalViewPr>
  <p:slideViewPr>
    <p:cSldViewPr>
      <p:cViewPr varScale="1">
        <p:scale>
          <a:sx n="146" d="100"/>
          <a:sy n="146" d="100"/>
        </p:scale>
        <p:origin x="59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A00A8-F9E0-42EE-9959-29DFA42486E3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93278-612A-44E2-BB17-B54E47721F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4854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pPr/>
              <a:t>16.03.2020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9394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3356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9346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0551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8647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5280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5134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978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6062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588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0649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0020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794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795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3646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7817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172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Techniky řízení času: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Paretovo</a:t>
            </a: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pravidlo a delegování 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588224" y="3723878"/>
            <a:ext cx="238404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Lucie Meixnerová,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12FCFBC6-41BE-442B-8A50-18A91B7F8DC1}"/>
              </a:ext>
            </a:extLst>
          </p:cNvPr>
          <p:cNvSpPr txBox="1">
            <a:spLocks/>
          </p:cNvSpPr>
          <p:nvPr/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BPMNG/BPMNM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4.-5. seminář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cs-CZ" sz="1400" b="1" dirty="0"/>
              <a:t>Jak </a:t>
            </a:r>
            <a:r>
              <a:rPr lang="en-US" sz="1400" b="1" dirty="0" err="1"/>
              <a:t>delegov</a:t>
            </a:r>
            <a:r>
              <a:rPr lang="cs-CZ" sz="1400" b="1" dirty="0" err="1"/>
              <a:t>at</a:t>
            </a:r>
            <a:endParaRPr lang="cs-CZ" sz="1400" b="1" dirty="0"/>
          </a:p>
          <a:p>
            <a:pPr marL="0" indent="0" fontAlgn="base">
              <a:buNone/>
            </a:pPr>
            <a:endParaRPr lang="en-US" sz="1400" b="1" dirty="0"/>
          </a:p>
          <a:p>
            <a:pPr fontAlgn="base"/>
            <a:r>
              <a:rPr lang="en-US" sz="1400" dirty="0" err="1"/>
              <a:t>jasně</a:t>
            </a:r>
            <a:r>
              <a:rPr lang="en-US" sz="1400" dirty="0"/>
              <a:t> </a:t>
            </a:r>
            <a:r>
              <a:rPr lang="en-US" sz="1400" dirty="0" err="1"/>
              <a:t>specifikovat</a:t>
            </a:r>
            <a:r>
              <a:rPr lang="en-US" sz="1400" dirty="0"/>
              <a:t> </a:t>
            </a:r>
            <a:r>
              <a:rPr lang="en-US" sz="1400" dirty="0" err="1"/>
              <a:t>zadání</a:t>
            </a:r>
            <a:endParaRPr lang="en-US" sz="1400" dirty="0"/>
          </a:p>
          <a:p>
            <a:pPr fontAlgn="base"/>
            <a:r>
              <a:rPr lang="en-US" sz="1400" dirty="0" err="1"/>
              <a:t>vysvětlit</a:t>
            </a:r>
            <a:r>
              <a:rPr lang="en-US" sz="1400" dirty="0"/>
              <a:t> </a:t>
            </a:r>
            <a:r>
              <a:rPr lang="en-US" sz="1400" dirty="0" err="1"/>
              <a:t>smysl</a:t>
            </a:r>
            <a:r>
              <a:rPr lang="en-US" sz="1400" dirty="0"/>
              <a:t> a </a:t>
            </a:r>
            <a:r>
              <a:rPr lang="en-US" sz="1400" dirty="0" err="1"/>
              <a:t>důvody</a:t>
            </a:r>
            <a:r>
              <a:rPr lang="en-US" sz="1400" dirty="0"/>
              <a:t> </a:t>
            </a:r>
            <a:r>
              <a:rPr lang="en-US" sz="1400" dirty="0" err="1"/>
              <a:t>splnění</a:t>
            </a:r>
            <a:r>
              <a:rPr lang="en-US" sz="1400" dirty="0"/>
              <a:t> </a:t>
            </a:r>
            <a:r>
              <a:rPr lang="en-US" sz="1400" dirty="0" err="1"/>
              <a:t>úkolu</a:t>
            </a:r>
            <a:endParaRPr lang="en-US" sz="1400" dirty="0"/>
          </a:p>
          <a:p>
            <a:pPr fontAlgn="base"/>
            <a:r>
              <a:rPr lang="en-US" sz="1400" dirty="0" err="1"/>
              <a:t>definovat</a:t>
            </a:r>
            <a:r>
              <a:rPr lang="en-US" sz="1400" dirty="0"/>
              <a:t> </a:t>
            </a:r>
            <a:r>
              <a:rPr lang="en-US" sz="1400" dirty="0" err="1"/>
              <a:t>formu</a:t>
            </a:r>
            <a:r>
              <a:rPr lang="en-US" sz="1400" dirty="0"/>
              <a:t> a </a:t>
            </a:r>
            <a:r>
              <a:rPr lang="en-US" sz="1400" dirty="0" err="1"/>
              <a:t>kvalitu</a:t>
            </a:r>
            <a:r>
              <a:rPr lang="en-US" sz="1400" dirty="0"/>
              <a:t> </a:t>
            </a:r>
            <a:r>
              <a:rPr lang="en-US" sz="1400" dirty="0" err="1"/>
              <a:t>výstupů</a:t>
            </a:r>
            <a:endParaRPr lang="en-US" sz="1400" dirty="0"/>
          </a:p>
          <a:p>
            <a:pPr fontAlgn="base"/>
            <a:r>
              <a:rPr lang="en-US" sz="1400" dirty="0" err="1"/>
              <a:t>reálnost</a:t>
            </a:r>
            <a:r>
              <a:rPr lang="en-US" sz="1400" dirty="0"/>
              <a:t> </a:t>
            </a:r>
            <a:r>
              <a:rPr lang="en-US" sz="1400" dirty="0" err="1"/>
              <a:t>termínů</a:t>
            </a:r>
            <a:r>
              <a:rPr lang="en-US" sz="1400" dirty="0"/>
              <a:t> – </a:t>
            </a:r>
            <a:r>
              <a:rPr lang="en-US" sz="1400" dirty="0" err="1"/>
              <a:t>akceptace</a:t>
            </a:r>
            <a:r>
              <a:rPr lang="en-US" sz="1400" dirty="0"/>
              <a:t> </a:t>
            </a:r>
            <a:r>
              <a:rPr lang="en-US" sz="1400" dirty="0" err="1"/>
              <a:t>pracovníkem</a:t>
            </a:r>
            <a:endParaRPr lang="en-US" sz="1400" dirty="0"/>
          </a:p>
          <a:p>
            <a:pPr fontAlgn="base"/>
            <a:r>
              <a:rPr lang="en-US" sz="1400" dirty="0" err="1"/>
              <a:t>předání</a:t>
            </a:r>
            <a:r>
              <a:rPr lang="en-US" sz="1400" dirty="0"/>
              <a:t> </a:t>
            </a:r>
            <a:r>
              <a:rPr lang="en-US" sz="1400" dirty="0" err="1"/>
              <a:t>podstatných</a:t>
            </a:r>
            <a:r>
              <a:rPr lang="en-US" sz="1400" dirty="0"/>
              <a:t> </a:t>
            </a:r>
            <a:r>
              <a:rPr lang="en-US" sz="1400" dirty="0" err="1"/>
              <a:t>informací</a:t>
            </a:r>
            <a:r>
              <a:rPr lang="en-US" sz="1400" dirty="0"/>
              <a:t> (+ </a:t>
            </a:r>
            <a:r>
              <a:rPr lang="en-US" sz="1400" dirty="0" err="1"/>
              <a:t>jména</a:t>
            </a:r>
            <a:r>
              <a:rPr lang="en-US" sz="1400" dirty="0"/>
              <a:t> </a:t>
            </a:r>
            <a:r>
              <a:rPr lang="en-US" sz="1400" dirty="0" err="1"/>
              <a:t>spolupracovníků</a:t>
            </a:r>
            <a:r>
              <a:rPr lang="en-US" sz="1400" dirty="0"/>
              <a:t>)</a:t>
            </a:r>
          </a:p>
          <a:p>
            <a:pPr fontAlgn="base"/>
            <a:r>
              <a:rPr lang="en-US" sz="1400" dirty="0" err="1"/>
              <a:t>dostatečná</a:t>
            </a:r>
            <a:r>
              <a:rPr lang="en-US" sz="1400" dirty="0"/>
              <a:t> </a:t>
            </a:r>
            <a:r>
              <a:rPr lang="en-US" sz="1400" dirty="0" err="1"/>
              <a:t>pravomoc</a:t>
            </a:r>
            <a:r>
              <a:rPr lang="en-US" sz="1400" dirty="0"/>
              <a:t> a </a:t>
            </a:r>
            <a:r>
              <a:rPr lang="en-US" sz="1400" dirty="0" err="1"/>
              <a:t>definice</a:t>
            </a:r>
            <a:r>
              <a:rPr lang="en-US" sz="1400" dirty="0"/>
              <a:t> </a:t>
            </a:r>
            <a:r>
              <a:rPr lang="en-US" sz="1400" dirty="0" err="1"/>
              <a:t>zodpovědnosti</a:t>
            </a:r>
            <a:endParaRPr lang="en-US" sz="1400" dirty="0"/>
          </a:p>
          <a:p>
            <a:pPr fontAlgn="base"/>
            <a:r>
              <a:rPr lang="en-US" sz="1400" dirty="0" err="1"/>
              <a:t>delegovat</a:t>
            </a:r>
            <a:r>
              <a:rPr lang="en-US" sz="1400" dirty="0"/>
              <a:t> </a:t>
            </a:r>
            <a:r>
              <a:rPr lang="en-US" sz="1400" dirty="0" err="1"/>
              <a:t>celý</a:t>
            </a:r>
            <a:r>
              <a:rPr lang="en-US" sz="1400" dirty="0"/>
              <a:t> </a:t>
            </a:r>
            <a:r>
              <a:rPr lang="en-US" sz="1400" dirty="0" err="1"/>
              <a:t>úkol</a:t>
            </a:r>
            <a:endParaRPr lang="en-US" sz="1400" dirty="0"/>
          </a:p>
          <a:p>
            <a:pPr marL="0" indent="0" fontAlgn="base">
              <a:buNone/>
            </a:pPr>
            <a:endParaRPr lang="en-US" sz="1400" dirty="0"/>
          </a:p>
          <a:p>
            <a:pPr algn="just"/>
            <a:endParaRPr lang="cs-CZ" sz="1400" dirty="0"/>
          </a:p>
          <a:p>
            <a:pPr algn="just"/>
            <a:endParaRPr lang="cs-CZ" sz="1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Technika řízení času: delegování</a:t>
            </a:r>
            <a:br>
              <a:rPr lang="cs-CZ" dirty="0"/>
            </a:b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02848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Technika řízení času: </a:t>
            </a:r>
            <a:br>
              <a:rPr lang="cs-CZ" sz="2200" dirty="0"/>
            </a:br>
            <a:r>
              <a:rPr lang="cs-CZ" sz="2200" dirty="0"/>
              <a:t>delegování</a:t>
            </a:r>
            <a:br>
              <a:rPr lang="cs-CZ" dirty="0"/>
            </a:br>
            <a:endParaRPr lang="cs-CZ" sz="22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CEF36B7-9E98-488B-B31D-8026FF630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112996"/>
            <a:ext cx="4171950" cy="491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3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lphaLcParenR"/>
            </a:pPr>
            <a:r>
              <a:rPr lang="cs-CZ" altLang="en-US" sz="1300" dirty="0"/>
              <a:t>Zpracování úkolu: individuální</a:t>
            </a:r>
          </a:p>
          <a:p>
            <a:pPr algn="just">
              <a:buFont typeface="+mj-lt"/>
              <a:buAutoNum type="alphaLcParenR"/>
            </a:pPr>
            <a:endParaRPr lang="cs-CZ" sz="1300" dirty="0"/>
          </a:p>
          <a:p>
            <a:pPr algn="just">
              <a:buFont typeface="+mj-lt"/>
              <a:buAutoNum type="alphaLcParenR"/>
            </a:pPr>
            <a:r>
              <a:rPr lang="cs-CZ" sz="1300" dirty="0"/>
              <a:t>Téma: vlastní nebo organizace školního výletu, besídka atd.</a:t>
            </a:r>
          </a:p>
          <a:p>
            <a:pPr algn="just">
              <a:buFont typeface="+mj-lt"/>
              <a:buAutoNum type="alphaLcParenR"/>
            </a:pPr>
            <a:endParaRPr lang="cs-CZ" sz="1300" dirty="0"/>
          </a:p>
          <a:p>
            <a:pPr algn="just">
              <a:buFont typeface="+mj-lt"/>
              <a:buAutoNum type="alphaLcParenR"/>
            </a:pPr>
            <a:r>
              <a:rPr lang="cs-CZ" sz="1300" dirty="0"/>
              <a:t>Navrhněte </a:t>
            </a:r>
            <a:r>
              <a:rPr lang="cs-CZ" sz="1300" u="sng" dirty="0" err="1"/>
              <a:t>Delegation</a:t>
            </a:r>
            <a:r>
              <a:rPr lang="cs-CZ" sz="1300" u="sng" dirty="0"/>
              <a:t> </a:t>
            </a:r>
            <a:r>
              <a:rPr lang="cs-CZ" sz="1300" u="sng" dirty="0" err="1"/>
              <a:t>board</a:t>
            </a:r>
            <a:r>
              <a:rPr lang="cs-CZ" sz="1300" dirty="0"/>
              <a:t>, navrhněte si svůj tým/skupinu (</a:t>
            </a:r>
            <a:r>
              <a:rPr lang="cs-CZ" sz="1300" i="1" dirty="0"/>
              <a:t>např. obdobně dle vzoru do jednoduché a přehledné tabulky</a:t>
            </a:r>
            <a:r>
              <a:rPr lang="cs-CZ" sz="1300" dirty="0"/>
              <a:t>). Min. 3 osoby a min. 5 činnosti vztahující se k dané oblasti delegování vytvořeného týmu/skupiny.</a:t>
            </a:r>
          </a:p>
          <a:p>
            <a:pPr algn="just">
              <a:buFont typeface="+mj-lt"/>
              <a:buAutoNum type="alphaLcParenR"/>
            </a:pPr>
            <a:endParaRPr lang="cs-CZ" sz="1300" dirty="0"/>
          </a:p>
          <a:p>
            <a:pPr algn="just">
              <a:buFont typeface="+mj-lt"/>
              <a:buAutoNum type="alphaLcParenR"/>
            </a:pPr>
            <a:r>
              <a:rPr lang="cs-CZ" sz="1300" dirty="0"/>
              <a:t>Navrhněte dílčí oblasti rozhodování k delegování a přiřaďte jednotlivým členům vašeho týmu dílčí činnosti. Tj. pomocí </a:t>
            </a:r>
            <a:r>
              <a:rPr lang="cs-CZ" sz="1300" u="sng" dirty="0"/>
              <a:t>D</a:t>
            </a:r>
            <a:r>
              <a:rPr lang="en-US" sz="1300" u="sng" dirty="0" err="1"/>
              <a:t>elegation</a:t>
            </a:r>
            <a:r>
              <a:rPr lang="en-US" sz="1300" u="sng" dirty="0"/>
              <a:t> board</a:t>
            </a:r>
            <a:r>
              <a:rPr lang="en-US" sz="1300" dirty="0"/>
              <a:t> </a:t>
            </a:r>
            <a:r>
              <a:rPr lang="en-US" sz="1300" dirty="0" err="1"/>
              <a:t>přehledně</a:t>
            </a:r>
            <a:r>
              <a:rPr lang="en-US" sz="1300" dirty="0"/>
              <a:t> </a:t>
            </a:r>
            <a:r>
              <a:rPr lang="en-US" sz="1300" dirty="0" err="1"/>
              <a:t>zobrazt</a:t>
            </a:r>
            <a:r>
              <a:rPr lang="cs-CZ" sz="1300" dirty="0"/>
              <a:t>e</a:t>
            </a:r>
            <a:r>
              <a:rPr lang="en-US" sz="1300" dirty="0"/>
              <a:t> </a:t>
            </a:r>
            <a:r>
              <a:rPr lang="en-US" sz="1300" dirty="0" err="1"/>
              <a:t>na</a:t>
            </a:r>
            <a:r>
              <a:rPr lang="en-US" sz="1300" dirty="0"/>
              <a:t> </a:t>
            </a:r>
            <a:r>
              <a:rPr lang="en-US" sz="1300" dirty="0" err="1"/>
              <a:t>koho</a:t>
            </a:r>
            <a:r>
              <a:rPr lang="en-US" sz="1300" dirty="0"/>
              <a:t>, co</a:t>
            </a:r>
            <a:r>
              <a:rPr lang="cs-CZ" sz="1300" dirty="0"/>
              <a:t> – jaká oblast rozhodování</a:t>
            </a:r>
            <a:r>
              <a:rPr lang="en-US" sz="1300" dirty="0"/>
              <a:t> a v </a:t>
            </a:r>
            <a:r>
              <a:rPr lang="en-US" sz="1300" dirty="0" err="1"/>
              <a:t>jakém</a:t>
            </a:r>
            <a:r>
              <a:rPr lang="en-US" sz="1300" dirty="0"/>
              <a:t> </a:t>
            </a:r>
            <a:r>
              <a:rPr lang="en-US" sz="1300" dirty="0" err="1"/>
              <a:t>stupni</a:t>
            </a:r>
            <a:r>
              <a:rPr lang="cs-CZ" sz="1300" dirty="0"/>
              <a:t> -</a:t>
            </a:r>
            <a:r>
              <a:rPr lang="en-US" sz="1300" dirty="0"/>
              <a:t> </a:t>
            </a:r>
            <a:r>
              <a:rPr lang="en-US" sz="1300" dirty="0" err="1"/>
              <a:t>bude</a:t>
            </a:r>
            <a:r>
              <a:rPr lang="en-US" sz="1300" dirty="0"/>
              <a:t> </a:t>
            </a:r>
            <a:r>
              <a:rPr lang="en-US" sz="1300" dirty="0" err="1"/>
              <a:t>delegován</a:t>
            </a:r>
            <a:r>
              <a:rPr lang="cs-CZ" sz="1300" dirty="0"/>
              <a:t>a</a:t>
            </a:r>
            <a:r>
              <a:rPr lang="en-US" sz="1300" dirty="0"/>
              <a:t>.</a:t>
            </a:r>
            <a:br>
              <a:rPr lang="cs-CZ" sz="1400" dirty="0"/>
            </a:br>
            <a:endParaRPr lang="cs-CZ" sz="1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Úkol 1: </a:t>
            </a:r>
            <a:r>
              <a:rPr lang="cs-CZ" sz="2200" dirty="0">
                <a:solidFill>
                  <a:srgbClr val="7030A0"/>
                </a:solidFill>
              </a:rPr>
              <a:t>Delegování</a:t>
            </a:r>
            <a:endParaRPr lang="cs-CZ" sz="22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970DE5A-86EC-4C6C-B4D2-850C2B6A1A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" t="13208" r="22859" b="3484"/>
          <a:stretch/>
        </p:blipFill>
        <p:spPr>
          <a:xfrm>
            <a:off x="5940152" y="3462590"/>
            <a:ext cx="2520280" cy="1614555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057E9970-4591-4217-AC74-E5F4C22D4984}"/>
              </a:ext>
            </a:extLst>
          </p:cNvPr>
          <p:cNvSpPr/>
          <p:nvPr/>
        </p:nvSpPr>
        <p:spPr>
          <a:xfrm>
            <a:off x="251520" y="3794581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cs-CZ" sz="1300" i="1" dirty="0">
                <a:solidFill>
                  <a:srgbClr val="7030A0"/>
                </a:solidFill>
              </a:rPr>
              <a:t>Termín odevzdání úkolu: </a:t>
            </a:r>
            <a:r>
              <a:rPr lang="cs-CZ" sz="1300" b="1" i="1" dirty="0">
                <a:solidFill>
                  <a:srgbClr val="7030A0"/>
                </a:solidFill>
              </a:rPr>
              <a:t>IS SU Odevzdávárna nejpozději do pondělí 30. 3. 2020 do 23:59 hod</a:t>
            </a:r>
            <a:r>
              <a:rPr lang="cs-CZ" sz="1300" i="1" dirty="0">
                <a:solidFill>
                  <a:srgbClr val="7030A0"/>
                </a:solidFill>
              </a:rPr>
              <a:t>, po termínu nebude úkol hodnocen a bude nahrazeno vypracováním dalšího náhradního úkolu bez hodnocení.</a:t>
            </a:r>
            <a:endParaRPr lang="cs-CZ" sz="1300" dirty="0">
              <a:solidFill>
                <a:srgbClr val="7030A0"/>
              </a:solidFill>
            </a:endParaRPr>
          </a:p>
        </p:txBody>
      </p:sp>
      <p:pic>
        <p:nvPicPr>
          <p:cNvPr id="9" name="Zvuk 8">
            <a:hlinkClick r:id="" action="ppaction://media"/>
            <a:extLst>
              <a:ext uri="{FF2B5EF4-FFF2-40B4-BE49-F238E27FC236}">
                <a16:creationId xmlns:a16="http://schemas.microsoft.com/office/drawing/2014/main" id="{CC0E4A42-04F0-4A09-A369-5F8B4C8655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8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0421">
        <p:fade/>
      </p:transition>
    </mc:Choice>
    <mc:Fallback xmlns="">
      <p:transition spd="med" advTm="1104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AutoNum type="alphaLcParenR" startAt="5"/>
            </a:pPr>
            <a:r>
              <a:rPr lang="cs-CZ" sz="1400" dirty="0"/>
              <a:t>Strategicky rozhodněte</a:t>
            </a:r>
            <a:r>
              <a:rPr lang="en-US" sz="1400" dirty="0"/>
              <a:t>, </a:t>
            </a:r>
            <a:r>
              <a:rPr lang="en-US" sz="1400" dirty="0" err="1"/>
              <a:t>zda</a:t>
            </a:r>
            <a:r>
              <a:rPr lang="en-US" sz="1400" dirty="0"/>
              <a:t> </a:t>
            </a:r>
            <a:r>
              <a:rPr lang="cs-CZ" sz="1400" dirty="0"/>
              <a:t>je počet pracovníků dostačující nebo budete v budoucnu potřebovat další odborníky či externí firmu a jaké činnosti bude zajišťovat.</a:t>
            </a:r>
            <a:r>
              <a:rPr lang="en-US" sz="1400" dirty="0"/>
              <a:t> </a:t>
            </a:r>
            <a:r>
              <a:rPr lang="cs-CZ" sz="1400" dirty="0"/>
              <a:t>Navrhněte řešení.</a:t>
            </a:r>
          </a:p>
          <a:p>
            <a:pPr algn="just">
              <a:buAutoNum type="alphaLcParenR" startAt="5"/>
            </a:pPr>
            <a:endParaRPr lang="cs-CZ" sz="1400" dirty="0"/>
          </a:p>
          <a:p>
            <a:pPr algn="just">
              <a:buAutoNum type="alphaLcParenR" startAt="5"/>
            </a:pPr>
            <a:r>
              <a:rPr lang="cs-CZ" sz="1400" dirty="0"/>
              <a:t>Proveďte </a:t>
            </a:r>
            <a:r>
              <a:rPr lang="en-US" sz="1400" dirty="0" err="1"/>
              <a:t>analýzu</a:t>
            </a:r>
            <a:r>
              <a:rPr lang="en-US" sz="1400" dirty="0"/>
              <a:t> </a:t>
            </a:r>
            <a:r>
              <a:rPr lang="cs-CZ" sz="1400" dirty="0"/>
              <a:t>z</a:t>
            </a:r>
            <a:r>
              <a:rPr lang="en-US" sz="1400" dirty="0" err="1"/>
              <a:t>hodnocení</a:t>
            </a:r>
            <a:r>
              <a:rPr lang="en-US" sz="1400" dirty="0"/>
              <a:t> </a:t>
            </a:r>
            <a:r>
              <a:rPr lang="en-US" sz="1400" dirty="0" err="1"/>
              <a:t>toho</a:t>
            </a:r>
            <a:r>
              <a:rPr lang="en-US" sz="1400" dirty="0"/>
              <a:t>, </a:t>
            </a:r>
            <a:r>
              <a:rPr lang="en-US" sz="1400" dirty="0" err="1"/>
              <a:t>zda</a:t>
            </a:r>
            <a:r>
              <a:rPr lang="en-US" sz="1400" dirty="0"/>
              <a:t> </a:t>
            </a:r>
            <a:r>
              <a:rPr lang="en-US" sz="1400" dirty="0" err="1"/>
              <a:t>kumulace</a:t>
            </a:r>
            <a:r>
              <a:rPr lang="en-US" sz="1400" dirty="0"/>
              <a:t> </a:t>
            </a:r>
            <a:r>
              <a:rPr lang="en-US" sz="1400" dirty="0" err="1"/>
              <a:t>některých</a:t>
            </a:r>
            <a:r>
              <a:rPr lang="en-US" sz="1400" dirty="0"/>
              <a:t> </a:t>
            </a:r>
            <a:r>
              <a:rPr lang="cs-CZ" sz="1400" dirty="0"/>
              <a:t>činností či aktivit </a:t>
            </a:r>
            <a:r>
              <a:rPr lang="en-US" sz="1400" dirty="0" err="1"/>
              <a:t>nepovede</a:t>
            </a:r>
            <a:r>
              <a:rPr lang="en-US" sz="1400" dirty="0"/>
              <a:t> k </a:t>
            </a:r>
            <a:r>
              <a:rPr lang="en-US" sz="1400" dirty="0" err="1"/>
              <a:t>přetížení</a:t>
            </a:r>
            <a:r>
              <a:rPr lang="en-US" sz="1400" dirty="0"/>
              <a:t> </a:t>
            </a:r>
            <a:r>
              <a:rPr lang="en-US" sz="1400" dirty="0" err="1"/>
              <a:t>konkrétního</a:t>
            </a:r>
            <a:r>
              <a:rPr lang="en-US" sz="1400" dirty="0"/>
              <a:t> </a:t>
            </a:r>
            <a:r>
              <a:rPr lang="en-US" sz="1400" dirty="0" err="1"/>
              <a:t>pracovníka</a:t>
            </a:r>
            <a:r>
              <a:rPr lang="cs-CZ" sz="1400" dirty="0"/>
              <a:t> či pracovníků. Navrhněte řešení.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Úkol 1: </a:t>
            </a:r>
            <a:r>
              <a:rPr lang="cs-CZ" sz="2200" dirty="0">
                <a:solidFill>
                  <a:srgbClr val="7030A0"/>
                </a:solidFill>
              </a:rPr>
              <a:t>Delegování</a:t>
            </a:r>
            <a:endParaRPr lang="cs-CZ" sz="2200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057E9970-4591-4217-AC74-E5F4C22D4984}"/>
              </a:ext>
            </a:extLst>
          </p:cNvPr>
          <p:cNvSpPr/>
          <p:nvPr/>
        </p:nvSpPr>
        <p:spPr>
          <a:xfrm>
            <a:off x="251520" y="363022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cs-CZ" sz="1400" i="1" dirty="0">
                <a:solidFill>
                  <a:srgbClr val="7030A0"/>
                </a:solidFill>
              </a:rPr>
              <a:t>Termín odevzdání úkolu: </a:t>
            </a:r>
            <a:r>
              <a:rPr lang="cs-CZ" sz="1400" b="1" i="1" dirty="0">
                <a:solidFill>
                  <a:srgbClr val="7030A0"/>
                </a:solidFill>
              </a:rPr>
              <a:t>IS SU Odevzdávárna nejpozději do pondělí 30. 3. 2020 do 23:59 hod</a:t>
            </a:r>
            <a:r>
              <a:rPr lang="cs-CZ" sz="1400" i="1" dirty="0">
                <a:solidFill>
                  <a:srgbClr val="7030A0"/>
                </a:solidFill>
              </a:rPr>
              <a:t>, po termínu nebude úkol hodnocen a bude nahrazeno vypracováním dalšího náhradního úkolu bez hodnocení.</a:t>
            </a:r>
            <a:endParaRPr lang="cs-CZ" sz="1400" dirty="0">
              <a:solidFill>
                <a:srgbClr val="7030A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62ED5C2-96EE-4FF1-B327-8535FD3A54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857" y="2323369"/>
            <a:ext cx="3912887" cy="1944216"/>
          </a:xfrm>
          <a:prstGeom prst="rect">
            <a:avLst/>
          </a:prstGeom>
        </p:spPr>
      </p:pic>
      <p:pic>
        <p:nvPicPr>
          <p:cNvPr id="12" name="Zvuk 11">
            <a:hlinkClick r:id="" action="ppaction://media"/>
            <a:extLst>
              <a:ext uri="{FF2B5EF4-FFF2-40B4-BE49-F238E27FC236}">
                <a16:creationId xmlns:a16="http://schemas.microsoft.com/office/drawing/2014/main" id="{1402F205-7D53-4887-9939-27FF200323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3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4794">
        <p:fade/>
      </p:transition>
    </mc:Choice>
    <mc:Fallback xmlns="">
      <p:transition spd="med" advTm="747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Úkol 1: </a:t>
            </a:r>
            <a:r>
              <a:rPr lang="cs-CZ" sz="2200" dirty="0">
                <a:solidFill>
                  <a:srgbClr val="7030A0"/>
                </a:solidFill>
              </a:rPr>
              <a:t>Delegování</a:t>
            </a:r>
            <a:endParaRPr lang="cs-CZ" sz="22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3A3D168-AB79-4347-81E1-39E36A268F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" t="13208" r="22859" b="3484"/>
          <a:stretch/>
        </p:blipFill>
        <p:spPr>
          <a:xfrm>
            <a:off x="392875" y="2571750"/>
            <a:ext cx="2738937" cy="175463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5A0FC80-629E-48CA-BF10-9976547336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926" y="2618789"/>
            <a:ext cx="4827705" cy="2398766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819387C7-741F-47A5-9724-854B76D780C6}"/>
              </a:ext>
            </a:extLst>
          </p:cNvPr>
          <p:cNvSpPr/>
          <p:nvPr/>
        </p:nvSpPr>
        <p:spPr>
          <a:xfrm>
            <a:off x="3275856" y="1005088"/>
            <a:ext cx="482770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+mj-lt"/>
              <a:buAutoNum type="arabicPeriod"/>
            </a:pPr>
            <a:r>
              <a:rPr lang="cs-CZ" sz="1000" dirty="0">
                <a:solidFill>
                  <a:srgbClr val="000000"/>
                </a:solidFill>
                <a:latin typeface="Verdana" panose="020B0604030504040204" pitchFamily="34" charset="0"/>
              </a:rPr>
              <a:t>M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atice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odpovědností</a:t>
            </a:r>
            <a:r>
              <a:rPr lang="cs-CZ" sz="1000" dirty="0">
                <a:solidFill>
                  <a:srgbClr val="000000"/>
                </a:solidFill>
                <a:latin typeface="Verdana" panose="020B0604030504040204" pitchFamily="34" charset="0"/>
              </a:rPr>
              <a:t> – je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potřeba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některé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kapacity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zajistit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externě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. V </a:t>
            </a:r>
            <a:r>
              <a:rPr lang="cs-CZ" sz="1000" dirty="0">
                <a:solidFill>
                  <a:srgbClr val="000000"/>
                </a:solidFill>
                <a:latin typeface="Verdana" panose="020B0604030504040204" pitchFamily="34" charset="0"/>
              </a:rPr>
              <a:t>daném o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kamžiku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 je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potřeba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také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strategicky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rozhodnout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,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zda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 do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budoucna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má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být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 v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rámci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pracovníků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firmy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 „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vychován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“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odborník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,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který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cs-CZ" sz="1000" dirty="0">
                <a:solidFill>
                  <a:srgbClr val="000000"/>
                </a:solidFill>
                <a:latin typeface="Verdana" panose="020B0604030504040204" pitchFamily="34" charset="0"/>
              </a:rPr>
              <a:t>doposud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externě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zajišťovanou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kompetenci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převezme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. </a:t>
            </a:r>
            <a:endParaRPr lang="cs-CZ" sz="1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Nad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vyplněnou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maticí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 je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vhodné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udělat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také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analýzu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vedoucí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ke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zhodnocení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toho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,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zda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kumulace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některých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klíčových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kompetencí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na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vysoké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úrovni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nepovede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 k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přetížení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konkrétního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pracovníka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 – viz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příklad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 v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tabulce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: „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nepostradatelná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“ Lucie.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Jakkoli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může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být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 Lucie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šikovná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dáma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, je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riziko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mít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velikou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kumulaci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vysoce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odborných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znalostí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na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jednom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pracovníkovi</a:t>
            </a:r>
            <a:r>
              <a:rPr lang="en-US" sz="1000" dirty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endParaRPr lang="en-US" sz="1000" dirty="0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476E5D09-CFB6-4BBE-A401-E6F6D8B82BD1}"/>
              </a:ext>
            </a:extLst>
          </p:cNvPr>
          <p:cNvSpPr/>
          <p:nvPr/>
        </p:nvSpPr>
        <p:spPr>
          <a:xfrm>
            <a:off x="3173047" y="51470"/>
            <a:ext cx="5256584" cy="5040560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64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16824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lphaLcParenR"/>
            </a:pPr>
            <a:r>
              <a:rPr lang="cs-CZ" sz="1400" dirty="0"/>
              <a:t>J</a:t>
            </a:r>
            <a:r>
              <a:rPr lang="en-US" sz="1400" dirty="0" err="1"/>
              <a:t>eden</a:t>
            </a:r>
            <a:r>
              <a:rPr lang="en-US" sz="1400" dirty="0"/>
              <a:t> z </a:t>
            </a:r>
            <a:r>
              <a:rPr lang="en-US" sz="1400" dirty="0" err="1"/>
              <a:t>nástrojů</a:t>
            </a:r>
            <a:r>
              <a:rPr lang="en-US" sz="1400" dirty="0"/>
              <a:t>, </a:t>
            </a:r>
            <a:r>
              <a:rPr lang="en-US" sz="1400" dirty="0" err="1"/>
              <a:t>jak</a:t>
            </a:r>
            <a:r>
              <a:rPr lang="en-US" sz="1400" dirty="0"/>
              <a:t> </a:t>
            </a:r>
            <a:r>
              <a:rPr lang="en-US" sz="1400" dirty="0" err="1"/>
              <a:t>zvýšit</a:t>
            </a:r>
            <a:r>
              <a:rPr lang="en-US" sz="1400" dirty="0"/>
              <a:t> </a:t>
            </a:r>
            <a:r>
              <a:rPr lang="en-US" sz="1400" dirty="0" err="1"/>
              <a:t>transparentnost</a:t>
            </a:r>
            <a:r>
              <a:rPr lang="en-US" sz="1400" dirty="0"/>
              <a:t> </a:t>
            </a:r>
            <a:r>
              <a:rPr lang="en-US" sz="1400" dirty="0" err="1"/>
              <a:t>řízení</a:t>
            </a:r>
            <a:r>
              <a:rPr lang="en-US" sz="1400" dirty="0"/>
              <a:t>. </a:t>
            </a:r>
            <a:endParaRPr lang="cs-CZ" sz="1400" dirty="0"/>
          </a:p>
          <a:p>
            <a:pPr algn="just">
              <a:buFont typeface="+mj-lt"/>
              <a:buAutoNum type="alphaLcParenR"/>
            </a:pPr>
            <a:endParaRPr lang="cs-CZ" sz="1400" dirty="0"/>
          </a:p>
          <a:p>
            <a:pPr algn="just">
              <a:buFont typeface="+mj-lt"/>
              <a:buAutoNum type="alphaLcParenR"/>
            </a:pPr>
            <a:r>
              <a:rPr lang="en-US" sz="1400" dirty="0" err="1"/>
              <a:t>Jasně</a:t>
            </a:r>
            <a:r>
              <a:rPr lang="en-US" sz="1400" dirty="0"/>
              <a:t> </a:t>
            </a:r>
            <a:r>
              <a:rPr lang="en-US" sz="1400" dirty="0" err="1"/>
              <a:t>nastavuje</a:t>
            </a:r>
            <a:r>
              <a:rPr lang="en-US" sz="1400" dirty="0"/>
              <a:t> </a:t>
            </a:r>
            <a:r>
              <a:rPr lang="en-US" sz="1400" dirty="0" err="1"/>
              <a:t>očekávání</a:t>
            </a:r>
            <a:r>
              <a:rPr lang="en-US" sz="1400" dirty="0"/>
              <a:t> a </a:t>
            </a:r>
            <a:r>
              <a:rPr lang="en-US" sz="1400" dirty="0" err="1"/>
              <a:t>možnosti</a:t>
            </a:r>
            <a:r>
              <a:rPr lang="en-US" sz="1400" dirty="0"/>
              <a:t> </a:t>
            </a:r>
            <a:r>
              <a:rPr lang="en-US" sz="1400" dirty="0" err="1"/>
              <a:t>autonomie</a:t>
            </a:r>
            <a:r>
              <a:rPr lang="en-US" sz="1400" dirty="0"/>
              <a:t> </a:t>
            </a:r>
            <a:r>
              <a:rPr lang="en-US" sz="1400" dirty="0" err="1"/>
              <a:t>rozhodování</a:t>
            </a:r>
            <a:r>
              <a:rPr lang="en-US" sz="1400" dirty="0"/>
              <a:t> v </a:t>
            </a:r>
            <a:r>
              <a:rPr lang="en-US" sz="1400" dirty="0" err="1"/>
              <a:t>týmu</a:t>
            </a:r>
            <a:r>
              <a:rPr lang="en-US" sz="1400" dirty="0"/>
              <a:t>. </a:t>
            </a:r>
            <a:endParaRPr lang="cs-CZ" sz="1400" dirty="0"/>
          </a:p>
          <a:p>
            <a:pPr algn="just">
              <a:buFont typeface="+mj-lt"/>
              <a:buAutoNum type="alphaLcParenR"/>
            </a:pPr>
            <a:endParaRPr lang="cs-CZ" sz="14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200" i="1" dirty="0" err="1"/>
              <a:t>Zvláště</a:t>
            </a:r>
            <a:r>
              <a:rPr lang="en-US" sz="1200" i="1" dirty="0"/>
              <a:t> ze </a:t>
            </a:r>
            <a:r>
              <a:rPr lang="en-US" sz="1200" i="1" dirty="0" err="1"/>
              <a:t>začátku</a:t>
            </a:r>
            <a:r>
              <a:rPr lang="en-US" sz="1200" i="1" dirty="0"/>
              <a:t> </a:t>
            </a:r>
            <a:r>
              <a:rPr lang="en-US" sz="1200" i="1" dirty="0" err="1"/>
              <a:t>používání</a:t>
            </a:r>
            <a:r>
              <a:rPr lang="en-US" sz="1200" i="1" dirty="0"/>
              <a:t> </a:t>
            </a:r>
            <a:r>
              <a:rPr lang="en-US" sz="1200" i="1" dirty="0" err="1"/>
              <a:t>tohoto</a:t>
            </a:r>
            <a:r>
              <a:rPr lang="en-US" sz="1200" i="1" dirty="0"/>
              <a:t> </a:t>
            </a:r>
            <a:r>
              <a:rPr lang="en-US" sz="1200" i="1" dirty="0" err="1"/>
              <a:t>nástroje</a:t>
            </a:r>
            <a:r>
              <a:rPr lang="en-US" sz="1200" i="1" dirty="0"/>
              <a:t> </a:t>
            </a:r>
            <a:r>
              <a:rPr lang="en-US" sz="1200" i="1" dirty="0" err="1"/>
              <a:t>buďte</a:t>
            </a:r>
            <a:r>
              <a:rPr lang="en-US" sz="1200" i="1" dirty="0"/>
              <a:t> </a:t>
            </a:r>
            <a:r>
              <a:rPr lang="en-US" sz="1200" i="1" dirty="0" err="1"/>
              <a:t>shovívaví</a:t>
            </a:r>
            <a:r>
              <a:rPr lang="en-US" sz="1200" i="1" dirty="0"/>
              <a:t>. </a:t>
            </a:r>
            <a:endParaRPr lang="cs-CZ" sz="1200" i="1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200" i="1" dirty="0" err="1"/>
              <a:t>Zejména</a:t>
            </a:r>
            <a:r>
              <a:rPr lang="en-US" sz="1200" i="1" dirty="0"/>
              <a:t> pro </a:t>
            </a:r>
            <a:r>
              <a:rPr lang="en-US" sz="1200" i="1" dirty="0" err="1"/>
              <a:t>manažery</a:t>
            </a:r>
            <a:r>
              <a:rPr lang="en-US" sz="1200" i="1" dirty="0"/>
              <a:t>, </a:t>
            </a:r>
            <a:r>
              <a:rPr lang="en-US" sz="1200" i="1" dirty="0" err="1"/>
              <a:t>kteří</a:t>
            </a:r>
            <a:r>
              <a:rPr lang="en-US" sz="1200" i="1" dirty="0"/>
              <a:t> </a:t>
            </a:r>
            <a:r>
              <a:rPr lang="en-US" sz="1200" i="1" dirty="0" err="1"/>
              <a:t>budou</a:t>
            </a:r>
            <a:r>
              <a:rPr lang="en-US" sz="1200" i="1" dirty="0"/>
              <a:t> </a:t>
            </a:r>
            <a:r>
              <a:rPr lang="en-US" sz="1200" i="1" dirty="0" err="1"/>
              <a:t>takto</a:t>
            </a:r>
            <a:r>
              <a:rPr lang="en-US" sz="1200" i="1" dirty="0"/>
              <a:t> </a:t>
            </a:r>
            <a:r>
              <a:rPr lang="en-US" sz="1200" i="1" dirty="0" err="1"/>
              <a:t>styl</a:t>
            </a:r>
            <a:r>
              <a:rPr lang="en-US" sz="1200" i="1" dirty="0"/>
              <a:t> </a:t>
            </a:r>
            <a:r>
              <a:rPr lang="en-US" sz="1200" i="1" dirty="0" err="1"/>
              <a:t>svého</a:t>
            </a:r>
            <a:r>
              <a:rPr lang="en-US" sz="1200" i="1" dirty="0"/>
              <a:t> </a:t>
            </a:r>
            <a:r>
              <a:rPr lang="en-US" sz="1200" i="1" dirty="0" err="1"/>
              <a:t>řízení</a:t>
            </a:r>
            <a:r>
              <a:rPr lang="en-US" sz="1200" i="1" dirty="0"/>
              <a:t> </a:t>
            </a:r>
            <a:r>
              <a:rPr lang="en-US" sz="1200" i="1" dirty="0" err="1"/>
              <a:t>definovat</a:t>
            </a:r>
            <a:r>
              <a:rPr lang="en-US" sz="1200" i="1" dirty="0"/>
              <a:t> </a:t>
            </a:r>
            <a:r>
              <a:rPr lang="en-US" sz="1200" i="1" dirty="0" err="1"/>
              <a:t>prvně</a:t>
            </a:r>
            <a:r>
              <a:rPr lang="en-US" sz="1200" i="1" dirty="0"/>
              <a:t>, </a:t>
            </a:r>
            <a:r>
              <a:rPr lang="en-US" sz="1200" i="1" dirty="0" err="1"/>
              <a:t>může</a:t>
            </a:r>
            <a:r>
              <a:rPr lang="en-US" sz="1200" i="1" dirty="0"/>
              <a:t> </a:t>
            </a:r>
            <a:r>
              <a:rPr lang="en-US" sz="1200" i="1" dirty="0" err="1"/>
              <a:t>být</a:t>
            </a:r>
            <a:r>
              <a:rPr lang="en-US" sz="1200" i="1" dirty="0"/>
              <a:t> </a:t>
            </a:r>
            <a:r>
              <a:rPr lang="en-US" sz="1200" i="1" dirty="0" err="1"/>
              <a:t>jeho</a:t>
            </a:r>
            <a:r>
              <a:rPr lang="en-US" sz="1200" i="1" dirty="0"/>
              <a:t> </a:t>
            </a:r>
            <a:r>
              <a:rPr lang="en-US" sz="1200" i="1" dirty="0" err="1"/>
              <a:t>důsledné</a:t>
            </a:r>
            <a:r>
              <a:rPr lang="en-US" sz="1200" i="1" dirty="0"/>
              <a:t> </a:t>
            </a:r>
            <a:r>
              <a:rPr lang="en-US" sz="1200" i="1" dirty="0" err="1"/>
              <a:t>dodržování</a:t>
            </a:r>
            <a:r>
              <a:rPr lang="en-US" sz="1200" i="1" dirty="0"/>
              <a:t> </a:t>
            </a:r>
            <a:r>
              <a:rPr lang="en-US" sz="1200" i="1" dirty="0" err="1"/>
              <a:t>náročné</a:t>
            </a:r>
            <a:r>
              <a:rPr lang="en-US" sz="1200" i="1" dirty="0"/>
              <a:t>. </a:t>
            </a:r>
            <a:endParaRPr lang="cs-CZ" sz="1200" i="1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200" i="1" dirty="0"/>
              <a:t>Z </a:t>
            </a:r>
            <a:r>
              <a:rPr lang="en-US" sz="1200" i="1" dirty="0" err="1"/>
              <a:t>počátku</a:t>
            </a:r>
            <a:r>
              <a:rPr lang="en-US" sz="1200" i="1" dirty="0"/>
              <a:t> se </a:t>
            </a:r>
            <a:r>
              <a:rPr lang="en-US" sz="1200" i="1" dirty="0" err="1"/>
              <a:t>jim</a:t>
            </a:r>
            <a:r>
              <a:rPr lang="en-US" sz="1200" i="1" dirty="0"/>
              <a:t> </a:t>
            </a:r>
            <a:r>
              <a:rPr lang="en-US" sz="1200" i="1" dirty="0" err="1"/>
              <a:t>vlivem</a:t>
            </a:r>
            <a:r>
              <a:rPr lang="en-US" sz="1200" i="1" dirty="0"/>
              <a:t> </a:t>
            </a:r>
            <a:r>
              <a:rPr lang="en-US" sz="1200" i="1" dirty="0" err="1"/>
              <a:t>zaběhnutých</a:t>
            </a:r>
            <a:r>
              <a:rPr lang="en-US" sz="1200" i="1" dirty="0"/>
              <a:t> </a:t>
            </a:r>
            <a:r>
              <a:rPr lang="en-US" sz="1200" i="1" dirty="0" err="1"/>
              <a:t>vzorců</a:t>
            </a:r>
            <a:r>
              <a:rPr lang="en-US" sz="1200" i="1" dirty="0"/>
              <a:t> </a:t>
            </a:r>
            <a:r>
              <a:rPr lang="en-US" sz="1200" i="1" dirty="0" err="1"/>
              <a:t>chování</a:t>
            </a:r>
            <a:r>
              <a:rPr lang="en-US" sz="1200" i="1" dirty="0"/>
              <a:t> </a:t>
            </a:r>
            <a:r>
              <a:rPr lang="en-US" sz="1200" i="1" dirty="0" err="1"/>
              <a:t>nemusí</a:t>
            </a:r>
            <a:r>
              <a:rPr lang="en-US" sz="1200" i="1" dirty="0"/>
              <a:t> </a:t>
            </a:r>
            <a:r>
              <a:rPr lang="en-US" sz="1200" i="1" dirty="0" err="1"/>
              <a:t>dařit</a:t>
            </a:r>
            <a:r>
              <a:rPr lang="en-US" sz="1200" i="1" dirty="0"/>
              <a:t> </a:t>
            </a:r>
            <a:r>
              <a:rPr lang="en-US" sz="1200" i="1" dirty="0" err="1"/>
              <a:t>dodržovat</a:t>
            </a:r>
            <a:r>
              <a:rPr lang="en-US" sz="1200" i="1" dirty="0"/>
              <a:t> </a:t>
            </a:r>
            <a:r>
              <a:rPr lang="en-US" sz="1200" i="1" dirty="0" err="1"/>
              <a:t>domluvené</a:t>
            </a:r>
            <a:r>
              <a:rPr lang="en-US" sz="1200" i="1" dirty="0"/>
              <a:t> </a:t>
            </a:r>
            <a:r>
              <a:rPr lang="en-US" sz="1200" i="1" dirty="0" err="1"/>
              <a:t>vyšší</a:t>
            </a:r>
            <a:r>
              <a:rPr lang="en-US" sz="1200" i="1" dirty="0"/>
              <a:t> </a:t>
            </a:r>
            <a:r>
              <a:rPr lang="en-US" sz="1200" i="1" dirty="0" err="1"/>
              <a:t>stupně</a:t>
            </a:r>
            <a:r>
              <a:rPr lang="en-US" sz="1200" i="1" dirty="0"/>
              <a:t> </a:t>
            </a:r>
            <a:r>
              <a:rPr lang="en-US" sz="1200" i="1" dirty="0" err="1"/>
              <a:t>delegace</a:t>
            </a:r>
            <a:r>
              <a:rPr lang="en-US" sz="1200" i="1" dirty="0"/>
              <a:t>, </a:t>
            </a:r>
            <a:r>
              <a:rPr lang="en-US" sz="1200" i="1" dirty="0" err="1"/>
              <a:t>tudíž</a:t>
            </a:r>
            <a:r>
              <a:rPr lang="en-US" sz="1200" i="1" dirty="0"/>
              <a:t> </a:t>
            </a:r>
            <a:r>
              <a:rPr lang="en-US" sz="1200" i="1" dirty="0" err="1"/>
              <a:t>budou</a:t>
            </a:r>
            <a:r>
              <a:rPr lang="en-US" sz="1200" i="1" dirty="0"/>
              <a:t> </a:t>
            </a:r>
            <a:r>
              <a:rPr lang="en-US" sz="1200" i="1" dirty="0" err="1"/>
              <a:t>mít</a:t>
            </a:r>
            <a:r>
              <a:rPr lang="en-US" sz="1200" i="1" dirty="0"/>
              <a:t> </a:t>
            </a:r>
            <a:r>
              <a:rPr lang="en-US" sz="1200" i="1" dirty="0" err="1"/>
              <a:t>tendenci</a:t>
            </a:r>
            <a:r>
              <a:rPr lang="en-US" sz="1200" i="1" dirty="0"/>
              <a:t> </a:t>
            </a:r>
            <a:r>
              <a:rPr lang="en-US" sz="1200" i="1" dirty="0" err="1"/>
              <a:t>zasahovat</a:t>
            </a:r>
            <a:r>
              <a:rPr lang="en-US" sz="1200" i="1" dirty="0"/>
              <a:t> do </a:t>
            </a:r>
            <a:r>
              <a:rPr lang="en-US" sz="1200" i="1" dirty="0" err="1"/>
              <a:t>života</a:t>
            </a:r>
            <a:r>
              <a:rPr lang="en-US" sz="1200" i="1" dirty="0"/>
              <a:t> </a:t>
            </a:r>
            <a:r>
              <a:rPr lang="en-US" sz="1200" i="1" dirty="0" err="1"/>
              <a:t>týmu</a:t>
            </a:r>
            <a:r>
              <a:rPr lang="en-US" sz="1200" i="1" dirty="0"/>
              <a:t> </a:t>
            </a:r>
            <a:r>
              <a:rPr lang="en-US" sz="1200" i="1" dirty="0" err="1"/>
              <a:t>více</a:t>
            </a:r>
            <a:r>
              <a:rPr lang="en-US" sz="1200" i="1" dirty="0"/>
              <a:t>, </a:t>
            </a:r>
            <a:r>
              <a:rPr lang="en-US" sz="1200" i="1" dirty="0" err="1"/>
              <a:t>než</a:t>
            </a:r>
            <a:r>
              <a:rPr lang="en-US" sz="1200" i="1" dirty="0"/>
              <a:t> by </a:t>
            </a:r>
            <a:r>
              <a:rPr lang="en-US" sz="1200" i="1" dirty="0" err="1"/>
              <a:t>odpovídalo</a:t>
            </a:r>
            <a:r>
              <a:rPr lang="en-US" sz="1200" i="1" dirty="0"/>
              <a:t> </a:t>
            </a:r>
            <a:r>
              <a:rPr lang="en-US" sz="1200" i="1" dirty="0" err="1"/>
              <a:t>dohodě</a:t>
            </a:r>
            <a:r>
              <a:rPr lang="en-US" sz="1200" i="1" dirty="0"/>
              <a:t>. </a:t>
            </a:r>
            <a:endParaRPr lang="cs-CZ" sz="1200" i="1" dirty="0"/>
          </a:p>
          <a:p>
            <a:pPr marL="0" indent="0" algn="just">
              <a:buNone/>
            </a:pPr>
            <a:br>
              <a:rPr lang="cs-CZ" sz="1400" dirty="0"/>
            </a:br>
            <a:endParaRPr lang="cs-CZ" sz="1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Delegování - závěr</a:t>
            </a:r>
          </a:p>
        </p:txBody>
      </p:sp>
    </p:spTree>
    <p:extLst>
      <p:ext uri="{BB962C8B-B14F-4D97-AF65-F5344CB8AC3E}">
        <p14:creationId xmlns:p14="http://schemas.microsoft.com/office/powerpoint/2010/main" val="25992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16824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400" dirty="0"/>
              <a:t>c)	</a:t>
            </a:r>
            <a:r>
              <a:rPr lang="en-US" sz="1400" dirty="0" err="1"/>
              <a:t>Tabulka</a:t>
            </a:r>
            <a:r>
              <a:rPr lang="en-US" sz="1400" dirty="0"/>
              <a:t> se </a:t>
            </a:r>
            <a:r>
              <a:rPr lang="en-US" sz="1400" dirty="0" err="1"/>
              <a:t>samozřejmě</a:t>
            </a:r>
            <a:r>
              <a:rPr lang="en-US" sz="1400" dirty="0"/>
              <a:t> </a:t>
            </a:r>
            <a:r>
              <a:rPr lang="en-US" sz="1400" dirty="0" err="1"/>
              <a:t>může</a:t>
            </a:r>
            <a:r>
              <a:rPr lang="en-US" sz="1400" dirty="0"/>
              <a:t> </a:t>
            </a:r>
            <a:r>
              <a:rPr lang="en-US" sz="1400" dirty="0" err="1"/>
              <a:t>měnit</a:t>
            </a:r>
            <a:r>
              <a:rPr lang="en-US" sz="1400" dirty="0"/>
              <a:t>, </a:t>
            </a:r>
            <a:r>
              <a:rPr lang="en-US" sz="1400" dirty="0" err="1"/>
              <a:t>jinak</a:t>
            </a:r>
            <a:r>
              <a:rPr lang="en-US" sz="1400" dirty="0"/>
              <a:t> </a:t>
            </a:r>
            <a:r>
              <a:rPr lang="en-US" sz="1400" dirty="0" err="1"/>
              <a:t>bude</a:t>
            </a:r>
            <a:r>
              <a:rPr lang="en-US" sz="1400" dirty="0"/>
              <a:t> </a:t>
            </a:r>
            <a:r>
              <a:rPr lang="en-US" sz="1400" dirty="0" err="1"/>
              <a:t>vypadat</a:t>
            </a:r>
            <a:r>
              <a:rPr lang="en-US" sz="1400" dirty="0"/>
              <a:t> u </a:t>
            </a:r>
            <a:r>
              <a:rPr lang="en-US" sz="1400" dirty="0" err="1"/>
              <a:t>nového</a:t>
            </a:r>
            <a:r>
              <a:rPr lang="en-US" sz="1400" dirty="0"/>
              <a:t> </a:t>
            </a:r>
            <a:r>
              <a:rPr lang="en-US" sz="1400" dirty="0" err="1"/>
              <a:t>týmu</a:t>
            </a:r>
            <a:r>
              <a:rPr lang="en-US" sz="1400" dirty="0"/>
              <a:t>/</a:t>
            </a:r>
            <a:r>
              <a:rPr lang="en-US" sz="1400" dirty="0" err="1"/>
              <a:t>manažera</a:t>
            </a:r>
            <a:r>
              <a:rPr lang="en-US" sz="1400" dirty="0"/>
              <a:t> a </a:t>
            </a:r>
            <a:r>
              <a:rPr lang="cs-CZ" sz="1400" dirty="0"/>
              <a:t>	</a:t>
            </a:r>
            <a:r>
              <a:rPr lang="en-US" sz="1400" dirty="0" err="1"/>
              <a:t>jinak</a:t>
            </a:r>
            <a:r>
              <a:rPr lang="en-US" sz="1400" dirty="0"/>
              <a:t> po </a:t>
            </a:r>
            <a:r>
              <a:rPr lang="en-US" sz="1400" dirty="0" err="1"/>
              <a:t>několika</a:t>
            </a:r>
            <a:r>
              <a:rPr lang="en-US" sz="1400" dirty="0"/>
              <a:t> </a:t>
            </a:r>
            <a:r>
              <a:rPr lang="en-US" sz="1400" dirty="0" err="1"/>
              <a:t>měsících</a:t>
            </a:r>
            <a:r>
              <a:rPr lang="en-US" sz="1400" dirty="0"/>
              <a:t> </a:t>
            </a:r>
            <a:r>
              <a:rPr lang="en-US" sz="1400" dirty="0" err="1"/>
              <a:t>nebo</a:t>
            </a:r>
            <a:r>
              <a:rPr lang="en-US" sz="1400" dirty="0"/>
              <a:t> </a:t>
            </a:r>
            <a:r>
              <a:rPr lang="en-US" sz="1400" dirty="0" err="1"/>
              <a:t>letech</a:t>
            </a:r>
            <a:r>
              <a:rPr lang="en-US" sz="1400" dirty="0"/>
              <a:t> </a:t>
            </a:r>
            <a:r>
              <a:rPr lang="en-US" sz="1400" dirty="0" err="1"/>
              <a:t>společné</a:t>
            </a:r>
            <a:r>
              <a:rPr lang="en-US" sz="1400" dirty="0"/>
              <a:t> </a:t>
            </a:r>
            <a:r>
              <a:rPr lang="en-US" sz="1400" dirty="0" err="1"/>
              <a:t>práce</a:t>
            </a:r>
            <a:r>
              <a:rPr lang="en-US" sz="1400" dirty="0"/>
              <a:t>.</a:t>
            </a:r>
            <a:endParaRPr lang="cs-CZ" sz="1400" dirty="0"/>
          </a:p>
          <a:p>
            <a:pPr algn="just">
              <a:buFont typeface="+mj-lt"/>
              <a:buAutoNum type="alphaLcParenR"/>
            </a:pPr>
            <a:endParaRPr lang="cs-CZ" sz="1400" dirty="0"/>
          </a:p>
          <a:p>
            <a:pPr marL="0" indent="0" algn="just">
              <a:buNone/>
            </a:pPr>
            <a:r>
              <a:rPr lang="cs-CZ" sz="1400" dirty="0"/>
              <a:t>d)	B</a:t>
            </a:r>
            <a:r>
              <a:rPr lang="en-US" sz="1400" dirty="0" err="1"/>
              <a:t>ez</a:t>
            </a:r>
            <a:r>
              <a:rPr lang="en-US" sz="1400" dirty="0"/>
              <a:t> </a:t>
            </a:r>
            <a:r>
              <a:rPr lang="en-US" sz="1400" dirty="0" err="1"/>
              <a:t>ohledu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to, </a:t>
            </a:r>
            <a:r>
              <a:rPr lang="en-US" sz="1400" dirty="0" err="1"/>
              <a:t>kolik</a:t>
            </a:r>
            <a:r>
              <a:rPr lang="en-US" sz="1400" dirty="0"/>
              <a:t> </a:t>
            </a:r>
            <a:r>
              <a:rPr lang="en-US" sz="1400" dirty="0" err="1"/>
              <a:t>stupňů</a:t>
            </a:r>
            <a:r>
              <a:rPr lang="en-US" sz="1400" dirty="0"/>
              <a:t> </a:t>
            </a:r>
            <a:r>
              <a:rPr lang="en-US" sz="1400" dirty="0" err="1"/>
              <a:t>delegování</a:t>
            </a:r>
            <a:r>
              <a:rPr lang="en-US" sz="1400" dirty="0"/>
              <a:t> se </a:t>
            </a:r>
            <a:r>
              <a:rPr lang="en-US" sz="1400" dirty="0" err="1"/>
              <a:t>vám</a:t>
            </a:r>
            <a:r>
              <a:rPr lang="en-US" sz="1400" dirty="0"/>
              <a:t> </a:t>
            </a:r>
            <a:r>
              <a:rPr lang="en-US" sz="1400" dirty="0" err="1"/>
              <a:t>podaří</a:t>
            </a:r>
            <a:r>
              <a:rPr lang="en-US" sz="1400" dirty="0"/>
              <a:t> v </a:t>
            </a:r>
            <a:r>
              <a:rPr lang="en-US" sz="1400" dirty="0" err="1"/>
              <a:t>týmu</a:t>
            </a:r>
            <a:r>
              <a:rPr lang="en-US" sz="1400" dirty="0"/>
              <a:t> </a:t>
            </a:r>
            <a:r>
              <a:rPr lang="en-US" sz="1400" dirty="0" err="1"/>
              <a:t>zavést</a:t>
            </a:r>
            <a:r>
              <a:rPr lang="en-US" sz="1400" dirty="0"/>
              <a:t>, je </a:t>
            </a:r>
            <a:r>
              <a:rPr lang="en-US" sz="1400" u="sng" dirty="0"/>
              <a:t>Delegation </a:t>
            </a:r>
            <a:r>
              <a:rPr lang="cs-CZ" sz="1400" dirty="0"/>
              <a:t>	</a:t>
            </a:r>
            <a:r>
              <a:rPr lang="en-US" sz="1400" u="sng" dirty="0"/>
              <a:t>board</a:t>
            </a:r>
            <a:r>
              <a:rPr lang="en-US" sz="1400" dirty="0"/>
              <a:t> </a:t>
            </a:r>
            <a:r>
              <a:rPr lang="en-US" sz="1400" dirty="0" err="1"/>
              <a:t>zajímavý</a:t>
            </a:r>
            <a:r>
              <a:rPr lang="en-US" sz="1400" dirty="0"/>
              <a:t> </a:t>
            </a:r>
            <a:r>
              <a:rPr lang="en-US" sz="1400" dirty="0" err="1"/>
              <a:t>nástroj</a:t>
            </a:r>
            <a:r>
              <a:rPr lang="en-US" sz="1400" dirty="0"/>
              <a:t>, </a:t>
            </a:r>
            <a:r>
              <a:rPr lang="en-US" sz="1400" dirty="0" err="1"/>
              <a:t>který</a:t>
            </a:r>
            <a:r>
              <a:rPr lang="en-US" sz="1400" dirty="0"/>
              <a:t> </a:t>
            </a:r>
            <a:r>
              <a:rPr lang="en-US" sz="1400" dirty="0" err="1"/>
              <a:t>umožní</a:t>
            </a:r>
            <a:r>
              <a:rPr lang="en-US" sz="1400" dirty="0"/>
              <a:t> </a:t>
            </a:r>
            <a:r>
              <a:rPr lang="en-US" sz="1400" dirty="0" err="1"/>
              <a:t>managerům</a:t>
            </a:r>
            <a:r>
              <a:rPr lang="en-US" sz="1400" dirty="0"/>
              <a:t> </a:t>
            </a:r>
            <a:r>
              <a:rPr lang="en-US" sz="1400" dirty="0" err="1"/>
              <a:t>si</a:t>
            </a:r>
            <a:r>
              <a:rPr lang="en-US" sz="1400" dirty="0"/>
              <a:t> </a:t>
            </a:r>
            <a:r>
              <a:rPr lang="en-US" sz="1400" dirty="0" err="1"/>
              <a:t>uvědomit</a:t>
            </a:r>
            <a:r>
              <a:rPr lang="en-US" sz="1400" dirty="0"/>
              <a:t>, </a:t>
            </a:r>
            <a:r>
              <a:rPr lang="en-US" sz="1400" dirty="0" err="1"/>
              <a:t>že</a:t>
            </a:r>
            <a:r>
              <a:rPr lang="en-US" sz="1400" dirty="0"/>
              <a:t> </a:t>
            </a:r>
            <a:r>
              <a:rPr lang="en-US" sz="1400" dirty="0" err="1"/>
              <a:t>nemusí</a:t>
            </a:r>
            <a:r>
              <a:rPr lang="en-US" sz="1400" dirty="0"/>
              <a:t> </a:t>
            </a:r>
            <a:r>
              <a:rPr lang="en-US" sz="1400" dirty="0" err="1"/>
              <a:t>nutně</a:t>
            </a:r>
            <a:r>
              <a:rPr lang="en-US" sz="1400" dirty="0"/>
              <a:t> </a:t>
            </a:r>
            <a:r>
              <a:rPr lang="en-US" sz="1400" dirty="0" err="1"/>
              <a:t>vše</a:t>
            </a:r>
            <a:r>
              <a:rPr lang="en-US" sz="1400" dirty="0"/>
              <a:t> </a:t>
            </a:r>
            <a:r>
              <a:rPr lang="cs-CZ" sz="1400" dirty="0"/>
              <a:t>	</a:t>
            </a:r>
            <a:r>
              <a:rPr lang="en-US" sz="1400" dirty="0" err="1"/>
              <a:t>rozhodovat</a:t>
            </a:r>
            <a:r>
              <a:rPr lang="en-US" sz="1400" dirty="0"/>
              <a:t> </a:t>
            </a:r>
            <a:r>
              <a:rPr lang="en-US" sz="1400" dirty="0" err="1"/>
              <a:t>sami</a:t>
            </a:r>
            <a:r>
              <a:rPr lang="en-US" sz="1400" dirty="0"/>
              <a:t>.</a:t>
            </a:r>
            <a:endParaRPr lang="cs-CZ" sz="1400" dirty="0"/>
          </a:p>
          <a:p>
            <a:pPr algn="just">
              <a:buFont typeface="+mj-lt"/>
              <a:buAutoNum type="alphaLcParenR"/>
            </a:pPr>
            <a:endParaRPr lang="cs-CZ" sz="1400" dirty="0"/>
          </a:p>
          <a:p>
            <a:pPr marL="0" indent="0" algn="just">
              <a:buNone/>
            </a:pPr>
            <a:r>
              <a:rPr lang="cs-CZ" sz="1400" dirty="0"/>
              <a:t>e)	</a:t>
            </a:r>
            <a:r>
              <a:rPr lang="en-US" sz="1400" dirty="0" err="1"/>
              <a:t>Větší</a:t>
            </a:r>
            <a:r>
              <a:rPr lang="en-US" sz="1400" dirty="0"/>
              <a:t> </a:t>
            </a:r>
            <a:r>
              <a:rPr lang="en-US" sz="1400" dirty="0" err="1"/>
              <a:t>míra</a:t>
            </a:r>
            <a:r>
              <a:rPr lang="en-US" sz="1400" dirty="0"/>
              <a:t> </a:t>
            </a:r>
            <a:r>
              <a:rPr lang="en-US" sz="1400" dirty="0" err="1"/>
              <a:t>autonomie</a:t>
            </a:r>
            <a:r>
              <a:rPr lang="en-US" sz="1400" dirty="0"/>
              <a:t> v </a:t>
            </a:r>
            <a:r>
              <a:rPr lang="en-US" sz="1400" dirty="0" err="1"/>
              <a:t>rozhodování</a:t>
            </a:r>
            <a:r>
              <a:rPr lang="en-US" sz="1400" dirty="0"/>
              <a:t> a s </a:t>
            </a:r>
            <a:r>
              <a:rPr lang="en-US" sz="1400" dirty="0" err="1"/>
              <a:t>ní</a:t>
            </a:r>
            <a:r>
              <a:rPr lang="en-US" sz="1400" dirty="0"/>
              <a:t> </a:t>
            </a:r>
            <a:r>
              <a:rPr lang="en-US" sz="1400" dirty="0" err="1"/>
              <a:t>spojená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vyšší</a:t>
            </a:r>
            <a:r>
              <a:rPr lang="en-US" sz="1400" dirty="0"/>
              <a:t> </a:t>
            </a:r>
            <a:r>
              <a:rPr lang="en-US" sz="1400" dirty="0" err="1"/>
              <a:t>míra</a:t>
            </a:r>
            <a:r>
              <a:rPr lang="en-US" sz="1400" dirty="0"/>
              <a:t> </a:t>
            </a:r>
            <a:r>
              <a:rPr lang="en-US" sz="1400" dirty="0" err="1"/>
              <a:t>zodpovědnosti</a:t>
            </a:r>
            <a:r>
              <a:rPr lang="en-US" sz="1400" dirty="0"/>
              <a:t> za </a:t>
            </a:r>
            <a:r>
              <a:rPr lang="en-US" sz="1400" dirty="0" err="1"/>
              <a:t>vlastní</a:t>
            </a:r>
            <a:r>
              <a:rPr lang="en-US" sz="1400" dirty="0"/>
              <a:t> </a:t>
            </a:r>
            <a:r>
              <a:rPr lang="cs-CZ" sz="1400" dirty="0"/>
              <a:t>	</a:t>
            </a:r>
            <a:r>
              <a:rPr lang="en-US" sz="1400" dirty="0" err="1"/>
              <a:t>činy</a:t>
            </a:r>
            <a:r>
              <a:rPr lang="en-US" sz="1400" dirty="0"/>
              <a:t> </a:t>
            </a:r>
            <a:r>
              <a:rPr lang="en-US" sz="1400" dirty="0" err="1"/>
              <a:t>prospěje</a:t>
            </a:r>
            <a:r>
              <a:rPr lang="en-US" sz="1400" dirty="0"/>
              <a:t> </a:t>
            </a:r>
            <a:r>
              <a:rPr lang="en-US" sz="1400" dirty="0" err="1"/>
              <a:t>každému</a:t>
            </a:r>
            <a:r>
              <a:rPr lang="en-US" sz="1400" dirty="0"/>
              <a:t> </a:t>
            </a:r>
            <a:r>
              <a:rPr lang="en-US" sz="1400" dirty="0" err="1"/>
              <a:t>týmu</a:t>
            </a:r>
            <a:r>
              <a:rPr lang="en-US" sz="1400" dirty="0"/>
              <a:t>.</a:t>
            </a:r>
          </a:p>
          <a:p>
            <a:pPr marL="0" indent="0" algn="just">
              <a:buNone/>
            </a:pPr>
            <a:br>
              <a:rPr lang="cs-CZ" sz="1400" dirty="0"/>
            </a:br>
            <a:endParaRPr lang="cs-CZ" sz="1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Delegování - závěr</a:t>
            </a:r>
          </a:p>
        </p:txBody>
      </p:sp>
    </p:spTree>
    <p:extLst>
      <p:ext uri="{BB962C8B-B14F-4D97-AF65-F5344CB8AC3E}">
        <p14:creationId xmlns:p14="http://schemas.microsoft.com/office/powerpoint/2010/main" val="296986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62649" y="987574"/>
            <a:ext cx="7416824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3800" dirty="0"/>
              <a:t>Dotazy pište na email:</a:t>
            </a:r>
          </a:p>
          <a:p>
            <a:pPr marL="0" indent="0" algn="ctr">
              <a:buNone/>
            </a:pPr>
            <a:endParaRPr lang="cs-CZ" sz="3800" dirty="0"/>
          </a:p>
          <a:p>
            <a:pPr marL="0" indent="0" algn="ctr">
              <a:buNone/>
            </a:pPr>
            <a:r>
              <a:rPr lang="cs-CZ" sz="3800" dirty="0">
                <a:solidFill>
                  <a:srgbClr val="7030A0"/>
                </a:solidFill>
              </a:rPr>
              <a:t>meixnerova@opf.slu.cz</a:t>
            </a:r>
            <a:br>
              <a:rPr lang="cs-CZ" sz="3800" dirty="0">
                <a:solidFill>
                  <a:srgbClr val="7030A0"/>
                </a:solidFill>
              </a:rPr>
            </a:br>
            <a:br>
              <a:rPr lang="cs-CZ" sz="3800"/>
            </a:br>
            <a:r>
              <a:rPr lang="cs-CZ" sz="3800"/>
              <a:t>Děkuji </a:t>
            </a:r>
            <a:r>
              <a:rPr lang="cs-CZ" sz="3800" dirty="0"/>
              <a:t>za pozornost</a:t>
            </a:r>
            <a:br>
              <a:rPr lang="cs-CZ" sz="1400" b="1" dirty="0"/>
            </a:br>
            <a:br>
              <a:rPr lang="cs-CZ" sz="1800" dirty="0"/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br>
              <a:rPr lang="cs-CZ" sz="2000" dirty="0"/>
            </a:b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96436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400" dirty="0"/>
              <a:t>Delegování</a:t>
            </a:r>
          </a:p>
          <a:p>
            <a:pPr algn="just"/>
            <a:endParaRPr lang="cs-CZ" sz="1400" dirty="0"/>
          </a:p>
          <a:p>
            <a:pPr algn="just"/>
            <a:r>
              <a:rPr lang="cs-CZ" sz="1400" dirty="0" err="1"/>
              <a:t>Paretovo</a:t>
            </a:r>
            <a:r>
              <a:rPr lang="cs-CZ" sz="1400" dirty="0"/>
              <a:t> pravidlo</a:t>
            </a:r>
          </a:p>
          <a:p>
            <a:pPr algn="just"/>
            <a:endParaRPr lang="cs-CZ" sz="1400" dirty="0"/>
          </a:p>
          <a:p>
            <a:pPr algn="just"/>
            <a:r>
              <a:rPr lang="cs-CZ" sz="1400" dirty="0" err="1"/>
              <a:t>Eisenhowerův</a:t>
            </a:r>
            <a:r>
              <a:rPr lang="cs-CZ" sz="1400" dirty="0"/>
              <a:t> princip</a:t>
            </a:r>
          </a:p>
          <a:p>
            <a:pPr algn="just"/>
            <a:endParaRPr lang="cs-CZ" sz="1400" dirty="0"/>
          </a:p>
          <a:p>
            <a:pPr algn="just"/>
            <a:endParaRPr lang="cs-CZ" sz="1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Techniky řízení času</a:t>
            </a:r>
            <a:br>
              <a:rPr lang="cs-CZ" dirty="0"/>
            </a:b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88215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400" dirty="0"/>
              <a:t>Jednou ze zásad, které nám umožní být efektivnějšími, je i minimalizace všech činností, které nejsou ziskové, tzn. které nám skutečně nepomáhají dosáhnout našeho hlavního cíle. </a:t>
            </a:r>
          </a:p>
          <a:p>
            <a:pPr algn="just"/>
            <a:endParaRPr lang="cs-CZ" sz="1400" dirty="0"/>
          </a:p>
          <a:p>
            <a:pPr algn="just"/>
            <a:r>
              <a:rPr lang="cs-CZ" sz="1400" dirty="0"/>
              <a:t>Při dodržování této zásady se můžete řídit </a:t>
            </a:r>
            <a:r>
              <a:rPr lang="cs-CZ" sz="1400" dirty="0" err="1"/>
              <a:t>Paretovým</a:t>
            </a:r>
            <a:r>
              <a:rPr lang="cs-CZ" sz="1400" dirty="0"/>
              <a:t> principem, známým také jako pravidlo 80/20. </a:t>
            </a:r>
          </a:p>
          <a:p>
            <a:pPr algn="just"/>
            <a:endParaRPr lang="cs-CZ" sz="1400" dirty="0"/>
          </a:p>
          <a:p>
            <a:pPr marL="0" indent="0" algn="just">
              <a:buNone/>
            </a:pPr>
            <a:r>
              <a:rPr lang="en-US" sz="1400" dirty="0" err="1"/>
              <a:t>Obecně</a:t>
            </a:r>
            <a:r>
              <a:rPr lang="en-US" sz="1400" dirty="0"/>
              <a:t>:</a:t>
            </a:r>
          </a:p>
          <a:p>
            <a:pPr algn="just"/>
            <a:r>
              <a:rPr lang="en-US" sz="1400" dirty="0"/>
              <a:t>20% </a:t>
            </a:r>
            <a:r>
              <a:rPr lang="en-US" sz="1400" dirty="0" err="1"/>
              <a:t>vstupů</a:t>
            </a:r>
            <a:r>
              <a:rPr lang="en-US" sz="1400" dirty="0"/>
              <a:t> </a:t>
            </a:r>
            <a:r>
              <a:rPr lang="en-US" sz="1400" dirty="0" err="1"/>
              <a:t>vytváří</a:t>
            </a:r>
            <a:r>
              <a:rPr lang="en-US" sz="1400" dirty="0"/>
              <a:t> 80% </a:t>
            </a:r>
            <a:r>
              <a:rPr lang="en-US" sz="1400" dirty="0" err="1"/>
              <a:t>výstupů</a:t>
            </a:r>
            <a:endParaRPr lang="en-US" sz="1400" dirty="0"/>
          </a:p>
          <a:p>
            <a:pPr algn="just"/>
            <a:r>
              <a:rPr lang="en-US" sz="1400" dirty="0"/>
              <a:t>20% </a:t>
            </a:r>
            <a:r>
              <a:rPr lang="en-US" sz="1400" dirty="0" err="1"/>
              <a:t>úsilí</a:t>
            </a:r>
            <a:r>
              <a:rPr lang="en-US" sz="1400" dirty="0"/>
              <a:t> </a:t>
            </a:r>
            <a:r>
              <a:rPr lang="en-US" sz="1400" dirty="0" err="1"/>
              <a:t>vede</a:t>
            </a:r>
            <a:r>
              <a:rPr lang="en-US" sz="1400" dirty="0"/>
              <a:t> k 80% </a:t>
            </a:r>
            <a:r>
              <a:rPr lang="en-US" sz="1400" dirty="0" err="1"/>
              <a:t>výsledků</a:t>
            </a:r>
            <a:endParaRPr lang="en-US" sz="1400" dirty="0"/>
          </a:p>
          <a:p>
            <a:pPr algn="just"/>
            <a:r>
              <a:rPr lang="en-US" sz="1400" dirty="0"/>
              <a:t>20% </a:t>
            </a:r>
            <a:r>
              <a:rPr lang="en-US" sz="1400" dirty="0" err="1"/>
              <a:t>příčin</a:t>
            </a:r>
            <a:r>
              <a:rPr lang="en-US" sz="1400" dirty="0"/>
              <a:t> </a:t>
            </a:r>
            <a:r>
              <a:rPr lang="en-US" sz="1400" dirty="0" err="1"/>
              <a:t>způsobuje</a:t>
            </a:r>
            <a:r>
              <a:rPr lang="en-US" sz="1400" dirty="0"/>
              <a:t> 80% </a:t>
            </a:r>
            <a:r>
              <a:rPr lang="en-US" sz="1400" dirty="0" err="1"/>
              <a:t>následků</a:t>
            </a:r>
            <a:endParaRPr lang="en-US" sz="1400" dirty="0"/>
          </a:p>
          <a:p>
            <a:endParaRPr lang="cs-CZ" sz="1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Technika řízení času: </a:t>
            </a:r>
            <a:r>
              <a:rPr lang="cs-CZ" sz="2200" dirty="0" err="1"/>
              <a:t>Paretovo</a:t>
            </a:r>
            <a:r>
              <a:rPr lang="cs-CZ" sz="2200" dirty="0"/>
              <a:t> pravidlo</a:t>
            </a:r>
            <a:br>
              <a:rPr lang="cs-CZ" dirty="0"/>
            </a:br>
            <a:endParaRPr lang="cs-CZ" sz="22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5043B25-E368-4EAA-BFF6-A4A78CEC7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65" y="2143085"/>
            <a:ext cx="2587940" cy="218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8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i="1" dirty="0" err="1"/>
              <a:t>Obecné</a:t>
            </a:r>
            <a:r>
              <a:rPr lang="en-US" sz="1400" i="1" dirty="0"/>
              <a:t> </a:t>
            </a:r>
            <a:r>
              <a:rPr lang="en-US" sz="1400" i="1" dirty="0" err="1"/>
              <a:t>pravdy</a:t>
            </a:r>
            <a:endParaRPr lang="cs-CZ" sz="1400" i="1" dirty="0"/>
          </a:p>
          <a:p>
            <a:pPr marL="0" indent="0">
              <a:buNone/>
            </a:pPr>
            <a:endParaRPr lang="en-US" sz="1400" i="1" dirty="0"/>
          </a:p>
          <a:p>
            <a:r>
              <a:rPr lang="en-US" sz="1400" dirty="0" err="1"/>
              <a:t>Nejčastěji</a:t>
            </a:r>
            <a:r>
              <a:rPr lang="en-US" sz="1400" dirty="0"/>
              <a:t> </a:t>
            </a:r>
            <a:r>
              <a:rPr lang="en-US" sz="1400" dirty="0" err="1"/>
              <a:t>nosíte</a:t>
            </a:r>
            <a:r>
              <a:rPr lang="en-US" sz="1400" dirty="0"/>
              <a:t> 20 % </a:t>
            </a:r>
            <a:r>
              <a:rPr lang="en-US" sz="1400" dirty="0" err="1"/>
              <a:t>oblečení</a:t>
            </a:r>
            <a:r>
              <a:rPr lang="en-US" sz="1400" dirty="0"/>
              <a:t> a 80 % </a:t>
            </a:r>
            <a:r>
              <a:rPr lang="en-US" sz="1400" dirty="0" err="1"/>
              <a:t>téměř</a:t>
            </a:r>
            <a:r>
              <a:rPr lang="en-US" sz="1400" dirty="0"/>
              <a:t> </a:t>
            </a:r>
            <a:r>
              <a:rPr lang="en-US" sz="1400" dirty="0" err="1"/>
              <a:t>nepoužíváte</a:t>
            </a:r>
            <a:endParaRPr lang="en-US" sz="1400" dirty="0"/>
          </a:p>
          <a:p>
            <a:r>
              <a:rPr lang="en-US" sz="1400" dirty="0"/>
              <a:t>20% </a:t>
            </a:r>
            <a:r>
              <a:rPr lang="en-US" sz="1400" dirty="0" err="1"/>
              <a:t>zločinců</a:t>
            </a:r>
            <a:r>
              <a:rPr lang="en-US" sz="1400" dirty="0"/>
              <a:t> </a:t>
            </a:r>
            <a:r>
              <a:rPr lang="en-US" sz="1400" dirty="0" err="1"/>
              <a:t>spáchá</a:t>
            </a:r>
            <a:r>
              <a:rPr lang="en-US" sz="1400" dirty="0"/>
              <a:t> 80% </a:t>
            </a:r>
            <a:r>
              <a:rPr lang="en-US" sz="1400" dirty="0" err="1"/>
              <a:t>zločinů</a:t>
            </a:r>
            <a:endParaRPr lang="en-US" sz="1400" dirty="0"/>
          </a:p>
          <a:p>
            <a:r>
              <a:rPr lang="en-US" sz="1400" dirty="0"/>
              <a:t>20% </a:t>
            </a:r>
            <a:r>
              <a:rPr lang="en-US" sz="1400" dirty="0" err="1"/>
              <a:t>řidičů</a:t>
            </a:r>
            <a:r>
              <a:rPr lang="en-US" sz="1400" dirty="0"/>
              <a:t> </a:t>
            </a:r>
            <a:r>
              <a:rPr lang="en-US" sz="1400" dirty="0" err="1"/>
              <a:t>způsobuje</a:t>
            </a:r>
            <a:r>
              <a:rPr lang="en-US" sz="1400" dirty="0"/>
              <a:t> 80% </a:t>
            </a:r>
            <a:r>
              <a:rPr lang="en-US" sz="1400" dirty="0" err="1"/>
              <a:t>všech</a:t>
            </a:r>
            <a:r>
              <a:rPr lang="en-US" sz="1400" dirty="0"/>
              <a:t> </a:t>
            </a:r>
            <a:r>
              <a:rPr lang="en-US" sz="1400" dirty="0" err="1"/>
              <a:t>dopravních</a:t>
            </a:r>
            <a:r>
              <a:rPr lang="en-US" sz="1400" dirty="0"/>
              <a:t> </a:t>
            </a:r>
            <a:r>
              <a:rPr lang="en-US" sz="1400" dirty="0" err="1"/>
              <a:t>nehod</a:t>
            </a:r>
            <a:endParaRPr lang="en-US" sz="1400" dirty="0"/>
          </a:p>
          <a:p>
            <a:r>
              <a:rPr lang="en-US" sz="1400" dirty="0"/>
              <a:t>80% </a:t>
            </a:r>
            <a:r>
              <a:rPr lang="en-US" sz="1400" dirty="0" err="1"/>
              <a:t>znečištění</a:t>
            </a:r>
            <a:r>
              <a:rPr lang="en-US" sz="1400" dirty="0"/>
              <a:t> </a:t>
            </a:r>
            <a:r>
              <a:rPr lang="en-US" sz="1400" dirty="0" err="1"/>
              <a:t>pochází</a:t>
            </a:r>
            <a:r>
              <a:rPr lang="en-US" sz="1400" dirty="0"/>
              <a:t> z 20% </a:t>
            </a:r>
            <a:r>
              <a:rPr lang="en-US" sz="1400" dirty="0" err="1"/>
              <a:t>všech</a:t>
            </a:r>
            <a:r>
              <a:rPr lang="en-US" sz="1400" dirty="0"/>
              <a:t> </a:t>
            </a:r>
            <a:r>
              <a:rPr lang="en-US" sz="1400" dirty="0" err="1"/>
              <a:t>továren</a:t>
            </a:r>
            <a:endParaRPr lang="en-US" sz="1400" dirty="0"/>
          </a:p>
          <a:p>
            <a:r>
              <a:rPr lang="en-US" sz="1400" dirty="0"/>
              <a:t>80% </a:t>
            </a:r>
            <a:r>
              <a:rPr lang="en-US" sz="1400" dirty="0" err="1"/>
              <a:t>dat</a:t>
            </a:r>
            <a:r>
              <a:rPr lang="en-US" sz="1400" dirty="0"/>
              <a:t> </a:t>
            </a:r>
            <a:r>
              <a:rPr lang="en-US" sz="1400" dirty="0" err="1"/>
              <a:t>přenese</a:t>
            </a:r>
            <a:r>
              <a:rPr lang="en-US" sz="1400" dirty="0"/>
              <a:t> v </a:t>
            </a:r>
            <a:r>
              <a:rPr lang="en-US" sz="1400" dirty="0" err="1"/>
              <a:t>datové</a:t>
            </a:r>
            <a:r>
              <a:rPr lang="en-US" sz="1400" dirty="0"/>
              <a:t> </a:t>
            </a:r>
            <a:r>
              <a:rPr lang="en-US" sz="1400" dirty="0" err="1"/>
              <a:t>síti</a:t>
            </a:r>
            <a:r>
              <a:rPr lang="en-US" sz="1400" dirty="0"/>
              <a:t> 20% </a:t>
            </a:r>
            <a:r>
              <a:rPr lang="en-US" sz="1400" dirty="0" err="1"/>
              <a:t>uživatelů</a:t>
            </a:r>
            <a:endParaRPr lang="en-US" sz="1400" dirty="0"/>
          </a:p>
          <a:p>
            <a:pPr marL="0" indent="0">
              <a:buNone/>
            </a:pPr>
            <a:br>
              <a:rPr lang="en-US" sz="1400" dirty="0"/>
            </a:br>
            <a:br>
              <a:rPr lang="cs-CZ" sz="1400" dirty="0"/>
            </a:br>
            <a:endParaRPr lang="cs-CZ" sz="1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 err="1"/>
              <a:t>Paretovo</a:t>
            </a:r>
            <a:r>
              <a:rPr lang="cs-CZ" sz="2200" dirty="0"/>
              <a:t> pravidlo</a:t>
            </a:r>
            <a:br>
              <a:rPr lang="cs-CZ" dirty="0"/>
            </a:br>
            <a:endParaRPr lang="cs-CZ" sz="22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B03A579-48BE-4601-81C7-773C096235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0"/>
          <a:stretch/>
        </p:blipFill>
        <p:spPr>
          <a:xfrm>
            <a:off x="4427984" y="2283718"/>
            <a:ext cx="2333625" cy="181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2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400" dirty="0"/>
              <a:t>P</a:t>
            </a:r>
            <a:r>
              <a:rPr lang="en-US" sz="1400" dirty="0" err="1"/>
              <a:t>oměr</a:t>
            </a:r>
            <a:r>
              <a:rPr lang="cs-CZ" sz="1400" dirty="0"/>
              <a:t> 80/20</a:t>
            </a:r>
            <a:r>
              <a:rPr lang="en-US" sz="1400" dirty="0"/>
              <a:t> </a:t>
            </a:r>
            <a:r>
              <a:rPr lang="en-US" sz="1400" dirty="0" err="1"/>
              <a:t>neplatí</a:t>
            </a:r>
            <a:r>
              <a:rPr lang="en-US" sz="1400" dirty="0"/>
              <a:t> </a:t>
            </a:r>
            <a:r>
              <a:rPr lang="en-US" sz="1400" dirty="0" err="1"/>
              <a:t>naprosto</a:t>
            </a:r>
            <a:r>
              <a:rPr lang="en-US" sz="1400" dirty="0"/>
              <a:t> </a:t>
            </a:r>
            <a:r>
              <a:rPr lang="en-US" sz="1400" dirty="0" err="1"/>
              <a:t>přesně</a:t>
            </a:r>
            <a:r>
              <a:rPr lang="cs-CZ" sz="1400" dirty="0"/>
              <a:t>.</a:t>
            </a:r>
          </a:p>
          <a:p>
            <a:pPr algn="just"/>
            <a:endParaRPr lang="cs-CZ" sz="1400" dirty="0"/>
          </a:p>
          <a:p>
            <a:pPr algn="just"/>
            <a:r>
              <a:rPr lang="cs-CZ" sz="1400" dirty="0"/>
              <a:t>J</a:t>
            </a:r>
            <a:r>
              <a:rPr lang="en-US" sz="1400" dirty="0"/>
              <a:t>e </a:t>
            </a:r>
            <a:r>
              <a:rPr lang="en-US" sz="1400" dirty="0" err="1"/>
              <a:t>důležité</a:t>
            </a:r>
            <a:r>
              <a:rPr lang="en-US" sz="1400" dirty="0"/>
              <a:t> </a:t>
            </a:r>
            <a:r>
              <a:rPr lang="en-US" sz="1400" dirty="0" err="1"/>
              <a:t>zamyslet</a:t>
            </a:r>
            <a:r>
              <a:rPr lang="en-US" sz="1400" dirty="0"/>
              <a:t> se, </a:t>
            </a:r>
            <a:r>
              <a:rPr lang="en-US" sz="1400" dirty="0" err="1"/>
              <a:t>jestli</a:t>
            </a:r>
            <a:r>
              <a:rPr lang="en-US" sz="1400" dirty="0"/>
              <a:t> </a:t>
            </a:r>
            <a:r>
              <a:rPr lang="en-US" sz="1400" dirty="0" err="1"/>
              <a:t>opravdu</a:t>
            </a:r>
            <a:r>
              <a:rPr lang="en-US" sz="1400" dirty="0"/>
              <a:t> </a:t>
            </a:r>
            <a:r>
              <a:rPr lang="en-US" sz="1400" dirty="0" err="1"/>
              <a:t>plnění</a:t>
            </a:r>
            <a:r>
              <a:rPr lang="en-US" sz="1400" dirty="0"/>
              <a:t> </a:t>
            </a:r>
            <a:r>
              <a:rPr lang="en-US" sz="1400" dirty="0" err="1"/>
              <a:t>všech</a:t>
            </a:r>
            <a:r>
              <a:rPr lang="en-US" sz="1400" dirty="0"/>
              <a:t> </a:t>
            </a:r>
            <a:r>
              <a:rPr lang="en-US" sz="1400" dirty="0" err="1"/>
              <a:t>vašich</a:t>
            </a:r>
            <a:r>
              <a:rPr lang="en-US" sz="1400" dirty="0"/>
              <a:t> </a:t>
            </a:r>
            <a:r>
              <a:rPr lang="en-US" sz="1400" dirty="0" err="1"/>
              <a:t>úkolů</a:t>
            </a:r>
            <a:r>
              <a:rPr lang="en-US" sz="1400" dirty="0"/>
              <a:t> a </a:t>
            </a:r>
            <a:r>
              <a:rPr lang="en-US" sz="1400" dirty="0" err="1"/>
              <a:t>povinností</a:t>
            </a:r>
            <a:r>
              <a:rPr lang="en-US" sz="1400" dirty="0"/>
              <a:t> </a:t>
            </a:r>
            <a:r>
              <a:rPr lang="en-US" sz="1400" dirty="0" err="1"/>
              <a:t>má</a:t>
            </a:r>
            <a:r>
              <a:rPr lang="en-US" sz="1400" dirty="0"/>
              <a:t> </a:t>
            </a:r>
            <a:r>
              <a:rPr lang="en-US" sz="1400" dirty="0" err="1"/>
              <a:t>stejný</a:t>
            </a:r>
            <a:r>
              <a:rPr lang="en-US" sz="1400" dirty="0"/>
              <a:t> </a:t>
            </a:r>
            <a:r>
              <a:rPr lang="en-US" sz="1400" dirty="0" err="1"/>
              <a:t>efekt</a:t>
            </a:r>
            <a:r>
              <a:rPr lang="en-US" sz="1400" dirty="0"/>
              <a:t>.</a:t>
            </a:r>
            <a:endParaRPr lang="cs-CZ" sz="1400" dirty="0"/>
          </a:p>
          <a:p>
            <a:pPr algn="just"/>
            <a:endParaRPr lang="cs-CZ" sz="1400" dirty="0"/>
          </a:p>
          <a:p>
            <a:pPr algn="just"/>
            <a:r>
              <a:rPr lang="cs-CZ" sz="1400" dirty="0"/>
              <a:t>Nestačí m</a:t>
            </a:r>
            <a:r>
              <a:rPr lang="en-US" sz="1400" dirty="0" err="1"/>
              <a:t>nohdy</a:t>
            </a:r>
            <a:r>
              <a:rPr lang="en-US" sz="1400" dirty="0"/>
              <a:t> </a:t>
            </a:r>
            <a:r>
              <a:rPr lang="en-US" sz="1400" dirty="0" err="1"/>
              <a:t>zaměřit</a:t>
            </a:r>
            <a:r>
              <a:rPr lang="en-US" sz="1400" dirty="0"/>
              <a:t> se </a:t>
            </a:r>
            <a:r>
              <a:rPr lang="en-US" sz="1400" dirty="0" err="1"/>
              <a:t>na</a:t>
            </a:r>
            <a:r>
              <a:rPr lang="en-US" sz="1400" dirty="0"/>
              <a:t> to </a:t>
            </a:r>
            <a:r>
              <a:rPr lang="en-US" sz="1400" dirty="0" err="1"/>
              <a:t>podstatné</a:t>
            </a:r>
            <a:r>
              <a:rPr lang="en-US" sz="1400" dirty="0"/>
              <a:t> a </a:t>
            </a:r>
            <a:r>
              <a:rPr lang="en-US" sz="1400" dirty="0" err="1"/>
              <a:t>důležité</a:t>
            </a:r>
            <a:r>
              <a:rPr lang="en-US" sz="1400" dirty="0"/>
              <a:t>,</a:t>
            </a:r>
            <a:r>
              <a:rPr lang="cs-CZ" sz="1400"/>
              <a:t> ale</a:t>
            </a:r>
            <a:r>
              <a:rPr lang="en-US" sz="1400"/>
              <a:t> </a:t>
            </a:r>
            <a:r>
              <a:rPr lang="en-US" sz="1400" dirty="0"/>
              <a:t>co </a:t>
            </a:r>
            <a:r>
              <a:rPr lang="en-US" sz="1400" dirty="0" err="1"/>
              <a:t>nám</a:t>
            </a:r>
            <a:r>
              <a:rPr lang="en-US" sz="1400" dirty="0"/>
              <a:t> </a:t>
            </a:r>
            <a:r>
              <a:rPr lang="en-US" sz="1400" dirty="0" err="1"/>
              <a:t>ve</a:t>
            </a:r>
            <a:r>
              <a:rPr lang="en-US" sz="1400" dirty="0"/>
              <a:t> </a:t>
            </a:r>
            <a:r>
              <a:rPr lang="en-US" sz="1400" dirty="0" err="1"/>
              <a:t>výsledku</a:t>
            </a:r>
            <a:r>
              <a:rPr lang="en-US" sz="1400" dirty="0"/>
              <a:t> </a:t>
            </a:r>
            <a:r>
              <a:rPr lang="en-US" sz="1400" dirty="0" err="1"/>
              <a:t>přinese</a:t>
            </a:r>
            <a:r>
              <a:rPr lang="en-US" sz="1400" dirty="0"/>
              <a:t> </a:t>
            </a:r>
            <a:r>
              <a:rPr lang="en-US" sz="1400" dirty="0" err="1"/>
              <a:t>opravdový</a:t>
            </a:r>
            <a:r>
              <a:rPr lang="en-US" sz="1400" dirty="0"/>
              <a:t> </a:t>
            </a:r>
            <a:r>
              <a:rPr lang="en-US" sz="1400" dirty="0" err="1"/>
              <a:t>užitek</a:t>
            </a:r>
            <a:r>
              <a:rPr lang="cs-CZ" sz="1400" dirty="0"/>
              <a:t>.</a:t>
            </a:r>
          </a:p>
          <a:p>
            <a:pPr algn="just"/>
            <a:endParaRPr lang="cs-CZ" sz="1400" dirty="0"/>
          </a:p>
          <a:p>
            <a:pPr marL="0" indent="0">
              <a:buNone/>
            </a:pPr>
            <a:br>
              <a:rPr lang="en-US" sz="1400" dirty="0"/>
            </a:br>
            <a:br>
              <a:rPr lang="cs-CZ" sz="1400" dirty="0"/>
            </a:br>
            <a:endParaRPr lang="cs-CZ" sz="1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 err="1"/>
              <a:t>Paretův</a:t>
            </a:r>
            <a:r>
              <a:rPr lang="cs-CZ" sz="2200" dirty="0"/>
              <a:t> princip</a:t>
            </a:r>
            <a:br>
              <a:rPr lang="cs-CZ" dirty="0"/>
            </a:b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9714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 err="1"/>
              <a:t>Delegování</a:t>
            </a:r>
            <a:r>
              <a:rPr lang="en-US" sz="1400" b="1" dirty="0"/>
              <a:t> = </a:t>
            </a:r>
            <a:r>
              <a:rPr lang="en-US" sz="1400" b="1" dirty="0" err="1"/>
              <a:t>přenesení</a:t>
            </a:r>
            <a:r>
              <a:rPr lang="en-US" sz="1400" b="1" dirty="0"/>
              <a:t> </a:t>
            </a:r>
            <a:r>
              <a:rPr lang="en-US" sz="1400" b="1" dirty="0" err="1"/>
              <a:t>úkolů</a:t>
            </a:r>
            <a:r>
              <a:rPr lang="en-US" sz="1400" b="1" dirty="0"/>
              <a:t> a </a:t>
            </a:r>
            <a:r>
              <a:rPr lang="en-US" sz="1400" b="1" dirty="0" err="1"/>
              <a:t>pravomoci</a:t>
            </a:r>
            <a:r>
              <a:rPr lang="en-US" sz="1400" b="1" dirty="0"/>
              <a:t> </a:t>
            </a:r>
            <a:r>
              <a:rPr lang="en-US" sz="1400" b="1" dirty="0" err="1"/>
              <a:t>na</a:t>
            </a:r>
            <a:r>
              <a:rPr lang="en-US" sz="1400" b="1" dirty="0"/>
              <a:t> </a:t>
            </a:r>
            <a:r>
              <a:rPr lang="en-US" sz="1400" b="1" dirty="0" err="1"/>
              <a:t>nižší</a:t>
            </a:r>
            <a:r>
              <a:rPr lang="en-US" sz="1400" b="1" dirty="0"/>
              <a:t> </a:t>
            </a:r>
            <a:r>
              <a:rPr lang="en-US" sz="1400" b="1" dirty="0" err="1"/>
              <a:t>stupeň</a:t>
            </a:r>
            <a:r>
              <a:rPr lang="en-US" sz="1400" b="1" dirty="0"/>
              <a:t> </a:t>
            </a:r>
            <a:r>
              <a:rPr lang="en-US" sz="1400" b="1" dirty="0" err="1"/>
              <a:t>řízení</a:t>
            </a:r>
            <a:r>
              <a:rPr lang="en-US" sz="1400" b="1" dirty="0"/>
              <a:t> (</a:t>
            </a:r>
            <a:r>
              <a:rPr lang="en-US" sz="1400" b="1" dirty="0" err="1"/>
              <a:t>výkonní</a:t>
            </a:r>
            <a:r>
              <a:rPr lang="en-US" sz="1400" b="1" dirty="0"/>
              <a:t> </a:t>
            </a:r>
            <a:r>
              <a:rPr lang="en-US" sz="1400" b="1" dirty="0" err="1"/>
              <a:t>pracovníci</a:t>
            </a:r>
            <a:r>
              <a:rPr lang="en-US" sz="1400" b="1" dirty="0"/>
              <a:t>). </a:t>
            </a:r>
            <a:br>
              <a:rPr lang="en-US" sz="1400" b="1" dirty="0"/>
            </a:br>
            <a:r>
              <a:rPr lang="en-US" sz="1400" b="1" dirty="0" err="1"/>
              <a:t>Pravomoc</a:t>
            </a:r>
            <a:r>
              <a:rPr lang="en-US" sz="1400" b="1" dirty="0"/>
              <a:t> se </a:t>
            </a:r>
            <a:r>
              <a:rPr lang="en-US" sz="1400" b="1" dirty="0" err="1"/>
              <a:t>vždy</a:t>
            </a:r>
            <a:r>
              <a:rPr lang="en-US" sz="1400" b="1" dirty="0"/>
              <a:t> </a:t>
            </a:r>
            <a:r>
              <a:rPr lang="en-US" sz="1400" b="1" dirty="0" err="1"/>
              <a:t>deleguje</a:t>
            </a:r>
            <a:r>
              <a:rPr lang="en-US" sz="1400" b="1" dirty="0"/>
              <a:t> </a:t>
            </a:r>
            <a:r>
              <a:rPr lang="en-US" sz="1400" b="1" dirty="0" err="1"/>
              <a:t>shora</a:t>
            </a:r>
            <a:r>
              <a:rPr lang="en-US" sz="1400" b="1" dirty="0"/>
              <a:t> </a:t>
            </a:r>
            <a:r>
              <a:rPr lang="en-US" sz="1400" b="1" dirty="0" err="1"/>
              <a:t>dolů</a:t>
            </a:r>
            <a:r>
              <a:rPr lang="en-US" sz="1400" b="1" dirty="0"/>
              <a:t>. </a:t>
            </a:r>
            <a:endParaRPr lang="cs-CZ" sz="1400" b="1" dirty="0"/>
          </a:p>
          <a:p>
            <a:pPr marL="0" indent="0">
              <a:buNone/>
            </a:pPr>
            <a:br>
              <a:rPr lang="en-US" sz="1400" dirty="0"/>
            </a:br>
            <a:r>
              <a:rPr lang="en-US" sz="1400" dirty="0">
                <a:solidFill>
                  <a:srgbClr val="7030A0"/>
                </a:solidFill>
              </a:rPr>
              <a:t>(</a:t>
            </a:r>
            <a:r>
              <a:rPr lang="en-US" sz="1400" dirty="0" err="1">
                <a:solidFill>
                  <a:srgbClr val="7030A0"/>
                </a:solidFill>
              </a:rPr>
              <a:t>Není</a:t>
            </a:r>
            <a:r>
              <a:rPr lang="en-US" sz="1400" dirty="0">
                <a:solidFill>
                  <a:srgbClr val="7030A0"/>
                </a:solidFill>
              </a:rPr>
              <a:t> </a:t>
            </a:r>
            <a:r>
              <a:rPr lang="en-US" sz="1400" dirty="0" err="1">
                <a:solidFill>
                  <a:srgbClr val="7030A0"/>
                </a:solidFill>
              </a:rPr>
              <a:t>možno</a:t>
            </a:r>
            <a:r>
              <a:rPr lang="en-US" sz="1400" dirty="0">
                <a:solidFill>
                  <a:srgbClr val="7030A0"/>
                </a:solidFill>
              </a:rPr>
              <a:t> </a:t>
            </a:r>
            <a:r>
              <a:rPr lang="en-US" sz="1400" dirty="0" err="1">
                <a:solidFill>
                  <a:srgbClr val="7030A0"/>
                </a:solidFill>
              </a:rPr>
              <a:t>delegovat</a:t>
            </a:r>
            <a:r>
              <a:rPr lang="en-US" sz="1400" dirty="0">
                <a:solidFill>
                  <a:srgbClr val="7030A0"/>
                </a:solidFill>
              </a:rPr>
              <a:t> </a:t>
            </a:r>
            <a:r>
              <a:rPr lang="en-US" sz="1400" dirty="0" err="1">
                <a:solidFill>
                  <a:srgbClr val="7030A0"/>
                </a:solidFill>
              </a:rPr>
              <a:t>odpovědnost</a:t>
            </a:r>
            <a:r>
              <a:rPr lang="en-US" sz="1400" dirty="0">
                <a:solidFill>
                  <a:srgbClr val="7030A0"/>
                </a:solidFill>
              </a:rPr>
              <a:t>!!!! </a:t>
            </a:r>
            <a:r>
              <a:rPr lang="en-US" sz="1400" dirty="0" err="1">
                <a:solidFill>
                  <a:srgbClr val="7030A0"/>
                </a:solidFill>
              </a:rPr>
              <a:t>Vždy</a:t>
            </a:r>
            <a:r>
              <a:rPr lang="en-US" sz="1400" dirty="0">
                <a:solidFill>
                  <a:srgbClr val="7030A0"/>
                </a:solidFill>
              </a:rPr>
              <a:t> </a:t>
            </a:r>
            <a:r>
              <a:rPr lang="en-US" sz="1400" dirty="0" err="1">
                <a:solidFill>
                  <a:srgbClr val="7030A0"/>
                </a:solidFill>
              </a:rPr>
              <a:t>zůstává</a:t>
            </a:r>
            <a:r>
              <a:rPr lang="en-US" sz="1400" dirty="0">
                <a:solidFill>
                  <a:srgbClr val="7030A0"/>
                </a:solidFill>
              </a:rPr>
              <a:t> u </a:t>
            </a:r>
            <a:r>
              <a:rPr lang="en-US" sz="1400" dirty="0" err="1">
                <a:solidFill>
                  <a:srgbClr val="7030A0"/>
                </a:solidFill>
              </a:rPr>
              <a:t>toho</a:t>
            </a:r>
            <a:r>
              <a:rPr lang="en-US" sz="1400" dirty="0">
                <a:solidFill>
                  <a:srgbClr val="7030A0"/>
                </a:solidFill>
              </a:rPr>
              <a:t>, </a:t>
            </a:r>
            <a:r>
              <a:rPr lang="en-US" sz="1400" dirty="0" err="1">
                <a:solidFill>
                  <a:srgbClr val="7030A0"/>
                </a:solidFill>
              </a:rPr>
              <a:t>kdo</a:t>
            </a:r>
            <a:r>
              <a:rPr lang="en-US" sz="1400" dirty="0">
                <a:solidFill>
                  <a:srgbClr val="7030A0"/>
                </a:solidFill>
              </a:rPr>
              <a:t> </a:t>
            </a:r>
            <a:r>
              <a:rPr lang="en-US" sz="1400" dirty="0" err="1">
                <a:solidFill>
                  <a:srgbClr val="7030A0"/>
                </a:solidFill>
              </a:rPr>
              <a:t>úkol</a:t>
            </a:r>
            <a:r>
              <a:rPr lang="en-US" sz="1400" dirty="0">
                <a:solidFill>
                  <a:srgbClr val="7030A0"/>
                </a:solidFill>
              </a:rPr>
              <a:t> </a:t>
            </a:r>
            <a:r>
              <a:rPr lang="en-US" sz="1400" dirty="0" err="1">
                <a:solidFill>
                  <a:srgbClr val="7030A0"/>
                </a:solidFill>
              </a:rPr>
              <a:t>delegoval</a:t>
            </a:r>
            <a:r>
              <a:rPr lang="en-US" sz="1400" dirty="0">
                <a:solidFill>
                  <a:srgbClr val="7030A0"/>
                </a:solidFill>
              </a:rPr>
              <a:t>, ale </a:t>
            </a:r>
            <a:r>
              <a:rPr lang="en-US" sz="1400" dirty="0" err="1">
                <a:solidFill>
                  <a:srgbClr val="7030A0"/>
                </a:solidFill>
              </a:rPr>
              <a:t>současně</a:t>
            </a:r>
            <a:r>
              <a:rPr lang="en-US" sz="1400" dirty="0">
                <a:solidFill>
                  <a:srgbClr val="7030A0"/>
                </a:solidFill>
              </a:rPr>
              <a:t> ji </a:t>
            </a:r>
            <a:r>
              <a:rPr lang="en-US" sz="1400" dirty="0" err="1">
                <a:solidFill>
                  <a:srgbClr val="7030A0"/>
                </a:solidFill>
              </a:rPr>
              <a:t>má</a:t>
            </a:r>
            <a:r>
              <a:rPr lang="en-US" sz="1400" dirty="0">
                <a:solidFill>
                  <a:srgbClr val="7030A0"/>
                </a:solidFill>
              </a:rPr>
              <a:t> ten, </a:t>
            </a:r>
            <a:r>
              <a:rPr lang="en-US" sz="1400" dirty="0" err="1">
                <a:solidFill>
                  <a:srgbClr val="7030A0"/>
                </a:solidFill>
              </a:rPr>
              <a:t>jemuž</a:t>
            </a:r>
            <a:r>
              <a:rPr lang="en-US" sz="1400" dirty="0">
                <a:solidFill>
                  <a:srgbClr val="7030A0"/>
                </a:solidFill>
              </a:rPr>
              <a:t> </a:t>
            </a:r>
            <a:r>
              <a:rPr lang="en-US" sz="1400" dirty="0" err="1">
                <a:solidFill>
                  <a:srgbClr val="7030A0"/>
                </a:solidFill>
              </a:rPr>
              <a:t>byl</a:t>
            </a:r>
            <a:r>
              <a:rPr lang="en-US" sz="1400" dirty="0">
                <a:solidFill>
                  <a:srgbClr val="7030A0"/>
                </a:solidFill>
              </a:rPr>
              <a:t> </a:t>
            </a:r>
            <a:r>
              <a:rPr lang="en-US" sz="1400" dirty="0" err="1">
                <a:solidFill>
                  <a:srgbClr val="7030A0"/>
                </a:solidFill>
              </a:rPr>
              <a:t>úkol</a:t>
            </a:r>
            <a:r>
              <a:rPr lang="en-US" sz="1400" dirty="0">
                <a:solidFill>
                  <a:srgbClr val="7030A0"/>
                </a:solidFill>
              </a:rPr>
              <a:t> </a:t>
            </a:r>
            <a:r>
              <a:rPr lang="en-US" sz="1400" dirty="0" err="1">
                <a:solidFill>
                  <a:srgbClr val="7030A0"/>
                </a:solidFill>
              </a:rPr>
              <a:t>přidělen</a:t>
            </a:r>
            <a:r>
              <a:rPr lang="en-US" sz="1400" dirty="0">
                <a:solidFill>
                  <a:srgbClr val="7030A0"/>
                </a:solidFill>
              </a:rPr>
              <a:t>.)</a:t>
            </a:r>
            <a:endParaRPr lang="cs-CZ" sz="14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400" b="1" dirty="0" err="1"/>
              <a:t>Činnosti</a:t>
            </a:r>
            <a:r>
              <a:rPr lang="en-US" sz="1400" b="1" dirty="0"/>
              <a:t> </a:t>
            </a:r>
            <a:r>
              <a:rPr lang="en-US" sz="1400" b="1" dirty="0" err="1"/>
              <a:t>vhodné</a:t>
            </a:r>
            <a:r>
              <a:rPr lang="en-US" sz="1400" b="1" dirty="0"/>
              <a:t> pro </a:t>
            </a:r>
            <a:r>
              <a:rPr lang="en-US" sz="1400" b="1" dirty="0" err="1"/>
              <a:t>delegování</a:t>
            </a:r>
            <a:endParaRPr lang="en-US" sz="1400" b="1" dirty="0"/>
          </a:p>
          <a:p>
            <a:pPr fontAlgn="ctr">
              <a:lnSpc>
                <a:spcPct val="150000"/>
              </a:lnSpc>
            </a:pPr>
            <a:r>
              <a:rPr lang="en-US" sz="1400" dirty="0" err="1"/>
              <a:t>administrativní</a:t>
            </a:r>
            <a:r>
              <a:rPr lang="en-US" sz="1400" dirty="0"/>
              <a:t> </a:t>
            </a:r>
            <a:r>
              <a:rPr lang="en-US" sz="1400" dirty="0" err="1"/>
              <a:t>činnosti</a:t>
            </a:r>
            <a:r>
              <a:rPr lang="en-US" sz="1400" dirty="0"/>
              <a:t> (</a:t>
            </a:r>
            <a:r>
              <a:rPr lang="en-US" sz="1400" dirty="0" err="1"/>
              <a:t>vyřizování</a:t>
            </a:r>
            <a:r>
              <a:rPr lang="en-US" sz="1400" dirty="0"/>
              <a:t> </a:t>
            </a:r>
            <a:r>
              <a:rPr lang="en-US" sz="1400" dirty="0" err="1"/>
              <a:t>korespondence</a:t>
            </a:r>
            <a:r>
              <a:rPr lang="en-US" sz="1400" dirty="0"/>
              <a:t> / </a:t>
            </a:r>
            <a:r>
              <a:rPr lang="en-US" sz="1400" dirty="0" err="1"/>
              <a:t>telefonátů</a:t>
            </a:r>
            <a:r>
              <a:rPr lang="en-US" sz="1400" dirty="0"/>
              <a:t>),</a:t>
            </a:r>
          </a:p>
          <a:p>
            <a:pPr fontAlgn="ctr">
              <a:lnSpc>
                <a:spcPct val="150000"/>
              </a:lnSpc>
            </a:pPr>
            <a:r>
              <a:rPr lang="en-US" sz="1400" dirty="0" err="1"/>
              <a:t>rutinní</a:t>
            </a:r>
            <a:r>
              <a:rPr lang="en-US" sz="1400" dirty="0"/>
              <a:t> </a:t>
            </a:r>
            <a:r>
              <a:rPr lang="en-US" sz="1400" dirty="0" err="1"/>
              <a:t>práce</a:t>
            </a:r>
            <a:r>
              <a:rPr lang="en-US" sz="1400" dirty="0"/>
              <a:t> (</a:t>
            </a:r>
            <a:r>
              <a:rPr lang="en-US" sz="1400" dirty="0" err="1"/>
              <a:t>sběr</a:t>
            </a:r>
            <a:r>
              <a:rPr lang="en-US" sz="1400" dirty="0"/>
              <a:t> </a:t>
            </a:r>
            <a:r>
              <a:rPr lang="en-US" sz="1400" dirty="0" err="1"/>
              <a:t>vstupních</a:t>
            </a:r>
            <a:r>
              <a:rPr lang="en-US" sz="1400" dirty="0"/>
              <a:t> </a:t>
            </a:r>
            <a:r>
              <a:rPr lang="en-US" sz="1400" dirty="0" err="1"/>
              <a:t>podkladů</a:t>
            </a:r>
            <a:r>
              <a:rPr lang="en-US" sz="1400" dirty="0"/>
              <a:t> / </a:t>
            </a:r>
            <a:r>
              <a:rPr lang="en-US" sz="1400" dirty="0" err="1"/>
              <a:t>zpracování</a:t>
            </a:r>
            <a:r>
              <a:rPr lang="en-US" sz="1400" dirty="0"/>
              <a:t> </a:t>
            </a:r>
            <a:r>
              <a:rPr lang="en-US" sz="1400" dirty="0" err="1"/>
              <a:t>reportů</a:t>
            </a:r>
            <a:r>
              <a:rPr lang="en-US" sz="1400" dirty="0"/>
              <a:t> / </a:t>
            </a:r>
            <a:r>
              <a:rPr lang="en-US" sz="1400" dirty="0" err="1"/>
              <a:t>hromadné</a:t>
            </a:r>
            <a:r>
              <a:rPr lang="en-US" sz="1400" dirty="0"/>
              <a:t> </a:t>
            </a:r>
            <a:r>
              <a:rPr lang="en-US" sz="1400" dirty="0" err="1"/>
              <a:t>úpravy</a:t>
            </a:r>
            <a:r>
              <a:rPr lang="en-US" sz="1400" dirty="0"/>
              <a:t> </a:t>
            </a:r>
            <a:r>
              <a:rPr lang="en-US" sz="1400" dirty="0" err="1"/>
              <a:t>souborů</a:t>
            </a:r>
            <a:r>
              <a:rPr lang="en-US" sz="1400" dirty="0"/>
              <a:t>),</a:t>
            </a:r>
          </a:p>
          <a:p>
            <a:pPr fontAlgn="ctr">
              <a:lnSpc>
                <a:spcPct val="150000"/>
              </a:lnSpc>
            </a:pPr>
            <a:r>
              <a:rPr lang="en-US" sz="1400" dirty="0" err="1"/>
              <a:t>úkoly</a:t>
            </a:r>
            <a:r>
              <a:rPr lang="en-US" sz="1400" dirty="0"/>
              <a:t>, </a:t>
            </a:r>
            <a:r>
              <a:rPr lang="en-US" sz="1400" dirty="0" err="1"/>
              <a:t>rozvíjející</a:t>
            </a:r>
            <a:r>
              <a:rPr lang="en-US" sz="1400" dirty="0"/>
              <a:t> </a:t>
            </a:r>
            <a:r>
              <a:rPr lang="en-US" sz="1400" dirty="0" err="1"/>
              <a:t>schopnosti</a:t>
            </a:r>
            <a:r>
              <a:rPr lang="en-US" sz="1400" dirty="0"/>
              <a:t> (</a:t>
            </a:r>
            <a:r>
              <a:rPr lang="en-US" sz="1400" dirty="0" err="1"/>
              <a:t>základní</a:t>
            </a:r>
            <a:r>
              <a:rPr lang="en-US" sz="1400" dirty="0"/>
              <a:t> </a:t>
            </a:r>
            <a:r>
              <a:rPr lang="en-US" sz="1400" dirty="0" err="1"/>
              <a:t>vize</a:t>
            </a:r>
            <a:r>
              <a:rPr lang="en-US" sz="1400" dirty="0"/>
              <a:t> </a:t>
            </a:r>
            <a:r>
              <a:rPr lang="en-US" sz="1400" dirty="0" err="1"/>
              <a:t>projektu</a:t>
            </a:r>
            <a:r>
              <a:rPr lang="en-US" sz="1400" dirty="0"/>
              <a:t> / </a:t>
            </a:r>
            <a:r>
              <a:rPr lang="en-US" sz="1400" dirty="0" err="1"/>
              <a:t>vypracování</a:t>
            </a:r>
            <a:r>
              <a:rPr lang="en-US" sz="1400" dirty="0"/>
              <a:t> </a:t>
            </a:r>
            <a:r>
              <a:rPr lang="en-US" sz="1400" dirty="0" err="1"/>
              <a:t>předběžných</a:t>
            </a:r>
            <a:r>
              <a:rPr lang="en-US" sz="1400" dirty="0"/>
              <a:t> </a:t>
            </a:r>
            <a:r>
              <a:rPr lang="en-US" sz="1400" dirty="0" err="1"/>
              <a:t>plánů</a:t>
            </a:r>
            <a:r>
              <a:rPr lang="en-US" sz="1400" dirty="0"/>
              <a:t>)</a:t>
            </a:r>
            <a:r>
              <a:rPr lang="cs-CZ" sz="1400" dirty="0"/>
              <a:t>.</a:t>
            </a:r>
            <a:endParaRPr lang="en-US" sz="1400" dirty="0"/>
          </a:p>
          <a:p>
            <a:pPr algn="just"/>
            <a:endParaRPr lang="cs-CZ" sz="1400" dirty="0"/>
          </a:p>
          <a:p>
            <a:pPr algn="just"/>
            <a:endParaRPr lang="cs-CZ" sz="1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Technika řízení času: delegování</a:t>
            </a:r>
            <a:br>
              <a:rPr lang="cs-CZ" dirty="0"/>
            </a:b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40307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400" b="1" dirty="0" err="1"/>
              <a:t>Manažer</a:t>
            </a:r>
            <a:r>
              <a:rPr lang="en-US" sz="1400" b="1" dirty="0"/>
              <a:t> </a:t>
            </a:r>
            <a:r>
              <a:rPr lang="en-US" sz="1400" b="1" dirty="0" err="1"/>
              <a:t>nesmí</a:t>
            </a:r>
            <a:r>
              <a:rPr lang="en-US" sz="1400" b="1" dirty="0"/>
              <a:t> </a:t>
            </a:r>
            <a:r>
              <a:rPr lang="en-US" sz="1400" b="1" dirty="0" err="1"/>
              <a:t>nikdy</a:t>
            </a:r>
            <a:r>
              <a:rPr lang="en-US" sz="1400" b="1" dirty="0"/>
              <a:t> </a:t>
            </a:r>
            <a:r>
              <a:rPr lang="en-US" sz="1400" b="1" dirty="0" err="1"/>
              <a:t>delegovat</a:t>
            </a:r>
            <a:r>
              <a:rPr lang="en-US" sz="1400" b="1" dirty="0"/>
              <a:t> </a:t>
            </a:r>
            <a:r>
              <a:rPr lang="en-US" sz="1400" b="1" dirty="0" err="1"/>
              <a:t>zásadní</a:t>
            </a:r>
            <a:r>
              <a:rPr lang="en-US" sz="1400" b="1" dirty="0"/>
              <a:t> </a:t>
            </a:r>
            <a:r>
              <a:rPr lang="en-US" sz="1400" b="1" dirty="0" err="1"/>
              <a:t>úkoly</a:t>
            </a:r>
            <a:r>
              <a:rPr lang="en-US" sz="1400" b="1" dirty="0"/>
              <a:t> v </a:t>
            </a:r>
            <a:r>
              <a:rPr lang="en-US" sz="1400" b="1" dirty="0" err="1"/>
              <a:t>řídící</a:t>
            </a:r>
            <a:r>
              <a:rPr lang="en-US" sz="1400" b="1" dirty="0"/>
              <a:t> </a:t>
            </a:r>
            <a:r>
              <a:rPr lang="en-US" sz="1400" b="1" dirty="0" err="1"/>
              <a:t>práci</a:t>
            </a:r>
            <a:r>
              <a:rPr lang="en-US" sz="1400" b="1" dirty="0"/>
              <a:t>, a to:</a:t>
            </a:r>
            <a:endParaRPr lang="cs-CZ" sz="1400" b="1" dirty="0"/>
          </a:p>
          <a:p>
            <a:pPr fontAlgn="ctr">
              <a:lnSpc>
                <a:spcPct val="150000"/>
              </a:lnSpc>
            </a:pPr>
            <a:r>
              <a:rPr lang="en-US" sz="1400" dirty="0" err="1"/>
              <a:t>mzdové</a:t>
            </a:r>
            <a:r>
              <a:rPr lang="en-US" sz="1400" dirty="0"/>
              <a:t>,</a:t>
            </a:r>
          </a:p>
          <a:p>
            <a:pPr fontAlgn="ctr">
              <a:lnSpc>
                <a:spcPct val="150000"/>
              </a:lnSpc>
            </a:pPr>
            <a:r>
              <a:rPr lang="en-US" sz="1400" dirty="0" err="1"/>
              <a:t>personální</a:t>
            </a:r>
            <a:r>
              <a:rPr lang="en-US" sz="1400" dirty="0"/>
              <a:t> (</a:t>
            </a:r>
            <a:r>
              <a:rPr lang="en-US" sz="1400" dirty="0" err="1"/>
              <a:t>přijímání</a:t>
            </a:r>
            <a:r>
              <a:rPr lang="en-US" sz="1400" dirty="0"/>
              <a:t> </a:t>
            </a:r>
            <a:r>
              <a:rPr lang="en-US" sz="1400" dirty="0" err="1"/>
              <a:t>nových</a:t>
            </a:r>
            <a:r>
              <a:rPr lang="en-US" sz="1400" dirty="0"/>
              <a:t> </a:t>
            </a:r>
            <a:r>
              <a:rPr lang="en-US" sz="1400" dirty="0" err="1"/>
              <a:t>pracovníků</a:t>
            </a:r>
            <a:r>
              <a:rPr lang="en-US" sz="1400" dirty="0"/>
              <a:t>, </a:t>
            </a:r>
            <a:r>
              <a:rPr lang="en-US" sz="1400" dirty="0" err="1"/>
              <a:t>stížnosti</a:t>
            </a:r>
            <a:r>
              <a:rPr lang="en-US" sz="1400" dirty="0"/>
              <a:t> </a:t>
            </a:r>
            <a:r>
              <a:rPr lang="en-US" sz="1400" dirty="0" err="1"/>
              <a:t>apod</a:t>
            </a:r>
            <a:r>
              <a:rPr lang="en-US" sz="1400" dirty="0"/>
              <a:t>.)</a:t>
            </a:r>
            <a:r>
              <a:rPr lang="cs-CZ" sz="1400" dirty="0"/>
              <a:t> 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z</a:t>
            </a:r>
            <a:r>
              <a:rPr lang="en-US" sz="1400" dirty="0"/>
              <a:t>a to </a:t>
            </a:r>
            <a:r>
              <a:rPr lang="en-US" sz="1400" dirty="0" err="1"/>
              <a:t>vše</a:t>
            </a:r>
            <a:r>
              <a:rPr lang="en-US" sz="1400" dirty="0"/>
              <a:t> je </a:t>
            </a:r>
            <a:r>
              <a:rPr lang="en-US" sz="1400" dirty="0" err="1"/>
              <a:t>odpovědný</a:t>
            </a:r>
            <a:r>
              <a:rPr lang="en-US" sz="1400" dirty="0"/>
              <a:t> </a:t>
            </a:r>
            <a:r>
              <a:rPr lang="en-US" sz="1400" dirty="0" err="1"/>
              <a:t>manažer</a:t>
            </a:r>
            <a:r>
              <a:rPr lang="en-US" sz="1400" dirty="0"/>
              <a:t>,</a:t>
            </a:r>
          </a:p>
          <a:p>
            <a:pPr fontAlgn="ctr">
              <a:lnSpc>
                <a:spcPct val="150000"/>
              </a:lnSpc>
            </a:pPr>
            <a:r>
              <a:rPr lang="en-US" sz="1400" dirty="0" err="1"/>
              <a:t>záležitosti</a:t>
            </a:r>
            <a:r>
              <a:rPr lang="en-US" sz="1400" dirty="0"/>
              <a:t> </a:t>
            </a:r>
            <a:r>
              <a:rPr lang="en-US" sz="1400" dirty="0" err="1"/>
              <a:t>důvěrného</a:t>
            </a:r>
            <a:r>
              <a:rPr lang="en-US" sz="1400" dirty="0"/>
              <a:t> </a:t>
            </a:r>
            <a:r>
              <a:rPr lang="en-US" sz="1400" dirty="0" err="1"/>
              <a:t>charakteru</a:t>
            </a:r>
            <a:r>
              <a:rPr lang="en-US" sz="1400" dirty="0"/>
              <a:t> (</a:t>
            </a:r>
            <a:r>
              <a:rPr lang="en-US" sz="1400" dirty="0" err="1"/>
              <a:t>věci</a:t>
            </a:r>
            <a:r>
              <a:rPr lang="en-US" sz="1400" dirty="0"/>
              <a:t> </a:t>
            </a:r>
            <a:r>
              <a:rPr lang="en-US" sz="1400" dirty="0" err="1"/>
              <a:t>utajované</a:t>
            </a:r>
            <a:r>
              <a:rPr lang="en-US" sz="1400" dirty="0"/>
              <a:t>, </a:t>
            </a:r>
            <a:r>
              <a:rPr lang="en-US" sz="1400" dirty="0" err="1"/>
              <a:t>zamýšlené</a:t>
            </a:r>
            <a:r>
              <a:rPr lang="en-US" sz="1400" dirty="0"/>
              <a:t> </a:t>
            </a:r>
            <a:r>
              <a:rPr lang="en-US" sz="1400" dirty="0" err="1"/>
              <a:t>reorganizace</a:t>
            </a:r>
            <a:r>
              <a:rPr lang="en-US" sz="1400" dirty="0"/>
              <a:t> </a:t>
            </a:r>
            <a:r>
              <a:rPr lang="en-US" sz="1400" dirty="0" err="1"/>
              <a:t>apod</a:t>
            </a:r>
            <a:r>
              <a:rPr lang="en-US" sz="1400" dirty="0"/>
              <a:t>.),</a:t>
            </a:r>
          </a:p>
          <a:p>
            <a:pPr fontAlgn="ctr">
              <a:lnSpc>
                <a:spcPct val="150000"/>
              </a:lnSpc>
            </a:pPr>
            <a:r>
              <a:rPr lang="en-US" sz="1400" dirty="0" err="1"/>
              <a:t>úkoly</a:t>
            </a:r>
            <a:r>
              <a:rPr lang="en-US" sz="1400" dirty="0"/>
              <a:t>, </a:t>
            </a:r>
            <a:r>
              <a:rPr lang="en-US" sz="1400" dirty="0" err="1"/>
              <a:t>svěřené</a:t>
            </a:r>
            <a:r>
              <a:rPr lang="en-US" sz="1400" dirty="0"/>
              <a:t> k </a:t>
            </a:r>
            <a:r>
              <a:rPr lang="en-US" sz="1400" dirty="0" err="1"/>
              <a:t>osobnímu</a:t>
            </a:r>
            <a:r>
              <a:rPr lang="en-US" sz="1400" dirty="0"/>
              <a:t> </a:t>
            </a:r>
            <a:r>
              <a:rPr lang="en-US" sz="1400" dirty="0" err="1"/>
              <a:t>vyřízení</a:t>
            </a:r>
            <a:r>
              <a:rPr lang="cs-CZ" sz="1400" dirty="0"/>
              <a:t>.</a:t>
            </a:r>
            <a:endParaRPr lang="en-US" sz="1400" dirty="0"/>
          </a:p>
          <a:p>
            <a:pPr algn="just"/>
            <a:endParaRPr lang="cs-CZ" sz="1400" dirty="0"/>
          </a:p>
          <a:p>
            <a:pPr algn="just"/>
            <a:endParaRPr lang="cs-CZ" sz="1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Technika řízení času: delegování</a:t>
            </a:r>
            <a:br>
              <a:rPr lang="cs-CZ" dirty="0"/>
            </a:b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02405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 err="1"/>
              <a:t>Pojetí</a:t>
            </a:r>
            <a:r>
              <a:rPr lang="en-US" sz="1400" b="1" dirty="0"/>
              <a:t> </a:t>
            </a:r>
            <a:r>
              <a:rPr lang="en-US" sz="1400" b="1" dirty="0" err="1"/>
              <a:t>delegování</a:t>
            </a:r>
            <a:r>
              <a:rPr lang="en-US" sz="1400" b="1" dirty="0"/>
              <a:t> </a:t>
            </a:r>
            <a:endParaRPr lang="cs-CZ" sz="1400" b="1" dirty="0"/>
          </a:p>
          <a:p>
            <a:pPr marL="0" indent="0">
              <a:buNone/>
            </a:pPr>
            <a:endParaRPr lang="en-US" sz="1400" b="1" dirty="0"/>
          </a:p>
          <a:p>
            <a:pPr fontAlgn="base"/>
            <a:r>
              <a:rPr lang="en-US" sz="1400" dirty="0" err="1"/>
              <a:t>předávání</a:t>
            </a:r>
            <a:r>
              <a:rPr lang="en-US" sz="1400" dirty="0"/>
              <a:t> </a:t>
            </a:r>
            <a:r>
              <a:rPr lang="en-US" sz="1400" dirty="0" err="1"/>
              <a:t>pravomocí</a:t>
            </a:r>
            <a:r>
              <a:rPr lang="en-US" sz="1400" dirty="0"/>
              <a:t>            </a:t>
            </a:r>
          </a:p>
          <a:p>
            <a:pPr fontAlgn="base"/>
            <a:r>
              <a:rPr lang="en-US" sz="1400" dirty="0" err="1"/>
              <a:t>nástroj</a:t>
            </a:r>
            <a:r>
              <a:rPr lang="en-US" sz="1400" dirty="0"/>
              <a:t> </a:t>
            </a:r>
            <a:r>
              <a:rPr lang="en-US" sz="1400" dirty="0" err="1"/>
              <a:t>motivování</a:t>
            </a:r>
            <a:r>
              <a:rPr lang="en-US" sz="1400" dirty="0"/>
              <a:t> a </a:t>
            </a:r>
            <a:r>
              <a:rPr lang="en-US" sz="1400" dirty="0" err="1"/>
              <a:t>rozvíjení</a:t>
            </a:r>
            <a:r>
              <a:rPr lang="en-US" sz="1400" dirty="0"/>
              <a:t> </a:t>
            </a:r>
            <a:r>
              <a:rPr lang="en-US" sz="1400" dirty="0" err="1"/>
              <a:t>pracovníků</a:t>
            </a:r>
            <a:r>
              <a:rPr lang="en-US" sz="1400" dirty="0"/>
              <a:t> </a:t>
            </a:r>
          </a:p>
          <a:p>
            <a:pPr fontAlgn="base"/>
            <a:r>
              <a:rPr lang="en-US" sz="1400" dirty="0"/>
              <a:t>forma </a:t>
            </a:r>
            <a:r>
              <a:rPr lang="en-US" sz="1400" dirty="0" err="1"/>
              <a:t>komunikace</a:t>
            </a:r>
            <a:r>
              <a:rPr lang="en-US" sz="1400" dirty="0"/>
              <a:t> </a:t>
            </a:r>
            <a:r>
              <a:rPr lang="en-US" sz="1400" dirty="0" err="1"/>
              <a:t>manažera</a:t>
            </a:r>
            <a:r>
              <a:rPr lang="en-US" sz="1400" dirty="0"/>
              <a:t> s </a:t>
            </a:r>
            <a:r>
              <a:rPr lang="en-US" sz="1400" dirty="0" err="1"/>
              <a:t>podřízenými</a:t>
            </a:r>
            <a:endParaRPr lang="en-US" sz="1400" dirty="0"/>
          </a:p>
          <a:p>
            <a:pPr marL="0" indent="0" fontAlgn="base">
              <a:buNone/>
            </a:pPr>
            <a:endParaRPr lang="cs-CZ" sz="1400" dirty="0"/>
          </a:p>
          <a:p>
            <a:pPr marL="0" indent="0" fontAlgn="base">
              <a:buNone/>
            </a:pPr>
            <a:r>
              <a:rPr lang="en-US" sz="1400" b="1" dirty="0" err="1"/>
              <a:t>Delegování</a:t>
            </a:r>
            <a:r>
              <a:rPr lang="en-US" sz="1400" b="1" dirty="0"/>
              <a:t> </a:t>
            </a:r>
            <a:r>
              <a:rPr lang="en-US" sz="1400" b="1" dirty="0" err="1"/>
              <a:t>jako</a:t>
            </a:r>
            <a:r>
              <a:rPr lang="en-US" sz="1400" b="1" dirty="0"/>
              <a:t> process</a:t>
            </a:r>
            <a:endParaRPr lang="cs-CZ" sz="1400" b="1" dirty="0"/>
          </a:p>
          <a:p>
            <a:pPr marL="0" indent="0" fontAlgn="base">
              <a:buNone/>
            </a:pPr>
            <a:endParaRPr lang="en-US" sz="1400" b="1" dirty="0"/>
          </a:p>
          <a:p>
            <a:pPr fontAlgn="base"/>
            <a:r>
              <a:rPr lang="en-US" sz="1400" dirty="0" err="1"/>
              <a:t>přidělování</a:t>
            </a:r>
            <a:r>
              <a:rPr lang="en-US" sz="1400" dirty="0"/>
              <a:t> </a:t>
            </a:r>
            <a:r>
              <a:rPr lang="en-US" sz="1400" dirty="0" err="1"/>
              <a:t>úkolů</a:t>
            </a:r>
            <a:r>
              <a:rPr lang="en-US" sz="1400" dirty="0"/>
              <a:t> </a:t>
            </a:r>
            <a:r>
              <a:rPr lang="en-US" sz="1400" dirty="0" err="1"/>
              <a:t>podřízeným</a:t>
            </a:r>
            <a:r>
              <a:rPr lang="en-US" sz="1400" dirty="0"/>
              <a:t> </a:t>
            </a:r>
            <a:r>
              <a:rPr lang="en-US" sz="1400" dirty="0" err="1"/>
              <a:t>pracovníkům</a:t>
            </a:r>
            <a:r>
              <a:rPr lang="en-US" sz="1400" dirty="0"/>
              <a:t> </a:t>
            </a:r>
            <a:r>
              <a:rPr lang="en-US" sz="1400" dirty="0" err="1"/>
              <a:t>či</a:t>
            </a:r>
            <a:r>
              <a:rPr lang="en-US" sz="1400" dirty="0"/>
              <a:t> </a:t>
            </a:r>
            <a:r>
              <a:rPr lang="en-US" sz="1400" dirty="0" err="1"/>
              <a:t>spolupracovníkům</a:t>
            </a:r>
            <a:endParaRPr lang="en-US" sz="1400" dirty="0"/>
          </a:p>
          <a:p>
            <a:pPr fontAlgn="base"/>
            <a:r>
              <a:rPr lang="en-US" sz="1400" dirty="0" err="1"/>
              <a:t>předávání</a:t>
            </a:r>
            <a:r>
              <a:rPr lang="en-US" sz="1400" dirty="0"/>
              <a:t> </a:t>
            </a:r>
            <a:r>
              <a:rPr lang="en-US" sz="1400" dirty="0" err="1"/>
              <a:t>odpovědnosti</a:t>
            </a:r>
            <a:r>
              <a:rPr lang="en-US" sz="1400" dirty="0"/>
              <a:t> za </a:t>
            </a:r>
            <a:r>
              <a:rPr lang="en-US" sz="1400" dirty="0" err="1"/>
              <a:t>jejich</a:t>
            </a:r>
            <a:r>
              <a:rPr lang="en-US" sz="1400" dirty="0"/>
              <a:t> </a:t>
            </a:r>
            <a:r>
              <a:rPr lang="en-US" sz="1400" dirty="0" err="1"/>
              <a:t>vykonání</a:t>
            </a:r>
            <a:r>
              <a:rPr lang="en-US" sz="1400" dirty="0"/>
              <a:t> </a:t>
            </a:r>
          </a:p>
          <a:p>
            <a:pPr fontAlgn="base"/>
            <a:r>
              <a:rPr lang="en-US" sz="1400" dirty="0" err="1"/>
              <a:t>přidělování</a:t>
            </a:r>
            <a:r>
              <a:rPr lang="en-US" sz="1400" dirty="0"/>
              <a:t> </a:t>
            </a:r>
            <a:r>
              <a:rPr lang="en-US" sz="1400" dirty="0" err="1"/>
              <a:t>odpovídajících</a:t>
            </a:r>
            <a:r>
              <a:rPr lang="en-US" sz="1400" dirty="0"/>
              <a:t> </a:t>
            </a:r>
            <a:r>
              <a:rPr lang="en-US" sz="1400" dirty="0" err="1"/>
              <a:t>pravomocí</a:t>
            </a:r>
            <a:endParaRPr lang="en-US" sz="1400" dirty="0"/>
          </a:p>
          <a:p>
            <a:pPr fontAlgn="base"/>
            <a:r>
              <a:rPr lang="en-US" sz="1400" dirty="0" err="1"/>
              <a:t>zajištění</a:t>
            </a:r>
            <a:r>
              <a:rPr lang="en-US" sz="1400" dirty="0"/>
              <a:t> </a:t>
            </a:r>
            <a:r>
              <a:rPr lang="en-US" sz="1400" dirty="0" err="1"/>
              <a:t>adekvátních</a:t>
            </a:r>
            <a:r>
              <a:rPr lang="en-US" sz="1400" dirty="0"/>
              <a:t> </a:t>
            </a:r>
            <a:r>
              <a:rPr lang="en-US" sz="1400" dirty="0" err="1"/>
              <a:t>podmínek</a:t>
            </a:r>
            <a:r>
              <a:rPr lang="en-US" sz="1400" dirty="0"/>
              <a:t> a </a:t>
            </a:r>
            <a:r>
              <a:rPr lang="en-US" sz="1400" dirty="0" err="1"/>
              <a:t>zdrojů</a:t>
            </a:r>
            <a:endParaRPr lang="en-US" sz="1400" dirty="0"/>
          </a:p>
          <a:p>
            <a:pPr algn="just"/>
            <a:endParaRPr lang="cs-CZ" sz="1400" dirty="0"/>
          </a:p>
          <a:p>
            <a:pPr algn="just"/>
            <a:endParaRPr lang="cs-CZ" sz="1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Technika řízení času: delegování</a:t>
            </a:r>
            <a:br>
              <a:rPr lang="cs-CZ" dirty="0"/>
            </a:b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35746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sz="1400" b="1" dirty="0" err="1"/>
              <a:t>Zásady</a:t>
            </a:r>
            <a:r>
              <a:rPr lang="en-US" sz="1400" b="1" dirty="0"/>
              <a:t> </a:t>
            </a:r>
            <a:r>
              <a:rPr lang="en-US" sz="1400" b="1" dirty="0" err="1"/>
              <a:t>procesu</a:t>
            </a:r>
            <a:r>
              <a:rPr lang="en-US" sz="1400" b="1" dirty="0"/>
              <a:t> </a:t>
            </a:r>
            <a:r>
              <a:rPr lang="en-US" sz="1400" b="1" dirty="0" err="1"/>
              <a:t>delegování</a:t>
            </a:r>
            <a:endParaRPr lang="cs-CZ" sz="1400" b="1" dirty="0"/>
          </a:p>
          <a:p>
            <a:pPr marL="0" indent="0" fontAlgn="base">
              <a:buNone/>
            </a:pPr>
            <a:endParaRPr lang="en-US" sz="1400" b="1" dirty="0"/>
          </a:p>
          <a:p>
            <a:pPr fontAlgn="base"/>
            <a:r>
              <a:rPr lang="en-US" sz="1400" dirty="0"/>
              <a:t>1.</a:t>
            </a:r>
            <a:r>
              <a:rPr lang="cs-CZ" sz="1400" dirty="0"/>
              <a:t> </a:t>
            </a:r>
            <a:r>
              <a:rPr lang="en-US" sz="1400" dirty="0" err="1"/>
              <a:t>zásada</a:t>
            </a:r>
            <a:r>
              <a:rPr lang="cs-CZ" sz="1400" dirty="0"/>
              <a:t> - </a:t>
            </a:r>
            <a:r>
              <a:rPr lang="en-US" sz="1400" dirty="0" err="1"/>
              <a:t>nevměšování</a:t>
            </a:r>
            <a:r>
              <a:rPr lang="en-US" sz="1400" dirty="0"/>
              <a:t> se do </a:t>
            </a:r>
            <a:r>
              <a:rPr lang="en-US" sz="1400" dirty="0" err="1"/>
              <a:t>problematiky</a:t>
            </a:r>
            <a:endParaRPr lang="en-US" sz="1400" dirty="0"/>
          </a:p>
          <a:p>
            <a:pPr fontAlgn="base"/>
            <a:r>
              <a:rPr lang="en-US" sz="1400" dirty="0"/>
              <a:t>2.</a:t>
            </a:r>
            <a:r>
              <a:rPr lang="cs-CZ" sz="1400" dirty="0"/>
              <a:t> </a:t>
            </a:r>
            <a:r>
              <a:rPr lang="en-US" sz="1400" dirty="0" err="1"/>
              <a:t>zásada</a:t>
            </a:r>
            <a:r>
              <a:rPr lang="cs-CZ" sz="1400" dirty="0"/>
              <a:t> - </a:t>
            </a:r>
            <a:r>
              <a:rPr lang="en-US" sz="1400" dirty="0" err="1"/>
              <a:t>nezasahování</a:t>
            </a:r>
            <a:r>
              <a:rPr lang="en-US" sz="1400" dirty="0"/>
              <a:t> do </a:t>
            </a:r>
            <a:r>
              <a:rPr lang="en-US" sz="1400" dirty="0" err="1"/>
              <a:t>svěřených</a:t>
            </a:r>
            <a:r>
              <a:rPr lang="en-US" sz="1400" dirty="0"/>
              <a:t> </a:t>
            </a:r>
            <a:r>
              <a:rPr lang="en-US" sz="1400" dirty="0" err="1"/>
              <a:t>úkolů</a:t>
            </a:r>
            <a:endParaRPr lang="en-US" sz="1400" dirty="0"/>
          </a:p>
          <a:p>
            <a:pPr fontAlgn="base"/>
            <a:r>
              <a:rPr lang="en-US" sz="1400" dirty="0"/>
              <a:t>3.</a:t>
            </a:r>
            <a:r>
              <a:rPr lang="cs-CZ" sz="1400" dirty="0"/>
              <a:t> </a:t>
            </a:r>
            <a:r>
              <a:rPr lang="en-US" sz="1400" dirty="0" err="1"/>
              <a:t>zásada</a:t>
            </a:r>
            <a:r>
              <a:rPr lang="cs-CZ" sz="1400" dirty="0"/>
              <a:t> - </a:t>
            </a:r>
            <a:r>
              <a:rPr lang="en-US" sz="1400" dirty="0" err="1"/>
              <a:t>efektivního</a:t>
            </a:r>
            <a:r>
              <a:rPr lang="en-US" sz="1400" dirty="0"/>
              <a:t> </a:t>
            </a:r>
            <a:r>
              <a:rPr lang="en-US" sz="1400" dirty="0" err="1"/>
              <a:t>delegování</a:t>
            </a:r>
            <a:endParaRPr lang="en-US" sz="1400" dirty="0"/>
          </a:p>
          <a:p>
            <a:pPr fontAlgn="base"/>
            <a:r>
              <a:rPr lang="en-US" sz="1400" dirty="0"/>
              <a:t>4.</a:t>
            </a:r>
            <a:r>
              <a:rPr lang="cs-CZ" sz="1400" dirty="0"/>
              <a:t> </a:t>
            </a:r>
            <a:r>
              <a:rPr lang="en-US" sz="1400" dirty="0" err="1"/>
              <a:t>zásada</a:t>
            </a:r>
            <a:r>
              <a:rPr lang="cs-CZ" sz="1400" dirty="0"/>
              <a:t> - </a:t>
            </a:r>
            <a:r>
              <a:rPr lang="en-US" sz="1400" dirty="0" err="1"/>
              <a:t>znalosti</a:t>
            </a:r>
            <a:r>
              <a:rPr lang="en-US" sz="1400" dirty="0"/>
              <a:t> </a:t>
            </a:r>
            <a:r>
              <a:rPr lang="en-US" sz="1400" dirty="0" err="1"/>
              <a:t>procesu</a:t>
            </a:r>
            <a:r>
              <a:rPr lang="en-US" sz="1400" dirty="0"/>
              <a:t> </a:t>
            </a:r>
            <a:r>
              <a:rPr lang="en-US" sz="1400" dirty="0" err="1"/>
              <a:t>delegování</a:t>
            </a:r>
            <a:r>
              <a:rPr lang="en-US" sz="1400" dirty="0"/>
              <a:t> (co </a:t>
            </a:r>
            <a:r>
              <a:rPr lang="en-US" sz="1400" dirty="0" err="1"/>
              <a:t>delegovat</a:t>
            </a:r>
            <a:r>
              <a:rPr lang="en-US" sz="1400" dirty="0"/>
              <a:t> </a:t>
            </a:r>
            <a:r>
              <a:rPr lang="en-US" sz="1400" dirty="0" err="1"/>
              <a:t>lze</a:t>
            </a:r>
            <a:r>
              <a:rPr lang="en-US" sz="1400" dirty="0"/>
              <a:t> a co </a:t>
            </a:r>
            <a:r>
              <a:rPr lang="en-US" sz="1400" dirty="0" err="1"/>
              <a:t>nikoliv</a:t>
            </a:r>
            <a:r>
              <a:rPr lang="en-US" sz="1400" dirty="0"/>
              <a:t>)</a:t>
            </a:r>
          </a:p>
          <a:p>
            <a:pPr algn="just"/>
            <a:endParaRPr lang="cs-CZ" sz="1400" dirty="0"/>
          </a:p>
          <a:p>
            <a:pPr algn="just"/>
            <a:endParaRPr lang="cs-CZ" sz="1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Technika řízení času: delegování</a:t>
            </a:r>
            <a:br>
              <a:rPr lang="cs-CZ" dirty="0"/>
            </a:b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09120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10434</TotalTime>
  <Words>1060</Words>
  <Application>Microsoft Office PowerPoint</Application>
  <PresentationFormat>Předvádění na obrazovce (16:9)</PresentationFormat>
  <Paragraphs>136</Paragraphs>
  <Slides>17</Slides>
  <Notes>17</Notes>
  <HiddenSlides>0</HiddenSlides>
  <MMClips>2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Verdana</vt:lpstr>
      <vt:lpstr>Wingdings</vt:lpstr>
      <vt:lpstr>SLU</vt:lpstr>
      <vt:lpstr>Techniky řízení času: Paretovo pravidlo a delegování    </vt:lpstr>
      <vt:lpstr>Techniky řízení času </vt:lpstr>
      <vt:lpstr>Technika řízení času: Paretovo pravidlo </vt:lpstr>
      <vt:lpstr>Paretovo pravidlo </vt:lpstr>
      <vt:lpstr>Paretův princip </vt:lpstr>
      <vt:lpstr>Technika řízení času: delegování </vt:lpstr>
      <vt:lpstr>Technika řízení času: delegování </vt:lpstr>
      <vt:lpstr>Technika řízení času: delegování </vt:lpstr>
      <vt:lpstr>Technika řízení času: delegování </vt:lpstr>
      <vt:lpstr>Technika řízení času: delegování </vt:lpstr>
      <vt:lpstr>Technika řízení času:  delegování </vt:lpstr>
      <vt:lpstr>Úkol 1: Delegování</vt:lpstr>
      <vt:lpstr>Úkol 1: Delegování</vt:lpstr>
      <vt:lpstr>Úkol 1: Delegování</vt:lpstr>
      <vt:lpstr>Delegování - závěr</vt:lpstr>
      <vt:lpstr>Delegování - závěr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Lucie</cp:lastModifiedBy>
  <cp:revision>217</cp:revision>
  <cp:lastPrinted>2019-02-28T08:11:22Z</cp:lastPrinted>
  <dcterms:created xsi:type="dcterms:W3CDTF">2016-07-06T15:42:34Z</dcterms:created>
  <dcterms:modified xsi:type="dcterms:W3CDTF">2020-03-16T15:44:13Z</dcterms:modified>
</cp:coreProperties>
</file>