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8" r:id="rId3"/>
    <p:sldId id="384" r:id="rId4"/>
    <p:sldId id="385" r:id="rId5"/>
    <p:sldId id="383" r:id="rId6"/>
    <p:sldId id="386" r:id="rId7"/>
    <p:sldId id="375" r:id="rId8"/>
    <p:sldId id="377" r:id="rId9"/>
    <p:sldId id="376" r:id="rId10"/>
    <p:sldId id="320" r:id="rId11"/>
    <p:sldId id="381" r:id="rId12"/>
    <p:sldId id="382" r:id="rId13"/>
    <p:sldId id="379" r:id="rId14"/>
    <p:sldId id="421" r:id="rId15"/>
    <p:sldId id="358" r:id="rId16"/>
    <p:sldId id="359" r:id="rId17"/>
    <p:sldId id="372" r:id="rId18"/>
    <p:sldId id="357" r:id="rId19"/>
    <p:sldId id="373" r:id="rId20"/>
    <p:sldId id="395" r:id="rId21"/>
    <p:sldId id="394" r:id="rId22"/>
    <p:sldId id="354" r:id="rId23"/>
    <p:sldId id="391" r:id="rId24"/>
    <p:sldId id="374" r:id="rId25"/>
    <p:sldId id="334" r:id="rId26"/>
    <p:sldId id="390" r:id="rId27"/>
    <p:sldId id="392" r:id="rId28"/>
    <p:sldId id="393" r:id="rId29"/>
    <p:sldId id="422" r:id="rId30"/>
    <p:sldId id="389" r:id="rId31"/>
    <p:sldId id="388" r:id="rId32"/>
    <p:sldId id="321" r:id="rId33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854" autoAdjust="0"/>
  </p:normalViewPr>
  <p:slideViewPr>
    <p:cSldViewPr>
      <p:cViewPr varScale="1">
        <p:scale>
          <a:sx n="143" d="100"/>
          <a:sy n="143" d="100"/>
        </p:scale>
        <p:origin x="78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A00A8-F9E0-42EE-9959-29DFA42486E3}" type="datetimeFigureOut">
              <a:rPr lang="cs-CZ" smtClean="0"/>
              <a:t>13.04.2020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3278-612A-44E2-BB17-B54E47721F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85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13.04.2020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D08B8-2E62-4207-8F2C-0CD2854F0D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0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03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095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3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156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311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3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00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D08B8-2E62-4207-8F2C-0CD2854F0D8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94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529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199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779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604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262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11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795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901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8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598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667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28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291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15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6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17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28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42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95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55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58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17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vQc2RVJx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a kontrola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Meixnerová,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2FCFBC6-41BE-442B-8A50-18A91B7F8DC1}"/>
              </a:ext>
            </a:extLst>
          </p:cNvPr>
          <p:cNvSpPr txBox="1">
            <a:spLocks/>
          </p:cNvSpPr>
          <p:nvPr/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BPMNG/BPMNM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8.-9. seminář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1400" b="1" dirty="0"/>
              <a:t>Rozhodovací proces</a:t>
            </a:r>
            <a:r>
              <a:rPr lang="cs-CZ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proces řešení rozhodovacího problému tj. problému s alespoň dvěma</a:t>
            </a:r>
            <a:r>
              <a:rPr lang="cs-CZ" sz="1400" dirty="0"/>
              <a:t> </a:t>
            </a:r>
            <a:r>
              <a:rPr lang="en-US" sz="1400" dirty="0"/>
              <a:t>variantami řešení (tvorba variant</a:t>
            </a:r>
            <a:r>
              <a:rPr lang="cs-CZ" sz="1400" dirty="0"/>
              <a:t>) 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při</a:t>
            </a:r>
            <a:r>
              <a:rPr lang="cs-CZ" sz="1400" dirty="0"/>
              <a:t> </a:t>
            </a:r>
            <a:r>
              <a:rPr lang="en-US" sz="1400" dirty="0"/>
              <a:t>rozhodování</a:t>
            </a:r>
            <a:r>
              <a:rPr lang="cs-CZ" sz="1400" dirty="0"/>
              <a:t> j</a:t>
            </a:r>
            <a:r>
              <a:rPr lang="en-US" sz="1400" dirty="0"/>
              <a:t>de o řešení rozporu mezi cílem, kterého chceme dosáhnout a zdroji, které máme pro jeho dosažení k dispozici (stanovení cílů)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rozhodovací proces</a:t>
            </a:r>
            <a:r>
              <a:rPr lang="cs-CZ" sz="1400" dirty="0"/>
              <a:t> </a:t>
            </a:r>
            <a:r>
              <a:rPr lang="en-US" sz="1400" dirty="0"/>
              <a:t>je způsob výběru takové varianty, která zabezpečí dosažení stanoveného cíle</a:t>
            </a:r>
            <a:r>
              <a:rPr lang="cs-CZ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rozhodovací procesy jsou obvykle charakteristické</a:t>
            </a:r>
            <a:r>
              <a:rPr lang="cs-CZ" sz="1400" dirty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dirty="0"/>
              <a:t>1. </a:t>
            </a:r>
            <a:r>
              <a:rPr lang="en-US" sz="1400" dirty="0"/>
              <a:t>delším časovým horizontem</a:t>
            </a:r>
            <a:endParaRPr lang="cs-CZ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dirty="0"/>
              <a:t>2. </a:t>
            </a:r>
            <a:r>
              <a:rPr lang="en-US" sz="1400" dirty="0"/>
              <a:t>jejich prognózy nejsou 100% spolehlivé (vliv faktorů rizika a nejistoty) →</a:t>
            </a:r>
            <a:r>
              <a:rPr lang="cs-CZ" sz="1400" dirty="0"/>
              <a:t> </a:t>
            </a:r>
            <a:r>
              <a:rPr lang="en-US" sz="1400" dirty="0"/>
              <a:t>různé </a:t>
            </a:r>
            <a:r>
              <a:rPr lang="cs-CZ" sz="1400" dirty="0"/>
              <a:t> </a:t>
            </a:r>
            <a:r>
              <a:rPr lang="en-US" sz="1400" dirty="0"/>
              <a:t>rozhodovací situace</a:t>
            </a:r>
          </a:p>
          <a:p>
            <a:endParaRPr lang="en-US" sz="11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Rozhodování: 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38821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Volba</a:t>
            </a:r>
          </a:p>
          <a:p>
            <a:r>
              <a:rPr lang="en-US" sz="1400" dirty="0"/>
              <a:t>= posouzení a výběr varianty (existuje více možností)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Problém</a:t>
            </a:r>
          </a:p>
          <a:p>
            <a:r>
              <a:rPr lang="en-US" sz="1400" dirty="0"/>
              <a:t>= odchylka mezi žádoucím stavem (standard, norma, plán) a skutečným stavem, jde o diferenci nežádoucí</a:t>
            </a:r>
          </a:p>
          <a:p>
            <a:r>
              <a:rPr lang="en-US" sz="1400" dirty="0"/>
              <a:t>reálný</a:t>
            </a:r>
          </a:p>
          <a:p>
            <a:r>
              <a:rPr lang="en-US" sz="1400" dirty="0"/>
              <a:t>potenciální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Ohrožení 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Příležitost </a:t>
            </a:r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Rozhodování: 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23414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1400" dirty="0"/>
              <a:t>Fáze (procesu) tvorby</a:t>
            </a:r>
          </a:p>
          <a:p>
            <a:pPr algn="just">
              <a:lnSpc>
                <a:spcPct val="150000"/>
              </a:lnSpc>
            </a:pPr>
            <a:r>
              <a:rPr lang="cs-CZ" sz="1400" dirty="0"/>
              <a:t>Fáze (procesu) prosazení (realizace) rozhodnutí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400" b="1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400" dirty="0"/>
          </a:p>
          <a:p>
            <a:endParaRPr lang="en-US" sz="11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Rozhodování: rozhodovací mechanismus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7769B7-1C68-4D5D-99A5-4BE7E9C0AB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13671" r="1455"/>
          <a:stretch/>
        </p:blipFill>
        <p:spPr>
          <a:xfrm>
            <a:off x="4289059" y="1275606"/>
            <a:ext cx="4622447" cy="34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000" dirty="0"/>
              <a:t>Rozdíly v rozhodovacích procesech</a:t>
            </a:r>
            <a:endParaRPr lang="cs-CZ" sz="20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3204233-0BC2-4120-8FCC-B2D772E3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19" t="52489" r="24414" b="6202"/>
          <a:stretch/>
        </p:blipFill>
        <p:spPr>
          <a:xfrm>
            <a:off x="611560" y="1059582"/>
            <a:ext cx="4690209" cy="33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8357589" cy="2952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en-US" sz="1600" u="sng" dirty="0"/>
              <a:t>Shlédnout na youtube: rozhodování managementu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1.	 Obsahem tématu: vyjádření manažera</a:t>
            </a:r>
          </a:p>
          <a:p>
            <a:pPr marL="0" indent="0">
              <a:buNone/>
            </a:pPr>
            <a:r>
              <a:rPr lang="cs-CZ" sz="1600" dirty="0"/>
              <a:t>Téma: </a:t>
            </a:r>
            <a:r>
              <a:rPr lang="en-US" sz="1600" dirty="0"/>
              <a:t>Krátkodobé a dlouhodobé rozhodování managementu</a:t>
            </a:r>
            <a:endParaRPr lang="cs-CZ" sz="1600" dirty="0"/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https://www.youtube.com/watch?v=4TvQc2RVJxw</a:t>
            </a:r>
            <a:endParaRPr lang="cs-CZ" sz="1400" dirty="0"/>
          </a:p>
          <a:p>
            <a:pPr>
              <a:buFont typeface="+mj-lt"/>
              <a:buAutoNum type="arabicPeriod"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Rozhodování managementu v praxi</a:t>
            </a:r>
          </a:p>
        </p:txBody>
      </p:sp>
    </p:spTree>
    <p:extLst>
      <p:ext uri="{BB962C8B-B14F-4D97-AF65-F5344CB8AC3E}">
        <p14:creationId xmlns:p14="http://schemas.microsoft.com/office/powerpoint/2010/main" val="41590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0485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lphaLcParenR"/>
            </a:pPr>
            <a:r>
              <a:rPr lang="cs-CZ" altLang="en-US" sz="1400" dirty="0"/>
              <a:t>Zpracování úkolu: individuální</a:t>
            </a:r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algn="just">
              <a:buFont typeface="+mj-lt"/>
              <a:buAutoNum type="alphaLcParenR"/>
            </a:pPr>
            <a:r>
              <a:rPr lang="cs-CZ" sz="1400" dirty="0"/>
              <a:t>Jako podklad použijte vypracování jednoho z předchozího dílčího úkolu nebo zvolte téma vlastní.</a:t>
            </a:r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algn="just">
              <a:buFont typeface="+mj-lt"/>
              <a:buAutoNum type="alphaLcParenR"/>
            </a:pPr>
            <a:r>
              <a:rPr lang="cs-CZ" sz="1400" dirty="0"/>
              <a:t>Popište rozhodovací mechanismus, </a:t>
            </a:r>
            <a:r>
              <a:rPr lang="cs-CZ" sz="1400" i="1" dirty="0"/>
              <a:t>vztahují se k předchozímu dílčímu úkolu nebo vyberte téma nové (vlastní), např.</a:t>
            </a:r>
            <a:r>
              <a:rPr lang="cs-CZ" sz="1400" dirty="0"/>
              <a:t>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Nejprve popište situaci, např.: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manažer po dobu své dlouhodobé zahraničí cesty pověřil krátkodobým zastupováním svého jednoho podřízeného.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Zvolte vhodný rozhodovací mechanismus. K popisu využijte min. 5 součástí rozhodovacího algoritmu (nebo doplňte i vlastní):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stanovení cíle, realizace, tvorba variant, komunikace, formulace problému, výběr rozhodnutí, sběr a zpracování informací, hodnocení variant, kontrola, tvorba rozhodnutí.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K vybraným částem rozhodovacího algoritmu doplňte vysvětlení.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Rozhodování a kontrola – I. část</a:t>
            </a:r>
            <a:endParaRPr lang="cs-CZ" sz="22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57E9970-4591-4217-AC74-E5F4C22D4984}"/>
              </a:ext>
            </a:extLst>
          </p:cNvPr>
          <p:cNvSpPr/>
          <p:nvPr/>
        </p:nvSpPr>
        <p:spPr>
          <a:xfrm>
            <a:off x="251520" y="412063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300" i="1" dirty="0">
                <a:solidFill>
                  <a:srgbClr val="7030A0"/>
                </a:solidFill>
              </a:rPr>
              <a:t>Termín odevzdání úkolu: </a:t>
            </a:r>
            <a:r>
              <a:rPr lang="cs-CZ" sz="1300" b="1" i="1" dirty="0">
                <a:solidFill>
                  <a:srgbClr val="7030A0"/>
                </a:solidFill>
              </a:rPr>
              <a:t>IS SU Odevzdávárna nejpozději do pondělí 27. 4. 2020 do 23:59 hod</a:t>
            </a:r>
            <a:r>
              <a:rPr lang="cs-CZ" sz="13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707"/>
            <a:ext cx="7416824" cy="395679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300" i="1" dirty="0">
                <a:solidFill>
                  <a:schemeClr val="accent6">
                    <a:lumMod val="75000"/>
                  </a:schemeClr>
                </a:solidFill>
              </a:rPr>
              <a:t>Např. …. </a:t>
            </a:r>
            <a:r>
              <a:rPr lang="cs-CZ" sz="1300" b="1" i="1" dirty="0">
                <a:solidFill>
                  <a:schemeClr val="accent6">
                    <a:lumMod val="75000"/>
                  </a:schemeClr>
                </a:solidFill>
              </a:rPr>
              <a:t>1. Formulace problému</a:t>
            </a:r>
            <a:r>
              <a:rPr lang="cs-CZ" sz="1300" i="1" dirty="0">
                <a:solidFill>
                  <a:schemeClr val="accent6">
                    <a:lumMod val="75000"/>
                  </a:schemeClr>
                </a:solidFill>
              </a:rPr>
              <a:t>: manažer přenese své pravomoci po dobu dlouhodobé nepřítomnosti na jednoho ze svých podřízených. Určením nesprávné osoby může dojít  k velkým komplikacím přijetím špatných rozhodnutí, zmatkům na pracovišti či konfliktům mezi podřízenými. Výběrem vhodného kandidáta – veškeré činnosti v době nepřítomnosti manažera budou probíhat v obvyklém žádoucím režimu.</a:t>
            </a:r>
          </a:p>
          <a:p>
            <a:pPr marL="0" indent="0" algn="just">
              <a:buNone/>
            </a:pPr>
            <a:endParaRPr lang="cs-CZ" sz="13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300" b="1" i="1" dirty="0">
                <a:solidFill>
                  <a:schemeClr val="accent6">
                    <a:lumMod val="75000"/>
                  </a:schemeClr>
                </a:solidFill>
              </a:rPr>
              <a:t>2. Stanovení cíle</a:t>
            </a:r>
            <a:r>
              <a:rPr lang="cs-CZ" sz="1300" i="1" dirty="0">
                <a:solidFill>
                  <a:schemeClr val="accent6">
                    <a:lumMod val="75000"/>
                  </a:schemeClr>
                </a:solidFill>
              </a:rPr>
              <a:t>: Cílem je výběr nejvhodnějšího kandidáta jako svého zástupce a jeho akceptovaných podřízených. Zvolená osoba se musí ztotožnit s tím, že bude muset třeba i aplikovat nepopulární rozhodnutí – vůči svým kolegům pracovního kolektivu. Naopak pracovníci budou muset respektovat to, že na danou dobu bude jejich kolega nadřízeným se „vším všudy“.</a:t>
            </a:r>
          </a:p>
          <a:p>
            <a:pPr marL="0" indent="0" algn="just">
              <a:buNone/>
            </a:pPr>
            <a:endParaRPr lang="cs-CZ" sz="13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300" b="1" i="1" dirty="0">
                <a:solidFill>
                  <a:schemeClr val="accent6">
                    <a:lumMod val="75000"/>
                  </a:schemeClr>
                </a:solidFill>
              </a:rPr>
              <a:t>3. Sběr a zpracování informací: </a:t>
            </a:r>
            <a:r>
              <a:rPr lang="cs-CZ" sz="1300" i="1" dirty="0">
                <a:solidFill>
                  <a:schemeClr val="accent6">
                    <a:lumMod val="75000"/>
                  </a:schemeClr>
                </a:solidFill>
              </a:rPr>
              <a:t>Vedoucí pracovník zná obvykle dobře své podřízené, jejich silné a slabé stránky. Možnost osobního pohovoru, dotázat se: Jak by přijali fakt, že by jej zastupoval právě jeden z </a:t>
            </a:r>
            <a:r>
              <a:rPr lang="cs-CZ" sz="1300" i="1" dirty="0" err="1">
                <a:solidFill>
                  <a:schemeClr val="accent6">
                    <a:lumMod val="75000"/>
                  </a:schemeClr>
                </a:solidFill>
              </a:rPr>
              <a:t>kolelegů</a:t>
            </a:r>
            <a:r>
              <a:rPr lang="cs-CZ" sz="13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13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13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300" b="1" i="1" dirty="0">
                <a:solidFill>
                  <a:schemeClr val="accent6">
                    <a:lumMod val="75000"/>
                  </a:schemeClr>
                </a:solidFill>
              </a:rPr>
              <a:t>4. Tvorba variant …</a:t>
            </a:r>
          </a:p>
          <a:p>
            <a:pPr marL="0" indent="0" algn="just">
              <a:buNone/>
            </a:pPr>
            <a:endParaRPr lang="cs-CZ" sz="13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300" b="1" i="1" dirty="0">
                <a:solidFill>
                  <a:schemeClr val="accent6">
                    <a:lumMod val="75000"/>
                  </a:schemeClr>
                </a:solidFill>
              </a:rPr>
              <a:t>5. Výběr rozhodnutí</a:t>
            </a:r>
            <a:r>
              <a:rPr lang="cs-CZ" sz="1300" i="1" dirty="0">
                <a:solidFill>
                  <a:schemeClr val="accent6">
                    <a:lumMod val="75000"/>
                  </a:schemeClr>
                </a:solidFill>
              </a:rPr>
              <a:t>: výběr nejvhodnějšího kandidáta na základě zvolených kritérií.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Rozhodování a kontrola – I. část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593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dirty="0"/>
              <a:t>d) Navrhněte kontrolní mechanismu vámi navrženého předmětu kontroly: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Popište min. 5 činností/subjektu/předmětu kontroly.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Pokud je to možné, uveďte i </a:t>
            </a:r>
            <a:r>
              <a:rPr lang="cs-CZ" sz="1400" b="1" dirty="0"/>
              <a:t>důvod/potřebu kontroly</a:t>
            </a:r>
            <a:r>
              <a:rPr lang="cs-CZ" sz="1400" dirty="0"/>
              <a:t>: časový horizont, mechanismus nebo nástroje kontroly.</a:t>
            </a:r>
          </a:p>
          <a:p>
            <a:pPr marL="400050" indent="-400050" algn="just">
              <a:buFont typeface="+mj-lt"/>
              <a:buAutoNum type="romanLcPeriod"/>
            </a:pPr>
            <a:endParaRPr lang="cs-CZ" sz="1400" dirty="0"/>
          </a:p>
          <a:p>
            <a:pPr marL="400050" indent="-400050" algn="just">
              <a:buFont typeface="+mj-lt"/>
              <a:buAutoNum type="romanLcPeriod"/>
            </a:pPr>
            <a:endParaRPr lang="cs-CZ" sz="1400" dirty="0"/>
          </a:p>
          <a:p>
            <a:pPr marL="0" indent="0" algn="just">
              <a:buNone/>
            </a:pP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Např. </a:t>
            </a:r>
            <a:r>
              <a:rPr lang="cs-CZ" sz="1400" b="1" i="1" dirty="0">
                <a:solidFill>
                  <a:schemeClr val="accent6">
                    <a:lumMod val="75000"/>
                  </a:schemeClr>
                </a:solidFill>
              </a:rPr>
              <a:t>Kontrola správnosti účetních dokladů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…</a:t>
            </a:r>
          </a:p>
          <a:p>
            <a:pPr marL="0" indent="0" algn="just">
              <a:buNone/>
            </a:pPr>
            <a:r>
              <a:rPr lang="cs-CZ" sz="1400" i="1" u="sng" dirty="0">
                <a:solidFill>
                  <a:schemeClr val="accent6">
                    <a:lumMod val="75000"/>
                  </a:schemeClr>
                </a:solidFill>
              </a:rPr>
              <a:t>Potřeba kontroly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…</a:t>
            </a: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Např. </a:t>
            </a:r>
            <a:r>
              <a:rPr lang="cs-CZ" sz="1400" b="1" i="1" dirty="0">
                <a:solidFill>
                  <a:schemeClr val="accent6">
                    <a:lumMod val="75000"/>
                  </a:schemeClr>
                </a:solidFill>
              </a:rPr>
              <a:t>Kontrola zkušeného zaměstnance 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…</a:t>
            </a:r>
          </a:p>
          <a:p>
            <a:pPr marL="0" indent="0" algn="just">
              <a:buNone/>
            </a:pPr>
            <a:r>
              <a:rPr lang="cs-CZ" sz="1400" i="1" u="sng" dirty="0">
                <a:solidFill>
                  <a:schemeClr val="accent6">
                    <a:lumMod val="75000"/>
                  </a:schemeClr>
                </a:solidFill>
              </a:rPr>
              <a:t>Potřeba kontroly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…</a:t>
            </a: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Rozhodování a kontrola – II. část</a:t>
            </a:r>
            <a:endParaRPr lang="cs-CZ" sz="22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A240D0-940B-49D8-AFF0-E241DF194E1C}"/>
              </a:ext>
            </a:extLst>
          </p:cNvPr>
          <p:cNvSpPr/>
          <p:nvPr/>
        </p:nvSpPr>
        <p:spPr>
          <a:xfrm>
            <a:off x="216428" y="3807499"/>
            <a:ext cx="84763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300" i="1" dirty="0">
                <a:solidFill>
                  <a:srgbClr val="7030A0"/>
                </a:solidFill>
              </a:rPr>
              <a:t>Termín odevzdání úkolu: </a:t>
            </a:r>
            <a:r>
              <a:rPr lang="cs-CZ" sz="1300" b="1" i="1" dirty="0">
                <a:solidFill>
                  <a:srgbClr val="7030A0"/>
                </a:solidFill>
              </a:rPr>
              <a:t>IS SU Odevzdávárna nejpozději do pondělí 27. 4. 2020 do 23:59 hod</a:t>
            </a:r>
            <a:r>
              <a:rPr lang="cs-CZ" sz="13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588DBB2-CF09-4139-BB75-F2B80BC1FA99}"/>
              </a:ext>
            </a:extLst>
          </p:cNvPr>
          <p:cNvSpPr txBox="1">
            <a:spLocks/>
          </p:cNvSpPr>
          <p:nvPr/>
        </p:nvSpPr>
        <p:spPr>
          <a:xfrm>
            <a:off x="4610374" y="771550"/>
            <a:ext cx="2560757" cy="337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výuka: 9. seminář</a:t>
            </a:r>
            <a:endParaRPr lang="en-GB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Úrovně kontroly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AEDB3B-3839-40BE-9473-0E1ADCFA8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10800" r="12988" b="5201"/>
          <a:stretch/>
        </p:blipFill>
        <p:spPr>
          <a:xfrm>
            <a:off x="0" y="1127943"/>
            <a:ext cx="5976664" cy="35859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05A6AC-D71F-4FFF-88A1-6BFCFAFE5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87068"/>
            <a:ext cx="3220263" cy="194935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356CE01-6A51-4D27-B9A9-7B1D97D2C55D}"/>
              </a:ext>
            </a:extLst>
          </p:cNvPr>
          <p:cNvCxnSpPr>
            <a:cxnSpLocks/>
          </p:cNvCxnSpPr>
          <p:nvPr/>
        </p:nvCxnSpPr>
        <p:spPr>
          <a:xfrm flipH="1">
            <a:off x="3419872" y="1347614"/>
            <a:ext cx="396044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0CAB653-FC03-4A44-B4E3-1E0CB81682B1}"/>
              </a:ext>
            </a:extLst>
          </p:cNvPr>
          <p:cNvCxnSpPr>
            <a:cxnSpLocks/>
          </p:cNvCxnSpPr>
          <p:nvPr/>
        </p:nvCxnSpPr>
        <p:spPr>
          <a:xfrm flipH="1">
            <a:off x="3536092" y="2571750"/>
            <a:ext cx="3124140" cy="121346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4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588DBB2-CF09-4139-BB75-F2B80BC1FA99}"/>
              </a:ext>
            </a:extLst>
          </p:cNvPr>
          <p:cNvSpPr txBox="1">
            <a:spLocks/>
          </p:cNvSpPr>
          <p:nvPr/>
        </p:nvSpPr>
        <p:spPr>
          <a:xfrm>
            <a:off x="4610374" y="771550"/>
            <a:ext cx="2560757" cy="337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výuka: 8. seminář</a:t>
            </a:r>
            <a:endParaRPr lang="en-GB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8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Získávání a výběr informací pro kontrolu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839855-62D8-4F81-9CEF-3D4605370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2" t="19600" r="6288" b="4315"/>
          <a:stretch/>
        </p:blipFill>
        <p:spPr>
          <a:xfrm>
            <a:off x="539552" y="706749"/>
            <a:ext cx="8352928" cy="38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Získávání a výběr informací pro kontrolu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0DEEAB-6F00-4FDD-A81B-11828BCFD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16800" r="3549" b="8400"/>
          <a:stretch/>
        </p:blipFill>
        <p:spPr>
          <a:xfrm>
            <a:off x="683568" y="771550"/>
            <a:ext cx="6264696" cy="38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dirty="0"/>
              <a:t>Kontrolní proces je sledem určitých etap:</a:t>
            </a:r>
          </a:p>
          <a:p>
            <a:pPr algn="just"/>
            <a:r>
              <a:rPr lang="cs-CZ" sz="1400" dirty="0"/>
              <a:t>proces sledování, </a:t>
            </a:r>
          </a:p>
          <a:p>
            <a:pPr algn="just"/>
            <a:r>
              <a:rPr lang="cs-CZ" sz="1400" dirty="0"/>
              <a:t>rozboru, </a:t>
            </a:r>
          </a:p>
          <a:p>
            <a:pPr algn="just"/>
            <a:r>
              <a:rPr lang="cs-CZ" sz="1400" dirty="0"/>
              <a:t>měření </a:t>
            </a:r>
          </a:p>
          <a:p>
            <a:pPr algn="just"/>
            <a:r>
              <a:rPr lang="cs-CZ" sz="1400" dirty="0"/>
              <a:t>stanovení závěru souvislosti s odchylkami mezi plánem a skutečností- realizací. </a:t>
            </a:r>
          </a:p>
          <a:p>
            <a:pPr marL="0" indent="0" algn="just">
              <a:buNone/>
            </a:pPr>
            <a:endParaRPr lang="cs-CZ" sz="1400" dirty="0"/>
          </a:p>
          <a:p>
            <a:pPr marL="0" indent="0" algn="just">
              <a:buNone/>
            </a:pPr>
            <a:r>
              <a:rPr lang="cs-CZ" sz="1400" dirty="0"/>
              <a:t>Kontrolní proces je vyhodnocování, strategie a zjišťování odchylek, hledání příčin a způsob nápravy,  aby se dosáhlo určených cílů a splnění plánů.</a:t>
            </a:r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Kontrolní proces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682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Kontrolní procesy: vzor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C82E49-17C4-4B5C-943B-DA67EFBC0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22001" r="17713" b="8001"/>
          <a:stretch/>
        </p:blipFill>
        <p:spPr>
          <a:xfrm>
            <a:off x="1403648" y="843558"/>
            <a:ext cx="60486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Fáze kontroly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AB375D-AA07-4008-B89A-FEB0B1C27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8000" r="6951" b="12201"/>
          <a:stretch/>
        </p:blipFill>
        <p:spPr>
          <a:xfrm>
            <a:off x="1187624" y="843558"/>
            <a:ext cx="495465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Kontrolní cyklus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C5400E-EB34-45C8-914D-BC3E0DD06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15" t="46543" r="36652" b="25533"/>
          <a:stretch/>
        </p:blipFill>
        <p:spPr>
          <a:xfrm>
            <a:off x="1403648" y="1203598"/>
            <a:ext cx="4968552" cy="31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AutoNum type="arabicParenR"/>
            </a:pPr>
            <a:r>
              <a:rPr lang="cs-CZ" sz="1400" b="1" dirty="0"/>
              <a:t>Určení cíle kontroly. 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cs-CZ" sz="1400" b="1" dirty="0"/>
              <a:t>Stanovení kontrolních kritérií</a:t>
            </a:r>
            <a:r>
              <a:rPr lang="cs-CZ" sz="1400" dirty="0"/>
              <a:t>. Kontrola zjišťuje rozdíl mezi záměrem (plánem) a skutečností. Protože plány jsou různě podrobné a složité, vytváří se speciální standardy, kritéria či měřítka.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cs-CZ" sz="1400" b="1" dirty="0"/>
              <a:t>Identifikace odchylek</a:t>
            </a:r>
            <a:r>
              <a:rPr lang="cs-CZ" sz="1400" dirty="0"/>
              <a:t>. Srovnání kontrolovaných procesů s měřítky či standardy. 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cs-CZ" sz="1400" b="1" dirty="0"/>
              <a:t>Analýza odchylek</a:t>
            </a:r>
            <a:r>
              <a:rPr lang="cs-CZ" sz="1400" dirty="0"/>
              <a:t>. Rozborový charakter, obdobný analytickým činnostem v manažerském rozhodování. Odchylky mohou být pozitivní či negativní. 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cs-CZ" sz="1400" b="1" dirty="0"/>
              <a:t>Výběr nápravných opatření. </a:t>
            </a:r>
            <a:r>
              <a:rPr lang="cs-CZ" sz="1400" dirty="0"/>
              <a:t>V této etapě se kontrola prolíná s dalšími manažerskými funkcemi. Manažerská rozhodnutí se týkají korekce odchylky, mělo by jít o integrované rozhodnutí. 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cs-CZ" sz="1400" b="1" dirty="0"/>
              <a:t>Realizace nápravného opatření.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Kontrolní cyklus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865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Kontrolní procesy: vnitřní a vnější kontrola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FCA6D1-C95F-4ED7-84FF-8FBFEE674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5" t="20014" r="9945" b="7298"/>
          <a:stretch/>
        </p:blipFill>
        <p:spPr>
          <a:xfrm>
            <a:off x="683568" y="1059582"/>
            <a:ext cx="65352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Kontrolní procesy: vnitřní a vnější kontrola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6E462E9-F88F-4266-BA1B-AE3F81B53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0" t="16421" r="20692" b="4755"/>
          <a:stretch/>
        </p:blipFill>
        <p:spPr>
          <a:xfrm>
            <a:off x="1187624" y="951570"/>
            <a:ext cx="5220580" cy="35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0485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lphaLcParenR"/>
            </a:pPr>
            <a:r>
              <a:rPr lang="cs-CZ" altLang="en-US" sz="1400" dirty="0"/>
              <a:t>Zpracování úkolu: individuální</a:t>
            </a:r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algn="just">
              <a:buFont typeface="+mj-lt"/>
              <a:buAutoNum type="alphaLcParenR"/>
            </a:pPr>
            <a:r>
              <a:rPr lang="cs-CZ" sz="1400" dirty="0"/>
              <a:t>Jako podklad použijte vypracování jednoho z předchozího dílčího úkolu nebo zvolte téma vlastní.</a:t>
            </a:r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algn="just">
              <a:buFont typeface="+mj-lt"/>
              <a:buAutoNum type="alphaLcParenR"/>
            </a:pPr>
            <a:r>
              <a:rPr lang="cs-CZ" sz="1400" dirty="0"/>
              <a:t>Popište rozhodovací mechanismus, </a:t>
            </a:r>
            <a:r>
              <a:rPr lang="cs-CZ" sz="1400" i="1" dirty="0"/>
              <a:t>vztahují se k předchozímu dílčímu úkolu nebo vyberte téma nové (vlastní), např.</a:t>
            </a:r>
            <a:r>
              <a:rPr lang="cs-CZ" sz="1400" dirty="0"/>
              <a:t>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Nejprve popište situaci, např.: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manažer po dobu své dlouhodobé zahraničí cesty pověřil krátkodobým zastupováním svého jednoho podřízeného.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Zvolte vhodný rozhodovací mechanismus. K popisu využijte min. 5 součástí rozhodovacího algoritmu (nebo doplňte i vlastní):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stanovení cíle, realizace, tvorba variant, komunikace, formulace problému, výběr rozhodnutí, sběr a zpracování informací, hodnocení variant, kontrola, tvorba rozhodnutí.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K vybraným částem rozhodovacího algoritmu doplňte vysvětlení.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Rozhodování a kontrola – I. část</a:t>
            </a:r>
            <a:endParaRPr lang="cs-CZ" sz="22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57E9970-4591-4217-AC74-E5F4C22D4984}"/>
              </a:ext>
            </a:extLst>
          </p:cNvPr>
          <p:cNvSpPr/>
          <p:nvPr/>
        </p:nvSpPr>
        <p:spPr>
          <a:xfrm>
            <a:off x="251520" y="412063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300" i="1" dirty="0">
                <a:solidFill>
                  <a:srgbClr val="7030A0"/>
                </a:solidFill>
              </a:rPr>
              <a:t>Termín odevzdání úkolu: </a:t>
            </a:r>
            <a:r>
              <a:rPr lang="cs-CZ" sz="1300" b="1" i="1" dirty="0">
                <a:solidFill>
                  <a:srgbClr val="7030A0"/>
                </a:solidFill>
              </a:rPr>
              <a:t>IS SU Odevzdávárna nejpozději do pondělí 27. 4. 2020 do 23:59 hod</a:t>
            </a:r>
            <a:r>
              <a:rPr lang="cs-CZ" sz="13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Příklady problémů v managementu</a:t>
            </a:r>
            <a:endParaRPr lang="cs-CZ" sz="2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2444EB-5453-4C03-8959-94CAAD476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7908" r="3060" b="8900"/>
          <a:stretch/>
        </p:blipFill>
        <p:spPr>
          <a:xfrm>
            <a:off x="1043608" y="879562"/>
            <a:ext cx="5616624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dirty="0"/>
              <a:t>d) Navrhněte kontrolní mechanismu vámi navrženého předmětu kontroly: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Popište min. 5 činností/subjektu/předmětu kontroly.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Pokud je to možné, uveďte i </a:t>
            </a:r>
            <a:r>
              <a:rPr lang="cs-CZ" sz="1400" b="1" dirty="0"/>
              <a:t>důvod/potřebu kontroly</a:t>
            </a:r>
            <a:r>
              <a:rPr lang="cs-CZ" sz="1400" dirty="0"/>
              <a:t>: časový horizont, mechanismus nebo nástroje kontroly.</a:t>
            </a:r>
          </a:p>
          <a:p>
            <a:pPr marL="400050" indent="-400050" algn="just">
              <a:buFont typeface="+mj-lt"/>
              <a:buAutoNum type="romanLcPeriod"/>
            </a:pPr>
            <a:endParaRPr lang="cs-CZ" sz="1400" dirty="0"/>
          </a:p>
          <a:p>
            <a:pPr marL="0" indent="0" algn="just">
              <a:buNone/>
            </a:pP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Např. </a:t>
            </a:r>
            <a:r>
              <a:rPr lang="cs-CZ" sz="1400" b="1" i="1" dirty="0">
                <a:solidFill>
                  <a:schemeClr val="accent6">
                    <a:lumMod val="75000"/>
                  </a:schemeClr>
                </a:solidFill>
              </a:rPr>
              <a:t>Kontrola zkušeného zaměstnance 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…</a:t>
            </a:r>
          </a:p>
          <a:p>
            <a:pPr marL="0" indent="0" algn="just">
              <a:buNone/>
            </a:pPr>
            <a:r>
              <a:rPr lang="cs-CZ" sz="1400" i="1" u="sng" dirty="0">
                <a:solidFill>
                  <a:schemeClr val="accent6">
                    <a:lumMod val="75000"/>
                  </a:schemeClr>
                </a:solidFill>
              </a:rPr>
              <a:t>Potřeba kontroly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…</a:t>
            </a: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Např. </a:t>
            </a:r>
            <a:r>
              <a:rPr lang="cs-CZ" sz="1400" b="1" i="1" dirty="0">
                <a:solidFill>
                  <a:schemeClr val="accent6">
                    <a:lumMod val="75000"/>
                  </a:schemeClr>
                </a:solidFill>
              </a:rPr>
              <a:t>Kontrola dodržování pracovní doby: 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Je nutné si uvědomit, že zaměstnanci trvá několik minut se převléci a několik minut jde ke kontrolním hodinám umístěným u vchodu podniku. </a:t>
            </a:r>
          </a:p>
          <a:p>
            <a:pPr marL="0" indent="0" algn="just">
              <a:buNone/>
            </a:pPr>
            <a:r>
              <a:rPr lang="cs-CZ" sz="1400" i="1" u="sng" dirty="0">
                <a:solidFill>
                  <a:schemeClr val="accent6">
                    <a:lumMod val="75000"/>
                  </a:schemeClr>
                </a:solidFill>
              </a:rPr>
              <a:t>Potřeba kontroly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Přímo na pracovišti a vedoucí pracovník jde příkladem, dává zaměstnancům jasně najevo, jaké chování je žádoucí. Tzn. čas na převlečení, čas konce směny …</a:t>
            </a: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Rozhodování a kontrola – II. část</a:t>
            </a:r>
            <a:endParaRPr lang="cs-CZ" sz="22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A240D0-940B-49D8-AFF0-E241DF194E1C}"/>
              </a:ext>
            </a:extLst>
          </p:cNvPr>
          <p:cNvSpPr/>
          <p:nvPr/>
        </p:nvSpPr>
        <p:spPr>
          <a:xfrm>
            <a:off x="259227" y="4197736"/>
            <a:ext cx="84763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300" i="1" dirty="0">
                <a:solidFill>
                  <a:srgbClr val="7030A0"/>
                </a:solidFill>
              </a:rPr>
              <a:t>Termín odevzdání úkolu: </a:t>
            </a:r>
            <a:r>
              <a:rPr lang="cs-CZ" sz="1300" b="1" i="1" dirty="0">
                <a:solidFill>
                  <a:srgbClr val="7030A0"/>
                </a:solidFill>
              </a:rPr>
              <a:t>IS SU Odevzdávárna nejpozději do pondělí 27. 4. 2020 do 23:59 hod</a:t>
            </a:r>
            <a:r>
              <a:rPr lang="cs-CZ" sz="13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dirty="0"/>
              <a:t>d) Navrhněte kontrolní mechanismu vámi navrženého předmětu kontroly: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Popište min. 5 činností/subjektu/předmětu kontroly.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cs-CZ" sz="1400" dirty="0"/>
              <a:t>Pokud je to možné, uveďte i </a:t>
            </a:r>
            <a:r>
              <a:rPr lang="cs-CZ" sz="1400" b="1" dirty="0"/>
              <a:t>důvod/potřebu kontroly</a:t>
            </a:r>
            <a:r>
              <a:rPr lang="cs-CZ" sz="1400" dirty="0"/>
              <a:t>: časový horizont, mechanismus nebo nástroje kontroly.</a:t>
            </a:r>
          </a:p>
          <a:p>
            <a:pPr marL="400050" indent="-400050" algn="just">
              <a:buFont typeface="+mj-lt"/>
              <a:buAutoNum type="romanLcPeriod"/>
            </a:pPr>
            <a:endParaRPr lang="cs-CZ" sz="1400" dirty="0"/>
          </a:p>
          <a:p>
            <a:pPr marL="0" indent="0" algn="just">
              <a:buNone/>
            </a:pP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Např. </a:t>
            </a:r>
            <a:r>
              <a:rPr lang="cs-CZ" sz="1400" b="1" i="1" dirty="0">
                <a:solidFill>
                  <a:schemeClr val="accent6">
                    <a:lumMod val="75000"/>
                  </a:schemeClr>
                </a:solidFill>
              </a:rPr>
              <a:t>Kontrola správnosti účetních dokladů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Vzhledem k velkému množství účetních dokladů v podniku, je vybrána namátková kontrola účetních dokladů. V případě, že kontrolor bude mít podezření na špatnou práci účetní, nařídí hloubkový audit (např. prostřednictvím specializované firmy).</a:t>
            </a:r>
          </a:p>
          <a:p>
            <a:pPr marL="0" indent="0" algn="just">
              <a:buNone/>
            </a:pPr>
            <a:r>
              <a:rPr lang="cs-CZ" sz="1400" i="1" u="sng" dirty="0">
                <a:solidFill>
                  <a:schemeClr val="accent6">
                    <a:lumMod val="75000"/>
                  </a:schemeClr>
                </a:solidFill>
              </a:rPr>
              <a:t>Potřeba kontroly</a:t>
            </a:r>
            <a:r>
              <a:rPr lang="cs-CZ" sz="1400" i="1" dirty="0">
                <a:solidFill>
                  <a:schemeClr val="accent6">
                    <a:lumMod val="75000"/>
                  </a:schemeClr>
                </a:solidFill>
              </a:rPr>
              <a:t>: V případě, že kontrola na pozici účetnictví dlouhodobě nebude realizována, budou si účetní této skutečnosti vědomi a zpravidla dospějí k závěru, že jejich práce pro organizaci není důležitá a vedoucího nezajímá či dokonce mohou vědomě na stav „nekontrolování“ hřešit. Zavedením pravidelných kontrol, 1x měsíčně pověřeným kontrolorem, je možné se vyhnout vážným problémům.</a:t>
            </a: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Rozhodování a kontrola – II. část</a:t>
            </a:r>
            <a:endParaRPr lang="cs-CZ" sz="22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A240D0-940B-49D8-AFF0-E241DF194E1C}"/>
              </a:ext>
            </a:extLst>
          </p:cNvPr>
          <p:cNvSpPr/>
          <p:nvPr/>
        </p:nvSpPr>
        <p:spPr>
          <a:xfrm>
            <a:off x="259227" y="4197736"/>
            <a:ext cx="84763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300" i="1" dirty="0">
                <a:solidFill>
                  <a:srgbClr val="7030A0"/>
                </a:solidFill>
              </a:rPr>
              <a:t>Termín odevzdání úkolu: </a:t>
            </a:r>
            <a:r>
              <a:rPr lang="cs-CZ" sz="1300" b="1" i="1" dirty="0">
                <a:solidFill>
                  <a:srgbClr val="7030A0"/>
                </a:solidFill>
              </a:rPr>
              <a:t>IS SU Odevzdávárna nejpozději do pondělí 27. 4. 2020 do 23:59 hod</a:t>
            </a:r>
            <a:r>
              <a:rPr lang="cs-CZ" sz="13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2649" y="987574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800" dirty="0"/>
              <a:t>Dotazy pište na email:</a:t>
            </a:r>
          </a:p>
          <a:p>
            <a:pPr marL="0" indent="0" algn="ctr">
              <a:buNone/>
            </a:pPr>
            <a:endParaRPr lang="cs-CZ" sz="3800" dirty="0"/>
          </a:p>
          <a:p>
            <a:pPr marL="0" indent="0" algn="ctr">
              <a:buNone/>
            </a:pPr>
            <a:r>
              <a:rPr lang="cs-CZ" sz="3800" dirty="0">
                <a:solidFill>
                  <a:srgbClr val="7030A0"/>
                </a:solidFill>
              </a:rPr>
              <a:t>meixnerova@opf.slu.cz</a:t>
            </a:r>
            <a:br>
              <a:rPr lang="cs-CZ" sz="3800" dirty="0">
                <a:solidFill>
                  <a:srgbClr val="7030A0"/>
                </a:solidFill>
              </a:rPr>
            </a:br>
            <a:br>
              <a:rPr lang="cs-CZ" sz="3800" dirty="0"/>
            </a:br>
            <a:r>
              <a:rPr lang="cs-CZ" sz="3800" dirty="0"/>
              <a:t>Děkuji za pozornost</a:t>
            </a:r>
            <a:br>
              <a:rPr lang="cs-CZ" sz="1400" b="1" dirty="0"/>
            </a:br>
            <a:br>
              <a:rPr lang="cs-CZ" sz="18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cs-CZ" sz="20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643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Rozhodovací problémy</a:t>
            </a:r>
            <a:endParaRPr lang="cs-CZ" sz="2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C15D4E-A1F5-431F-8355-7817F4F4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22640" r="5195" b="3782"/>
          <a:stretch/>
        </p:blipFill>
        <p:spPr>
          <a:xfrm>
            <a:off x="179512" y="1131590"/>
            <a:ext cx="5181159" cy="32073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3921C57-9C35-4706-8D3E-396195BD7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8" y="1275606"/>
            <a:ext cx="3568632" cy="2160240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59DBD19-CB28-4F5A-B06E-9262D084B568}"/>
              </a:ext>
            </a:extLst>
          </p:cNvPr>
          <p:cNvCxnSpPr>
            <a:cxnSpLocks/>
          </p:cNvCxnSpPr>
          <p:nvPr/>
        </p:nvCxnSpPr>
        <p:spPr>
          <a:xfrm flipH="1">
            <a:off x="4427984" y="1491630"/>
            <a:ext cx="2952328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2AA466A-5AD8-4CC5-8DB2-BBE26380497C}"/>
              </a:ext>
            </a:extLst>
          </p:cNvPr>
          <p:cNvCxnSpPr>
            <a:cxnSpLocks/>
          </p:cNvCxnSpPr>
          <p:nvPr/>
        </p:nvCxnSpPr>
        <p:spPr>
          <a:xfrm flipH="1">
            <a:off x="4283968" y="3075806"/>
            <a:ext cx="2516863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Má dva aspekty: rychlost a správnost.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Je složen z různých částí, které na sebe navazují.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Přednost rychlosti před nečinností.</a:t>
            </a:r>
          </a:p>
          <a:p>
            <a:endParaRPr lang="en-US" sz="12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Rozhodovací proces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8453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Subjekt rozhodování</a:t>
            </a:r>
          </a:p>
          <a:p>
            <a:r>
              <a:rPr lang="cs-CZ" sz="1400" dirty="0"/>
              <a:t>Objekt rozhodování</a:t>
            </a:r>
          </a:p>
          <a:p>
            <a:r>
              <a:rPr lang="cs-CZ" sz="1400" dirty="0"/>
              <a:t>Rozhodovací situace</a:t>
            </a:r>
          </a:p>
          <a:p>
            <a:r>
              <a:rPr lang="cs-CZ" sz="1400" dirty="0"/>
              <a:t>Cíle rozhodování</a:t>
            </a:r>
          </a:p>
          <a:p>
            <a:r>
              <a:rPr lang="cs-CZ" sz="1400" dirty="0"/>
              <a:t>Okolí subjektu rozhodování</a:t>
            </a:r>
          </a:p>
          <a:p>
            <a:r>
              <a:rPr lang="cs-CZ" sz="1400" dirty="0"/>
              <a:t>Faktory</a:t>
            </a:r>
          </a:p>
          <a:p>
            <a:r>
              <a:rPr lang="cs-CZ" sz="1400" dirty="0"/>
              <a:t>Pravidla rozhodování</a:t>
            </a:r>
          </a:p>
          <a:p>
            <a:endParaRPr lang="cs-CZ" sz="1400" dirty="0"/>
          </a:p>
          <a:p>
            <a:endParaRPr lang="en-US" sz="14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Rozhodovací proces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6155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Cíl </a:t>
            </a:r>
            <a:r>
              <a:rPr lang="en-US" sz="1400" dirty="0"/>
              <a:t>rozhodování</a:t>
            </a:r>
          </a:p>
          <a:p>
            <a:endParaRPr lang="en-US" sz="1400" dirty="0"/>
          </a:p>
          <a:p>
            <a:r>
              <a:rPr lang="cs-CZ" sz="1400" dirty="0"/>
              <a:t>S</a:t>
            </a:r>
            <a:r>
              <a:rPr lang="en-US" sz="1400" dirty="0"/>
              <a:t>ubjekt rozhodování</a:t>
            </a:r>
          </a:p>
          <a:p>
            <a:endParaRPr lang="en-US" sz="1400" dirty="0"/>
          </a:p>
          <a:p>
            <a:r>
              <a:rPr lang="cs-CZ" sz="1400" dirty="0"/>
              <a:t>O</a:t>
            </a:r>
            <a:r>
              <a:rPr lang="en-US" sz="1400" dirty="0"/>
              <a:t>bjekt rozhodování</a:t>
            </a:r>
          </a:p>
          <a:p>
            <a:endParaRPr lang="en-US" sz="1400" dirty="0"/>
          </a:p>
          <a:p>
            <a:r>
              <a:rPr lang="cs-CZ" sz="1400" dirty="0"/>
              <a:t>V</a:t>
            </a:r>
            <a:r>
              <a:rPr lang="en-US" sz="1400" dirty="0"/>
              <a:t>arianta (alternativa)</a:t>
            </a:r>
          </a:p>
          <a:p>
            <a:endParaRPr lang="en-US" sz="1400" dirty="0"/>
          </a:p>
          <a:p>
            <a:r>
              <a:rPr lang="cs-CZ" sz="1400" dirty="0"/>
              <a:t>D</a:t>
            </a:r>
            <a:r>
              <a:rPr lang="en-US" sz="1400" dirty="0"/>
              <a:t>ůsledky</a:t>
            </a:r>
          </a:p>
          <a:p>
            <a:endParaRPr lang="en-US" sz="1400" dirty="0"/>
          </a:p>
          <a:p>
            <a:r>
              <a:rPr lang="cs-CZ" sz="1400" dirty="0"/>
              <a:t>K</a:t>
            </a:r>
            <a:r>
              <a:rPr lang="en-US" sz="1400" dirty="0"/>
              <a:t>ritéria rozhodování</a:t>
            </a:r>
          </a:p>
          <a:p>
            <a:endParaRPr lang="en-US" sz="1400" dirty="0"/>
          </a:p>
          <a:p>
            <a:r>
              <a:rPr lang="cs-CZ" sz="1400" dirty="0"/>
              <a:t>R</a:t>
            </a:r>
            <a:r>
              <a:rPr lang="en-US" sz="1400" dirty="0"/>
              <a:t>izikové situace (stavy světa)</a:t>
            </a:r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Rozhodovací proces</a:t>
            </a:r>
          </a:p>
        </p:txBody>
      </p:sp>
    </p:spTree>
    <p:extLst>
      <p:ext uri="{BB962C8B-B14F-4D97-AF65-F5344CB8AC3E}">
        <p14:creationId xmlns:p14="http://schemas.microsoft.com/office/powerpoint/2010/main" val="5394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individuální x kolektivní subjekt</a:t>
            </a:r>
          </a:p>
          <a:p>
            <a:r>
              <a:rPr lang="en-US" sz="1300" dirty="0">
                <a:solidFill>
                  <a:srgbClr val="7030A0"/>
                </a:solidFill>
              </a:rPr>
              <a:t>individuální rozhodování x kolektivní rozhodování</a:t>
            </a:r>
          </a:p>
          <a:p>
            <a:r>
              <a:rPr lang="en-US" sz="1300" dirty="0"/>
              <a:t>statutární rozhodovatel </a:t>
            </a:r>
          </a:p>
          <a:p>
            <a:r>
              <a:rPr lang="en-US" sz="1300" dirty="0"/>
              <a:t>skutečný rozhodovatel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Ch</a:t>
            </a:r>
            <a:r>
              <a:rPr lang="en-US" sz="1300" dirty="0">
                <a:solidFill>
                  <a:srgbClr val="7030A0"/>
                </a:solidFill>
              </a:rPr>
              <a:t>ování rozhodovatele </a:t>
            </a:r>
          </a:p>
          <a:p>
            <a:r>
              <a:rPr lang="en-US" sz="1300" dirty="0"/>
              <a:t>racionální x iracionální</a:t>
            </a:r>
          </a:p>
          <a:p>
            <a:r>
              <a:rPr lang="en-US" sz="1300" dirty="0"/>
              <a:t>subjektivní x objektivní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P</a:t>
            </a:r>
            <a:r>
              <a:rPr lang="en-US" sz="1300" dirty="0">
                <a:solidFill>
                  <a:srgbClr val="7030A0"/>
                </a:solidFill>
              </a:rPr>
              <a:t>ostoj rozhodovatele k riziku</a:t>
            </a:r>
          </a:p>
          <a:p>
            <a:r>
              <a:rPr lang="en-US" sz="1300" dirty="0"/>
              <a:t>averzní (pesimista)</a:t>
            </a:r>
          </a:p>
          <a:p>
            <a:r>
              <a:rPr lang="en-US" sz="1300" dirty="0"/>
              <a:t>neutrální</a:t>
            </a:r>
          </a:p>
          <a:p>
            <a:r>
              <a:rPr lang="en-US" sz="1300" dirty="0"/>
              <a:t>akceptační (optimista)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P</a:t>
            </a:r>
            <a:r>
              <a:rPr lang="en-US" sz="1300" dirty="0">
                <a:solidFill>
                  <a:srgbClr val="7030A0"/>
                </a:solidFill>
              </a:rPr>
              <a:t>ostoj rozhodovatele k riziku vychází z podmínek pro</a:t>
            </a:r>
            <a:r>
              <a:rPr lang="cs-CZ" sz="1300" dirty="0">
                <a:solidFill>
                  <a:srgbClr val="7030A0"/>
                </a:solidFill>
              </a:rPr>
              <a:t> </a:t>
            </a:r>
            <a:r>
              <a:rPr lang="en-US" sz="1300" dirty="0">
                <a:solidFill>
                  <a:srgbClr val="7030A0"/>
                </a:solidFill>
              </a:rPr>
              <a:t>rozhodování (podle míry informovanosti)</a:t>
            </a:r>
          </a:p>
          <a:p>
            <a:r>
              <a:rPr lang="en-US" sz="1300" dirty="0"/>
              <a:t>rozhodování za jistoty</a:t>
            </a:r>
          </a:p>
          <a:p>
            <a:r>
              <a:rPr lang="en-US" sz="1300" dirty="0"/>
              <a:t>rozhodování za rizika</a:t>
            </a:r>
          </a:p>
          <a:p>
            <a:r>
              <a:rPr lang="en-US" sz="1300" dirty="0"/>
              <a:t>rozhodování za nejistoty</a:t>
            </a:r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000" dirty="0"/>
              <a:t>Rozhodování: základní pojmy – </a:t>
            </a:r>
            <a:r>
              <a:rPr lang="cs-CZ" sz="2000" b="1" dirty="0"/>
              <a:t>subjekt rozhodování – kdo rozhoduje</a:t>
            </a:r>
          </a:p>
        </p:txBody>
      </p:sp>
    </p:spTree>
    <p:extLst>
      <p:ext uri="{BB962C8B-B14F-4D97-AF65-F5344CB8AC3E}">
        <p14:creationId xmlns:p14="http://schemas.microsoft.com/office/powerpoint/2010/main" val="24560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909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P</a:t>
            </a:r>
            <a:r>
              <a:rPr lang="en-US" sz="1300" dirty="0">
                <a:solidFill>
                  <a:srgbClr val="7030A0"/>
                </a:solidFill>
              </a:rPr>
              <a:t>očet cílů</a:t>
            </a:r>
          </a:p>
          <a:p>
            <a:r>
              <a:rPr lang="en-US" sz="1300" dirty="0"/>
              <a:t>jeden</a:t>
            </a:r>
          </a:p>
          <a:p>
            <a:r>
              <a:rPr lang="en-US" sz="1300" dirty="0"/>
              <a:t>více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J</a:t>
            </a:r>
            <a:r>
              <a:rPr lang="en-US" sz="1300" dirty="0">
                <a:solidFill>
                  <a:srgbClr val="7030A0"/>
                </a:solidFill>
              </a:rPr>
              <a:t>aké jsou vazby mezi cíli?</a:t>
            </a:r>
          </a:p>
          <a:p>
            <a:r>
              <a:rPr lang="en-US" sz="1300" dirty="0"/>
              <a:t>komplementární cíle ( kvalita + zkrácené lhůty = prodeje)</a:t>
            </a:r>
          </a:p>
          <a:p>
            <a:r>
              <a:rPr lang="en-US" sz="1300" dirty="0"/>
              <a:t>konfliktní cíle (kvalita úspora nákladu) </a:t>
            </a:r>
          </a:p>
          <a:p>
            <a:r>
              <a:rPr lang="en-US" sz="1300" dirty="0"/>
              <a:t>aspirační úrovně = hodnoty cílů, kterých se má dosáhnout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J</a:t>
            </a:r>
            <a:r>
              <a:rPr lang="en-US" sz="1300" dirty="0">
                <a:solidFill>
                  <a:srgbClr val="7030A0"/>
                </a:solidFill>
              </a:rPr>
              <a:t>ak vyjádřené cíle?</a:t>
            </a:r>
          </a:p>
          <a:p>
            <a:r>
              <a:rPr lang="en-US" sz="1300" dirty="0"/>
              <a:t>číselně vyjádřené</a:t>
            </a:r>
          </a:p>
          <a:p>
            <a:r>
              <a:rPr lang="en-US" sz="1300" dirty="0"/>
              <a:t>vyjádřené slovník popisem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Č</a:t>
            </a:r>
            <a:r>
              <a:rPr lang="en-US" sz="1300" dirty="0">
                <a:solidFill>
                  <a:srgbClr val="7030A0"/>
                </a:solidFill>
              </a:rPr>
              <a:t>asový horizont cíle</a:t>
            </a:r>
          </a:p>
          <a:p>
            <a:r>
              <a:rPr lang="en-US" sz="1300" dirty="0"/>
              <a:t>dlouhodobý cíl </a:t>
            </a:r>
            <a:r>
              <a:rPr lang="cs-CZ" sz="1300" dirty="0"/>
              <a:t>- </a:t>
            </a:r>
            <a:r>
              <a:rPr lang="en-US" sz="1300" dirty="0"/>
              <a:t>strategické rozhodování</a:t>
            </a:r>
          </a:p>
          <a:p>
            <a:r>
              <a:rPr lang="en-US" sz="1300" dirty="0"/>
              <a:t>střednědobý cíl -</a:t>
            </a:r>
            <a:r>
              <a:rPr lang="cs-CZ" sz="1300" dirty="0"/>
              <a:t> </a:t>
            </a:r>
            <a:r>
              <a:rPr lang="en-US" sz="1300" dirty="0"/>
              <a:t>taktické rozhodování</a:t>
            </a:r>
          </a:p>
          <a:p>
            <a:r>
              <a:rPr lang="en-US" sz="1300" dirty="0"/>
              <a:t>krátkodobý cíl -</a:t>
            </a:r>
            <a:r>
              <a:rPr lang="cs-CZ" sz="1300" dirty="0"/>
              <a:t> </a:t>
            </a:r>
            <a:r>
              <a:rPr lang="en-US" sz="1300" dirty="0"/>
              <a:t>operativní rozhodování</a:t>
            </a:r>
          </a:p>
          <a:p>
            <a:pPr marL="0" indent="0">
              <a:buNone/>
            </a:pPr>
            <a:r>
              <a:rPr lang="cs-CZ" sz="1300" dirty="0">
                <a:solidFill>
                  <a:srgbClr val="7030A0"/>
                </a:solidFill>
              </a:rPr>
              <a:t>P</a:t>
            </a:r>
            <a:r>
              <a:rPr lang="en-US" sz="1300" dirty="0">
                <a:solidFill>
                  <a:srgbClr val="7030A0"/>
                </a:solidFill>
              </a:rPr>
              <a:t>ůsobí na cíle faktor času? ano</a:t>
            </a:r>
          </a:p>
          <a:p>
            <a:r>
              <a:rPr lang="en-US" sz="1300" dirty="0"/>
              <a:t>statické rozhodování</a:t>
            </a:r>
          </a:p>
          <a:p>
            <a:r>
              <a:rPr lang="en-US" sz="1300" dirty="0"/>
              <a:t>dynamické rozhodování</a:t>
            </a:r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Rozhodování: základní pojmy – </a:t>
            </a:r>
            <a:r>
              <a:rPr lang="cs-CZ" sz="2200" b="1" dirty="0"/>
              <a:t>cíl rozhodování</a:t>
            </a:r>
          </a:p>
        </p:txBody>
      </p:sp>
    </p:spTree>
    <p:extLst>
      <p:ext uri="{BB962C8B-B14F-4D97-AF65-F5344CB8AC3E}">
        <p14:creationId xmlns:p14="http://schemas.microsoft.com/office/powerpoint/2010/main" val="3173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11047</TotalTime>
  <Words>1686</Words>
  <Application>Microsoft Office PowerPoint</Application>
  <PresentationFormat>Předvádění na obrazovce (16:9)</PresentationFormat>
  <Paragraphs>225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SLU</vt:lpstr>
      <vt:lpstr>Rozhodování a kontrola   </vt:lpstr>
      <vt:lpstr>Prezentace aplikace PowerPoint</vt:lpstr>
      <vt:lpstr>Příklady problémů v managementu</vt:lpstr>
      <vt:lpstr>Rozhodovací problémy</vt:lpstr>
      <vt:lpstr>Rozhodovací proces</vt:lpstr>
      <vt:lpstr>Rozhodovací proces</vt:lpstr>
      <vt:lpstr>Rozhodovací proces</vt:lpstr>
      <vt:lpstr>Rozhodování: základní pojmy – subjekt rozhodování – kdo rozhoduje</vt:lpstr>
      <vt:lpstr>Rozhodování: základní pojmy – cíl rozhodování</vt:lpstr>
      <vt:lpstr>Rozhodování: základní pojmy</vt:lpstr>
      <vt:lpstr>Rozhodování: základní pojmy</vt:lpstr>
      <vt:lpstr>Rozhodování: rozhodovací mechanismus</vt:lpstr>
      <vt:lpstr>Rozdíly v rozhodovacích procesech</vt:lpstr>
      <vt:lpstr>Rozhodování managementu v praxi</vt:lpstr>
      <vt:lpstr>Úkol 1: Rozhodování a kontrola – I. část</vt:lpstr>
      <vt:lpstr>Úkol 1: Rozhodování a kontrola – I. část</vt:lpstr>
      <vt:lpstr>Úkol 1: Rozhodování a kontrola – II. část</vt:lpstr>
      <vt:lpstr>Prezentace aplikace PowerPoint</vt:lpstr>
      <vt:lpstr>Úrovně kontroly </vt:lpstr>
      <vt:lpstr>Získávání a výběr informací pro kontrolu </vt:lpstr>
      <vt:lpstr>Získávání a výběr informací pro kontrolu </vt:lpstr>
      <vt:lpstr>Kontrolní proces </vt:lpstr>
      <vt:lpstr>Kontrolní procesy: vzor 1</vt:lpstr>
      <vt:lpstr>Fáze kontroly </vt:lpstr>
      <vt:lpstr>Kontrolní cyklus </vt:lpstr>
      <vt:lpstr>Kontrolní cyklus </vt:lpstr>
      <vt:lpstr>Kontrolní procesy: vnitřní a vnější kontrola</vt:lpstr>
      <vt:lpstr>Kontrolní procesy: vnitřní a vnější kontrola</vt:lpstr>
      <vt:lpstr>Úkol 1: Rozhodování a kontrola – I. část</vt:lpstr>
      <vt:lpstr>Úkol 1: Rozhodování a kontrola – II. část</vt:lpstr>
      <vt:lpstr>Úkol 1: Rozhodování a kontrola – II. část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Lucie Meixnerová</cp:lastModifiedBy>
  <cp:revision>300</cp:revision>
  <cp:lastPrinted>2019-02-28T08:11:22Z</cp:lastPrinted>
  <dcterms:created xsi:type="dcterms:W3CDTF">2016-07-06T15:42:34Z</dcterms:created>
  <dcterms:modified xsi:type="dcterms:W3CDTF">2020-04-13T14:00:34Z</dcterms:modified>
</cp:coreProperties>
</file>