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59" r:id="rId13"/>
    <p:sldId id="276" r:id="rId14"/>
    <p:sldId id="284" r:id="rId15"/>
    <p:sldId id="277" r:id="rId16"/>
    <p:sldId id="278" r:id="rId17"/>
    <p:sldId id="279" r:id="rId18"/>
    <p:sldId id="280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8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DDE79-CD25-4800-A0D4-E94663B7D562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F2210-9C0A-4D0C-A2CC-8BB5820892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214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01.402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227 0,'-10'0,"1"0,0 1,-1 0,1 0,0 1,0 0,0 1,0-1,-6 4,11-3,-1 0,1 0,-1 0,1 0,0 1,0 0,1 0,-1 0,1 0,-1 0,1 1,1-1,-1 1,1 0,0 0,0 0,-1 3,-22 57,17-48,1-1,1 1,1 1,0-1,1 1,1 0,-1 12,4-19,0-1,0 1,1 0,1-1,0 1,0-1,1 0,0 0,1 0,1 4,-1-7,0 0,0-1,1 0,-1 0,1 0,1 0,-1-1,1 0,0 0,0-1,0 1,1-1,-1-1,8 4,-4-2,-1-1,1-1,0 1,1-2,-1 1,0-1,1-1,-1 0,1 0,0-1,-1 0,10-2,-14 0,1 0,-1 0,0 0,0 0,0-1,0 0,0 0,0-1,-1 0,0 0,0 0,0-1,0 1,0-1,-1 0,0 0,0-1,-1 0,1 1,-1-1,0-1,1-4,0 0,-1 0,0 0,-1 0,-1 0,1 0,-2 0,1-1,-2-2,0-8,0-1,-2 1,-1-1,-2-2,2 8,-2 0,0 0,-1 1,0-1,-2 2,0-1,-8-10,9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03.678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58 22,'-1'2,"0"0,-1 0,1 0,1 0,-1 0,0 0,0 0,1 0,-1 1,1-1,0 0,-1 0,1 1,0-1,0 0,1 0,-1 1,0-1,-1 22,-21 25,17-41,1 1,0 0,1-1,0 1,0 1,0 3,3-9,0 0,0 0,0 0,0 0,0 0,1 0,0 0,0-1,0 1,0 0,1 0,-1-1,1 1,0-1,0 1,1-1,-1 0,1 1,2 2,0-1,0 1,1-1,0 0,0-1,0 1,0-1,1 0,-1-1,1 1,0-2,0 1,1-1,5 2,3-1,-1-1,1 0,0-1,0-1,-1-1,12-1,-25 2,0-1,0 1,0 0,-1-1,1 0,0 1,-1-1,1 0,-1 0,1 0,-1 0,1 0,-1 0,1 0,-1 0,0-1,0 1,0 0,0-1,0 1,0-1,1-1,0-1,0-1,-1 0,1 1,-1-1,0 0,0 0,-1 0,0-5,1-3,-2 0,0 0,-1 0,0 0,-1 1,-2-7,-4-1,-1 1,0 0,-1 1,-2 0,0 1,-3-3,9 11,5 6,-1 0,1 1,0 0,-1-1,0 1,1 0,-1 0,0 1,0-1,0 1,0-1,0 1,0 0,-1 0,1 0,0 0,-4 1,-7-2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09.427"/>
    </inkml:context>
    <inkml:brush xml:id="br0">
      <inkml:brushProperty name="width" value="0.05" units="cm"/>
      <inkml:brushProperty name="height" value="0.05" units="cm"/>
      <inkml:brushProperty name="color" value="#FF0066"/>
      <inkml:brushProperty name="ignorePressure" value="1"/>
    </inkml:brush>
  </inkml:definitions>
  <inkml:trace contextRef="#ctx0" brushRef="#br0">231 0,'-21'0,"0"1,0 1,0 1,-11 3,25-5,1 1,-1 0,0 0,1 1,-1 0,1 0,0 1,0-1,0 1,1 1,-1-1,1 1,0 0,0 0,-1 3,3-4,1 0,0 0,0 0,0 1,0-1,1 1,0-1,0 1,0 0,0-1,1 1,0 0,0-1,0 1,1 0,-1-1,1 1,0 0,1-1,-1 1,1-1,0 0,0 1,0-1,0 0,1 0,0 0,-1-1,2 1,-1-1,0 1,1-1,-1 0,1 0,0-1,0 1,4 1,9 1,0 0,0-2,0 0,0 0,1-2,-1 0,1-2,-1 1,17-4,-30 3,1-1,0 1,-1-1,1 0,-1 0,0 0,1-1,-1 0,-1 1,1-1,0-1,-1 1,1 0,-1-1,0 0,0 0,0 0,-1 0,1 0,-1 0,0-2,4-5,-1 0,-1-1,0 1,0-1,-1 0,-1-1,1-8,-2 19,-1 0,0 0,0-1,0 1,0 0,0 0,-1 0,1 0,-1 0,1 0,-1 0,0 0,0 0,0 0,0 0,0 0,0 1,0-1,-1 0,1 1,-1-1,1 1,-1-1,1 1,-1 0,0-1,-5-1,0 0,0 0,-1 0,1 1,0 0,-6 0,-1-1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12.197"/>
    </inkml:context>
    <inkml:brush xml:id="br0">
      <inkml:brushProperty name="width" value="0.05" units="cm"/>
      <inkml:brushProperty name="height" value="0.05" units="cm"/>
      <inkml:brushProperty name="color" value="#FF0066"/>
      <inkml:brushProperty name="ignorePressure" value="1"/>
    </inkml:brush>
  </inkml:definitions>
  <inkml:trace contextRef="#ctx0" brushRef="#br0">268 39,'-16'-2,"0"1,-1-2,1 0,1-1,-9-3,11 2,-1 2,1-1,-1 2,0 0,0 0,0 1,-10 1,21 1,1-1,0 0,0 1,0 0,0-1,0 1,0 0,1 0,-1 0,0 0,0 1,1-1,-1 0,0 1,1-1,0 1,-1-1,1 1,0 0,0 0,0-1,0 1,0 0,0 0,0 0,1 0,-1 0,1 0,-1 0,1 1,0-1,0 0,0 0,0 0,0 0,1 0,-1 15,2-1,0 0,1 1,3 8,0 0,-5-18,0-1,1 0,-1 1,1-1,1 0,-1 0,1 0,0-1,1 1,-1-1,1 1,0-1,0 0,1-1,0 1,-1-1,1 0,1 0,-1 0,1-1,-1 0,1 0,0 0,0-1,0 0,0 0,7 1,28 4,-33-5,1 0,-1 0,1-1,-1 0,1-1,-1 0,1 0,5-1,-12 0,0 0,-1 0,1 0,0 0,-1 0,1 0,-1-1,0 1,1 0,-1-1,0 1,0-1,0 1,0-1,0 1,0-1,0 0,0 0,-1 1,1-1,-1 0,1 0,-1 0,0 0,0 0,0 0,0 0,-2-61,1 44,1-19,1 24,-1 0,-1-1,0 1,-1-4,1 14,0 1,0-1,0 1,0-1,-1 1,1 0,-1 0,0 0,0 0,0 0,0 0,0 0,-1 0,1 1,-1 0,0-1,0 1,-2-2,-13-5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3-04T09:43:19.888"/>
    </inkml:context>
    <inkml:brush xml:id="br0">
      <inkml:brushProperty name="width" value="0.05" units="cm"/>
      <inkml:brushProperty name="height" value="0.05" units="cm"/>
      <inkml:brushProperty name="color" value="#FF0066"/>
      <inkml:brushProperty name="ignorePressure" value="1"/>
    </inkml:brush>
  </inkml:definitions>
  <inkml:trace contextRef="#ctx0" brushRef="#br0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532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820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109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953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843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55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332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902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439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515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415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11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843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010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873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50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customXml" Target="../ink/ink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16216" y="3723878"/>
            <a:ext cx="2456055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Zapletalová, 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Tipy jak si zvýšit energii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Pravidelně cvičte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cvičení a pohyb je jedním z nejlepších způsobů zvyšování energie a duševní výkonnosti a ideální prostředek pro odstranění únavy.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Dělejte pravidelné přestávky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Díky správně zvoleným přestávkám můžete výrazně zvýšit a prodloužit Vaši výkonnost. Jako mezní hranice se uvádí 90 minut, po níž by už měla následovat přestávka. Při přestávce je důležité změnit typ činnosti, tj. dělat něco zcela jiného.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Relaxujte a respektujte své tělo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Relaxace umožňuje opětovně získat energii, ale má i další pozitiva jako je zvýšení motivace a zklidnění. Krátká přestávka, krátký spánek, soustředění se na dech nebo počítání od 1 do 50, Vám pomůže odpoutat se od pracovního stresu a obnovit Vaši energii.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Spěte dostatečně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00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 mohou mít nejrůznější podobu a mají společné to, že usnadňují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cílů a práci na úkolech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Typickými příklady prostředků jsou: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Plánovací systémy a diáře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 a tiskárna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Počítačové programy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Technika všeho druhu (mobil, tablet)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prostředky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Tužka a papír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 mohou být i nezbytné podklady, které potřebujeme pro náš projekt (např. roční vyúčtování mzdy pro daňové přiznání, smlouvy atd.).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Snažte se vždy zvolit co nejjednodušší prostředky k dosažení Vašeho cíle.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PROSTŘEDKY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4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83968" y="843558"/>
            <a:ext cx="3816424" cy="343079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krok k sebepoznání: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jsem?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mé silné a slabé stránky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jakým způsobem trávím můj čas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 směřuji?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chci v životě dosáhnout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mé cíle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se tam dostanu?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konkrétní akce musím provézt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 prostředky potřebuji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AKČNÍ KROKY - </a:t>
            </a:r>
            <a:r>
              <a:rPr lang="cs-CZ" sz="1600" dirty="0"/>
              <a:t>co uděláte do 48 hodin, abyste se posunuli ke svému cíli?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35646"/>
            <a:ext cx="2661693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cs-CZ" altLang="en-US" sz="6800" b="1" dirty="0">
                <a:solidFill>
                  <a:srgbClr val="E46C0A"/>
                </a:solidFill>
              </a:rPr>
              <a:t>Plánujte</a:t>
            </a:r>
            <a:endParaRPr lang="cs-CZ" altLang="en-US" sz="40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Proaktivně si vytvářejte vlastní budoucnost nezávislou na přání ostatních. “Tajemstvím není stanovovat si priority pro termíny v kalendáři, ale </a:t>
            </a:r>
            <a:r>
              <a:rPr lang="cs-CZ" altLang="en-US" sz="5600" b="1" dirty="0"/>
              <a:t>domlouvat si termíny pouze pro to, co je vaší prioritou</a:t>
            </a:r>
            <a:r>
              <a:rPr lang="cs-CZ" altLang="en-US" sz="5600" dirty="0"/>
              <a:t>,” Stephen </a:t>
            </a:r>
            <a:r>
              <a:rPr lang="cs-CZ" altLang="en-US" sz="5600" dirty="0" err="1"/>
              <a:t>Covey</a:t>
            </a:r>
            <a:r>
              <a:rPr lang="cs-CZ" altLang="en-US" sz="5600" dirty="0"/>
              <a:t>.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Vytvořte si </a:t>
            </a:r>
            <a:r>
              <a:rPr lang="cs-CZ" altLang="en-US" sz="5600" b="1" dirty="0"/>
              <a:t>osobní poslání</a:t>
            </a:r>
            <a:r>
              <a:rPr lang="cs-CZ" altLang="en-US" sz="5600" dirty="0"/>
              <a:t>. Formulujte si vizi, co očekáváte od svého života - jako celku nebo třeba následujících pěti let. Životní cíle pak slouží jako kompas.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Věnujte </a:t>
            </a:r>
            <a:r>
              <a:rPr lang="cs-CZ" altLang="en-US" sz="5600" b="1" dirty="0"/>
              <a:t>čas důležitým, ale nespěchajícím činnostem</a:t>
            </a:r>
            <a:r>
              <a:rPr lang="cs-CZ" altLang="en-US" sz="5600" dirty="0"/>
              <a:t>. Jak je poznáte? Klaďte si často otázku: “Jak mohu teď nejlépe využít svůj čas? Co bych chtěl/a dělat, ale odkládám to?” Spolu s odpovědí pak přejděte rovnou k činům.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Dávejte ty </a:t>
            </a:r>
            <a:r>
              <a:rPr lang="cs-CZ" altLang="en-US" sz="5600" b="1" dirty="0"/>
              <a:t>nejdůležitější věci na první místo </a:t>
            </a:r>
            <a:r>
              <a:rPr lang="cs-CZ" altLang="en-US" sz="5600" dirty="0"/>
              <a:t>. Vaše životní priority a hodnoty mají přednost před čímkoliv dalším. Pokud začnete nedůležitými drobky, na velké stavební kameny nezbude místo. 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Plánujte pravidelně. Každý týden si </a:t>
            </a:r>
            <a:r>
              <a:rPr lang="cs-CZ" altLang="en-US" sz="5600" b="1" dirty="0"/>
              <a:t>udělejte plán </a:t>
            </a:r>
            <a:r>
              <a:rPr lang="cs-CZ" altLang="en-US" sz="5600" dirty="0"/>
              <a:t>na 7 dní dopředu. Každý večer pak podrobný na následující den.</a:t>
            </a:r>
          </a:p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5600" dirty="0"/>
          </a:p>
          <a:p>
            <a:pPr algn="just">
              <a:buFont typeface="Calibri" panose="020F0502020204030204" pitchFamily="34" charset="0"/>
              <a:buAutoNum type="arabicPeriod"/>
            </a:pPr>
            <a:r>
              <a:rPr lang="cs-CZ" altLang="en-US" sz="5600" dirty="0"/>
              <a:t>Ráno</a:t>
            </a:r>
            <a:r>
              <a:rPr lang="cs-CZ" altLang="en-US" sz="5600" b="1" dirty="0"/>
              <a:t> začněte s nejobtížnějším</a:t>
            </a:r>
            <a:r>
              <a:rPr lang="cs-CZ" altLang="en-US" sz="5600" dirty="0"/>
              <a:t> (nejhorším) </a:t>
            </a:r>
            <a:r>
              <a:rPr lang="cs-CZ" altLang="en-US" sz="5600" b="1" dirty="0"/>
              <a:t>úkolem</a:t>
            </a:r>
            <a:r>
              <a:rPr lang="cs-CZ" altLang="en-US" sz="5600" dirty="0"/>
              <a:t>. Z energie, která připluje po jeho splnění, budete těžit celý den.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74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alibri" panose="020F0502020204030204" pitchFamily="34" charset="0"/>
              <a:buAutoNum type="arabicPeriod"/>
            </a:pPr>
            <a:endParaRPr lang="cs-CZ" altLang="en-US" sz="4000" dirty="0"/>
          </a:p>
          <a:p>
            <a:pPr marL="742950" indent="-742950" algn="just">
              <a:buFont typeface="+mj-lt"/>
              <a:buAutoNum type="arabicPeriod" startAt="7"/>
            </a:pPr>
            <a:r>
              <a:rPr lang="cs-CZ" altLang="en-US" sz="4000" dirty="0"/>
              <a:t>Zaplňte si kalendář jen na 60 %. Vždy se něco opozdí, protáhne nebo přijdou neplánované události. Pro tuto náhodu a improvizaci si nechávejte mezery (cca 40 % času) - ať už to je čas mezi schůzkami v týdnu nebo volné večery či víkendy. Pokud nenadálé události nepřijdou, pracujte na úkolech, které nejsou časově vázány.</a:t>
            </a:r>
          </a:p>
          <a:p>
            <a:pPr marL="742950" indent="-742950" algn="just">
              <a:buFont typeface="+mj-lt"/>
              <a:buAutoNum type="arabicPeriod" startAt="7"/>
            </a:pPr>
            <a:endParaRPr lang="cs-CZ" altLang="en-US" sz="4000" dirty="0"/>
          </a:p>
          <a:p>
            <a:pPr marL="742950" indent="-742950" algn="just">
              <a:buFont typeface="+mj-lt"/>
              <a:buAutoNum type="arabicPeriod" startAt="7"/>
            </a:pPr>
            <a:r>
              <a:rPr lang="cs-CZ" altLang="en-US" sz="4000" dirty="0"/>
              <a:t>Pracujte</a:t>
            </a:r>
            <a:r>
              <a:rPr lang="cs-CZ" altLang="en-US" sz="4000" b="1" dirty="0"/>
              <a:t> v časových blocích</a:t>
            </a:r>
            <a:r>
              <a:rPr lang="cs-CZ" altLang="en-US" sz="4000" dirty="0"/>
              <a:t>. Podle Parkinsona práce zabere tolik času, kolik ho máme k dispozici na její vykonání. Stanovujte si </a:t>
            </a:r>
            <a:r>
              <a:rPr lang="cs-CZ" altLang="en-US" sz="4000" dirty="0" err="1"/>
              <a:t>deadline</a:t>
            </a:r>
            <a:r>
              <a:rPr lang="cs-CZ" altLang="en-US" sz="4000" dirty="0"/>
              <a:t> a práci kouskujte do více bloků. </a:t>
            </a:r>
          </a:p>
          <a:p>
            <a:pPr marL="742950" indent="-742950" algn="just">
              <a:buFont typeface="+mj-lt"/>
              <a:buAutoNum type="arabicPeriod" startAt="7"/>
            </a:pPr>
            <a:endParaRPr lang="cs-CZ" altLang="en-US" sz="4000" dirty="0"/>
          </a:p>
          <a:p>
            <a:pPr marL="742950" indent="-742950" algn="just">
              <a:buFont typeface="+mj-lt"/>
              <a:buAutoNum type="arabicPeriod" startAt="7"/>
            </a:pPr>
            <a:r>
              <a:rPr lang="cs-CZ" altLang="en-US" sz="4000" dirty="0"/>
              <a:t>Držte rovnováhu. </a:t>
            </a:r>
            <a:r>
              <a:rPr lang="cs-CZ" altLang="en-US" sz="4000" b="1" dirty="0"/>
              <a:t>Myslete na všechny role</a:t>
            </a:r>
            <a:r>
              <a:rPr lang="cs-CZ" altLang="en-US" sz="4000" dirty="0"/>
              <a:t>, které ve svém životě zastáváte. Zanedbání jedné oblasti mívá negativní vliv na všechny ostatní.</a:t>
            </a:r>
          </a:p>
          <a:p>
            <a:pPr marL="742950" indent="-742950" algn="just">
              <a:buFont typeface="+mj-lt"/>
              <a:buAutoNum type="arabicPeriod" startAt="7"/>
            </a:pPr>
            <a:endParaRPr lang="cs-CZ" altLang="en-US" sz="4000" dirty="0"/>
          </a:p>
          <a:p>
            <a:pPr marL="742950" indent="-742950" algn="just">
              <a:buFont typeface="+mj-lt"/>
              <a:buAutoNum type="arabicPeriod" startAt="7"/>
            </a:pPr>
            <a:r>
              <a:rPr lang="cs-CZ" altLang="en-US" sz="4000" dirty="0"/>
              <a:t>Ptejte se “Na úkor čeho?”. Když do vašeho života jde něco nového, co zabírá nějaký čas, musí jít něco jiného pryč. Smiřte se s tím, že </a:t>
            </a:r>
            <a:r>
              <a:rPr lang="cs-CZ" altLang="en-US" sz="4000" b="1" dirty="0"/>
              <a:t>vždy budete mít více úkolů, než můžete zvládnout</a:t>
            </a:r>
            <a:r>
              <a:rPr lang="cs-CZ" altLang="en-US" sz="4000" dirty="0"/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6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Poznejte sebe sama</a:t>
            </a:r>
          </a:p>
          <a:p>
            <a:pPr marL="0" indent="0" algn="just">
              <a:defRPr/>
            </a:pPr>
            <a:endParaRPr lang="cs-CZ" sz="6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Využívejte své silné stránky. Co děláte s nechutí, raději delegujte na někoho jiného, koho práce bude bavit.</a:t>
            </a:r>
          </a:p>
          <a:p>
            <a:pPr marL="1143000" indent="-1143000" algn="just">
              <a:buFont typeface="+mj-lt"/>
              <a:buAutoNum type="arabicPeriod" startAt="11"/>
              <a:defRPr/>
            </a:pPr>
            <a:endParaRPr lang="cs-CZ" sz="6000" dirty="0"/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Poznejte </a:t>
            </a:r>
            <a:r>
              <a:rPr lang="cs-CZ" sz="6000"/>
              <a:t>svoje </a:t>
            </a:r>
            <a:r>
              <a:rPr lang="cs-CZ" sz="6000" smtClean="0"/>
              <a:t>biorytmy</a:t>
            </a:r>
            <a:r>
              <a:rPr lang="cs-CZ" sz="6000" dirty="0"/>
              <a:t>. Kdy vám vyhovuje vstávat? Kdy chodit spát? Kolikrát týdně se potřebujete hýbat? Jakou stravu je dobré kdy jíst?</a:t>
            </a:r>
          </a:p>
          <a:p>
            <a:pPr marL="1143000" indent="-1143000" algn="just">
              <a:buFont typeface="+mj-lt"/>
              <a:buAutoNum type="arabicPeriod" startAt="11"/>
              <a:defRPr/>
            </a:pPr>
            <a:endParaRPr lang="cs-CZ" sz="6000" dirty="0"/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Používejte plánovací nástroj, který vám sedne. Existuje spousta elektronických i analogových (papírových) systémů pro zaznamenávání úkolů. Ne všechny jsou vhodné pro všechny. Najděte si takový, který vás bude bavit používat. </a:t>
            </a:r>
          </a:p>
          <a:p>
            <a:pPr marL="1143000" indent="-1143000" algn="just">
              <a:buFont typeface="+mj-lt"/>
              <a:buAutoNum type="arabicPeriod" startAt="11"/>
              <a:defRPr/>
            </a:pPr>
            <a:endParaRPr lang="cs-CZ" sz="6000" dirty="0"/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Každý z nás pracuje s časem jinak. Zkuste si udělat test podle typologie osobnosti MBTI a zjistěte, jakou roli hrají u vás v plánování smysly, jakou intuice a zda máte sklony chodit spíš pozdě nebo zda vás opozdilci rozčilují a proč to tak je.</a:t>
            </a:r>
          </a:p>
          <a:p>
            <a:pPr marL="1143000" indent="-1143000" algn="just">
              <a:buFont typeface="+mj-lt"/>
              <a:buAutoNum type="arabicPeriod" startAt="11"/>
              <a:defRPr/>
            </a:pPr>
            <a:endParaRPr lang="cs-CZ" sz="6000" dirty="0"/>
          </a:p>
          <a:p>
            <a:pPr marL="1143000" indent="-1143000" algn="just">
              <a:buFont typeface="+mj-lt"/>
              <a:buAutoNum type="arabicPeriod" startAt="11"/>
              <a:defRPr/>
            </a:pPr>
            <a:r>
              <a:rPr lang="cs-CZ" sz="6000" dirty="0"/>
              <a:t>Dobíjejte baterky. Stejně, jako stroj, i člověk potřebuje pravidelnou údržbu. Věnujte čas ostření pily. Zjistěte, které činnosti vám berou a které dodávají energii.</a:t>
            </a:r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5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cs-CZ" altLang="en-US" sz="6600" b="1" dirty="0">
                <a:solidFill>
                  <a:srgbClr val="E46C0A"/>
                </a:solidFill>
              </a:rPr>
              <a:t>Buďte efektivní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Aplikujte </a:t>
            </a:r>
            <a:r>
              <a:rPr lang="cs-CZ" altLang="en-US" sz="5600" dirty="0" err="1"/>
              <a:t>Paretovo</a:t>
            </a:r>
            <a:r>
              <a:rPr lang="cs-CZ" altLang="en-US" sz="5600" dirty="0"/>
              <a:t> pravidlo, kde to jen jde. </a:t>
            </a:r>
            <a:r>
              <a:rPr lang="cs-CZ" altLang="en-US" sz="5600" b="1" dirty="0"/>
              <a:t>Soustřeďte se na 20% činností, které vám přinesou 80 % výsledků.</a:t>
            </a:r>
            <a:r>
              <a:rPr lang="cs-CZ" altLang="en-US" sz="5600" dirty="0"/>
              <a:t> Koncentrujte se na to, co umíte nejlépe a čím můžete sobě a svému okolí přinést největší užitek.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Naučte se psát všema deseti. Budete psát rychleji, s méně chybami a menší únavou. Ušetříte tak spoustu času a nervů.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Naučte se rychločtení. Osvojte si techniky racionálního čtení, díky kterým budete číst rychleji, s větším porozuměním textu a zapamatováním, pohodověji.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Naučte se </a:t>
            </a:r>
            <a:r>
              <a:rPr lang="cs-CZ" altLang="en-US" sz="5600" b="1" dirty="0"/>
              <a:t>efektivně pracovat s e-mailovou schránkou</a:t>
            </a:r>
            <a:r>
              <a:rPr lang="cs-CZ" altLang="en-US" sz="5600" dirty="0"/>
              <a:t>. E-mail je dnes nejběžnější elektronický komunikační prostředek. Jak často jej kontrolujete? Redukujte počet příchozích e-mailů, mějte v </a:t>
            </a:r>
            <a:r>
              <a:rPr lang="cs-CZ" altLang="en-US" sz="5600" dirty="0" err="1"/>
              <a:t>mailboxu</a:t>
            </a:r>
            <a:r>
              <a:rPr lang="cs-CZ" altLang="en-US" sz="5600" dirty="0"/>
              <a:t> pořádek a využívejte filtrů a dalších softwarových vychytávek.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Úkoly</a:t>
            </a:r>
            <a:r>
              <a:rPr lang="cs-CZ" altLang="en-US" sz="5600" b="1" dirty="0"/>
              <a:t> zpracovávejte v kontextech</a:t>
            </a:r>
            <a:r>
              <a:rPr lang="cs-CZ" altLang="en-US" sz="5600" dirty="0"/>
              <a:t>. Pište si seznamy věcí, které potřebujete vyřídit ve městě, při nákupu, po telefonu, na bankovním účtu, při diskuzi s kolegou... Tyto činnosti seskupujte a udělejte najednou.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Rozhodujte</a:t>
            </a:r>
            <a:r>
              <a:rPr lang="cs-CZ" altLang="en-US" sz="5600" b="1" dirty="0"/>
              <a:t> </a:t>
            </a:r>
            <a:r>
              <a:rPr lang="cs-CZ" altLang="en-US" sz="5600" dirty="0"/>
              <a:t>se</a:t>
            </a:r>
            <a:r>
              <a:rPr lang="cs-CZ" altLang="en-US" sz="5600" b="1" dirty="0"/>
              <a:t> efektivně</a:t>
            </a:r>
            <a:r>
              <a:rPr lang="cs-CZ" altLang="en-US" sz="5600" dirty="0"/>
              <a:t>. Jde to snáz, pokud máte jasno ve svých životních prioritách. Naučte se rozpoznat, kdy je čas na hlubokou analýzu a kdy je lepší dát na intuici.</a:t>
            </a:r>
          </a:p>
          <a:p>
            <a:pPr marL="914400" indent="-914400">
              <a:buFont typeface="+mj-lt"/>
              <a:buAutoNum type="arabicPeriod" startAt="16"/>
            </a:pPr>
            <a:r>
              <a:rPr lang="cs-CZ" altLang="en-US" sz="5600" dirty="0"/>
              <a:t>Dělejte věci, jak nejlépe dovedete. Když je neuděláte nyní dobře, kdy jindy si najdete čas je předělat podle vašich původních představ?</a:t>
            </a:r>
            <a:endParaRPr lang="cs-CZ" altLang="en-US" sz="5600" i="1" dirty="0"/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1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cs-CZ" altLang="en-US" sz="6600" b="1" dirty="0">
                <a:solidFill>
                  <a:srgbClr val="E46C0A"/>
                </a:solidFill>
              </a:rPr>
              <a:t>Soustřeďte se</a:t>
            </a:r>
          </a:p>
          <a:p>
            <a:pPr algn="just">
              <a:buFontTx/>
              <a:buNone/>
            </a:pPr>
            <a:endParaRPr lang="cs-CZ" altLang="en-US" sz="6600" b="1" dirty="0">
              <a:solidFill>
                <a:srgbClr val="E46C0A"/>
              </a:solidFill>
            </a:endParaRPr>
          </a:p>
          <a:p>
            <a:pPr algn="just">
              <a:buFontTx/>
              <a:buNone/>
            </a:pPr>
            <a:r>
              <a:rPr lang="cs-CZ" altLang="en-US" sz="6600" dirty="0"/>
              <a:t>23. </a:t>
            </a:r>
            <a:r>
              <a:rPr lang="cs-CZ" altLang="en-US" sz="5600" b="1" dirty="0"/>
              <a:t>Sepište si své zloděje času</a:t>
            </a:r>
            <a:r>
              <a:rPr lang="cs-CZ" altLang="en-US" sz="5600" dirty="0"/>
              <a:t>. Naučte se je eliminovat. Vnímejte rušivé zdroje, které vám brání se soustředit na opravdu důležité věci. Vědomě je odmítejte.</a:t>
            </a:r>
          </a:p>
          <a:p>
            <a:pPr algn="just">
              <a:buFontTx/>
              <a:buNone/>
            </a:pPr>
            <a:endParaRPr lang="cs-CZ" altLang="en-US" sz="5600" dirty="0"/>
          </a:p>
          <a:p>
            <a:pPr algn="just">
              <a:buFontTx/>
              <a:buNone/>
            </a:pPr>
            <a:r>
              <a:rPr lang="cs-CZ" altLang="en-US" sz="5600" dirty="0"/>
              <a:t>24. Nastavte si vaše pracovní prostředí tak, abyste se mohli na práci co nejlépe soustředit a pracovat v klidu bez vyrušení.</a:t>
            </a:r>
          </a:p>
          <a:p>
            <a:pPr algn="just">
              <a:buFontTx/>
              <a:buNone/>
            </a:pPr>
            <a:endParaRPr lang="cs-CZ" altLang="en-US" sz="5600" dirty="0"/>
          </a:p>
          <a:p>
            <a:pPr algn="just">
              <a:buFontTx/>
              <a:buNone/>
            </a:pPr>
            <a:r>
              <a:rPr lang="cs-CZ" altLang="en-US" sz="5600" dirty="0"/>
              <a:t>25. Zkuste techniku </a:t>
            </a:r>
            <a:r>
              <a:rPr lang="cs-CZ" altLang="en-US" sz="5600" b="1" dirty="0" err="1"/>
              <a:t>Pomodoro</a:t>
            </a:r>
            <a:r>
              <a:rPr lang="cs-CZ" altLang="en-US" sz="5600" dirty="0"/>
              <a:t>. Natáhněte si kuchyňskou minutku nebo stopky na 25 minut, během kterých s věnujte jen jedné činnosti. Dejte si cca 5 minut pauzu a pusťte se do další </a:t>
            </a:r>
            <a:r>
              <a:rPr lang="cs-CZ" altLang="en-US" sz="5600" dirty="0" err="1"/>
              <a:t>pětadvacetiminutovky</a:t>
            </a:r>
            <a:r>
              <a:rPr lang="cs-CZ" altLang="en-US" sz="5600" dirty="0"/>
              <a:t>. Začnou se dít zázraky.</a:t>
            </a:r>
          </a:p>
          <a:p>
            <a:pPr algn="just">
              <a:buFontTx/>
              <a:buNone/>
            </a:pPr>
            <a:endParaRPr lang="cs-CZ" altLang="en-US" sz="5600" dirty="0"/>
          </a:p>
          <a:p>
            <a:pPr algn="just">
              <a:buFontTx/>
              <a:buNone/>
            </a:pPr>
            <a:r>
              <a:rPr lang="cs-CZ" altLang="en-US" sz="5600" dirty="0"/>
              <a:t>26. </a:t>
            </a:r>
            <a:r>
              <a:rPr lang="cs-CZ" altLang="en-US" sz="5600" b="1" dirty="0"/>
              <a:t>Mějte své cíle a úkoly </a:t>
            </a:r>
            <a:r>
              <a:rPr lang="cs-CZ" altLang="en-US" sz="5600" dirty="0"/>
              <a:t>napsané pořád u sebe. Pomohou vám koncentrovat se na důležité věci, na kterých pracujete.</a:t>
            </a:r>
          </a:p>
          <a:p>
            <a:pPr algn="just">
              <a:buFontTx/>
              <a:buNone/>
            </a:pPr>
            <a:endParaRPr lang="cs-CZ" altLang="en-US" sz="5600" dirty="0"/>
          </a:p>
          <a:p>
            <a:pPr algn="just">
              <a:buFontTx/>
              <a:buNone/>
            </a:pPr>
            <a:r>
              <a:rPr lang="cs-CZ" altLang="en-US" sz="5600" dirty="0"/>
              <a:t>27. Mějte u sebe pořád poznámkový blok nebo jiný nástroj, do kterého můžete okamžitě zapisovat vaše myšlenky tak, abyste na ně nemuseli myslet. V metodice GTD je to “</a:t>
            </a:r>
            <a:r>
              <a:rPr lang="cs-CZ" altLang="en-US" sz="5600" dirty="0" err="1"/>
              <a:t>inbox</a:t>
            </a:r>
            <a:r>
              <a:rPr lang="cs-CZ" altLang="en-US" sz="5600" dirty="0"/>
              <a:t>”. Uvolníte tak místo v hlavě pro kreativní myšlení a pro vědomé vnímání přítomnosti.</a:t>
            </a:r>
            <a:endParaRPr lang="cs-CZ" altLang="en-US" sz="5600" i="1" dirty="0"/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11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83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0086"/>
            <a:ext cx="76328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pt-BR" altLang="en-US" sz="7200" b="1" dirty="0">
                <a:solidFill>
                  <a:srgbClr val="E46C0A"/>
                </a:solidFill>
              </a:rPr>
              <a:t>Bojujte s prokrastinací, motivujte se a vytrvejte </a:t>
            </a:r>
            <a:endParaRPr lang="cs-CZ" altLang="en-US" sz="7200" b="1" dirty="0">
              <a:solidFill>
                <a:srgbClr val="E46C0A"/>
              </a:solidFill>
            </a:endParaRPr>
          </a:p>
          <a:p>
            <a:pPr algn="just">
              <a:buFontTx/>
              <a:buNone/>
            </a:pPr>
            <a:endParaRPr lang="pt-BR" altLang="en-US" sz="7200" b="1" dirty="0">
              <a:solidFill>
                <a:srgbClr val="E46C0A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6600" dirty="0"/>
              <a:t>28. </a:t>
            </a:r>
            <a:r>
              <a:rPr lang="cs-CZ" altLang="en-US" sz="5600" dirty="0"/>
              <a:t>Nastavujte si </a:t>
            </a:r>
            <a:r>
              <a:rPr lang="cs-CZ" altLang="en-US" sz="5600" b="1" dirty="0"/>
              <a:t>konkrétní, měřitelné, akceptovatelné, reálné a termínované cíle </a:t>
            </a:r>
            <a:r>
              <a:rPr lang="cs-CZ" altLang="en-US" sz="5600" dirty="0"/>
              <a:t>(metoda SMART). Čím konkrétnější podobu budou cíle mít, tím víc vás budou přitahovat a tím víc vás bude jejich naplňování bavit.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29. </a:t>
            </a:r>
            <a:r>
              <a:rPr lang="cs-CZ" altLang="en-US" sz="5600" b="1" dirty="0"/>
              <a:t>Porcujte slona na stravitelné části. </a:t>
            </a:r>
            <a:r>
              <a:rPr lang="cs-CZ" altLang="en-US" sz="5600" dirty="0"/>
              <a:t>Nejlepší způsob, jak začít, je začít. Udělejte malý krok (věnujte velkým plánům třeba jen pět minut) a ve skutečnosti jste ušli míle daleko.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30. </a:t>
            </a:r>
            <a:r>
              <a:rPr lang="cs-CZ" altLang="en-US" sz="5600" b="1" dirty="0"/>
              <a:t>Váš život začíná za hranicí vaší komfortní zóny. </a:t>
            </a:r>
            <a:r>
              <a:rPr lang="cs-CZ" altLang="en-US" sz="5600" dirty="0"/>
              <a:t>Pokud chcete dokázat věci, které jste zatím nedokázali, potřebujete začít dělat věci, které jste ještě nedělali. Užijte si vzrušení a nejistotu.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31. </a:t>
            </a:r>
            <a:r>
              <a:rPr lang="cs-CZ" altLang="en-US" sz="5600" b="1" dirty="0"/>
              <a:t>Budujte návyk. </a:t>
            </a:r>
            <a:r>
              <a:rPr lang="cs-CZ" altLang="en-US" sz="5600" dirty="0"/>
              <a:t>Tak, jako jsme se naučili čistit zuby, i ostatním věcem je třeba dát pravidelnost. Dennímu plánování, běhání, pravidelné četbě, opakování slovíček.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32. </a:t>
            </a:r>
            <a:r>
              <a:rPr lang="cs-CZ" altLang="en-US" sz="5600" b="1" dirty="0"/>
              <a:t>Dělejte věci, které vás baví a v kterých vidíte smysl. </a:t>
            </a:r>
            <a:r>
              <a:rPr lang="cs-CZ" altLang="en-US" sz="5600" dirty="0"/>
              <a:t>Život je moc krátký na to, abychom se věnovali věcem, které po nás chce někdo jiný a ve kterých nevidíme význam. Navíc nám takové úkoly většinou trvají mnohem déle. Dělejte práci, při které vám budou zářit oči.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en-US" sz="5600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en-US" sz="5600" dirty="0"/>
              <a:t>33. </a:t>
            </a:r>
            <a:r>
              <a:rPr lang="cs-CZ" altLang="en-US" sz="5600" b="1" dirty="0"/>
              <a:t>Dejte si závazek. </a:t>
            </a:r>
            <a:r>
              <a:rPr lang="cs-CZ" altLang="en-US" sz="5600" dirty="0"/>
              <a:t>Zavažte se se svým úkolem druhému člověku. Pokud se k plnění úkolu nemůžete dokopat, domluvte se se skupinou a pracujte na něm dohromady. </a:t>
            </a:r>
          </a:p>
          <a:p>
            <a:pPr>
              <a:buFont typeface="+mj-lt"/>
              <a:buAutoNum type="arabicPeriod" startAt="11"/>
            </a:pPr>
            <a:endParaRPr lang="cs-CZ" altLang="cs-CZ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11"/>
            </a:pPr>
            <a:endParaRPr lang="cs-CZ" altLang="cs-CZ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33 TIPŮ PRO LEPŠÍ OSOBNÍ TIME MANAGEMENT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2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16824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pohledu time managementu se zaměříme na 3 základní limity, kterými jsou: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ENERGIE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limity můžeme zefektivnit (např. lépe využívat svůj čas, zefektivnit některé činnosti, aby nám zabrali méně času), nicméně limity jako takové neodstraníme!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řízení času tedy je přijetí vlastních limitů a zaměření se na zvládání podstatných a důležitých úkolů.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Základní limity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přijetím vlastních limitů a jejich omezení Vám může pomoci níže uvedených 6 pravidel: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1 -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NIKDY NESTIHNETE VŠE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Ačkoliv skutečně nemůžete stihnout vše, stále můžete stihnout několik skutečně důležitých věcí.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2 -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 ZA NĚCO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Souboj voleb, resp. rozhodnutí o tom, co budu nyní dělat. Je důležité si vždy uvědomovat, že pokud pracuji na jednom úkolu, ostatní úkoly stojí.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3 –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PŘERUŠOVÁNÍ ŠKODÍ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Přerušování práce je jedním z nejhorších příčin neúspěchu - vede až k 5-ti násobnému nárůstu času, který je potřeba na vyřešení problémů (nastudování – práce – odložení – znovu nastudování – práce – odložení atd.). Snažte se proto mít, co nejméně aktuálně rozpracovaných úkolů.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1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Nikoliv začínání, ale dokončování úkolů je jedním z klíčů k úspěchu v životě!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Základní limity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7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6433994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4 -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nemůžeme řídit náš čas, MŮŽEME ŘÍDIT naše AKCE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je jak s časem nakládáme a na jaké činnosti ho vynakládáme.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5 –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nezaměňujte zaneprázdněnost za efektivitu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v rámci pracovního dne lze skutečně strávit celý den neustálou činností (řešením emailů, vyřizováním agendy, telefonáty, poradami a jednáními, psaním zpráv, čtením a studiem materiálů, organizací nebo úklidem stolu), aniž bychom přitom vyřídili jediný úkol, který je skutečně důležitý.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č. 6 –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není výjimečné jednání, nýbrž to, co se opakuje PRAVIDELNĚ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denní bázi jsme v podstatě tvůrci našeho života. Opakované jednání se navíc často může stát návykem. Ačkoliv se např. jedná o pouhých 30 minut, v případě že toto chování budeme opakovat každý den, dostaneme se do následující ztráty pracovního času.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Základní limity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034921"/>
            <a:ext cx="2378223" cy="157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82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Časožrouti představují aktivity, které nemají velkou přidanou hodnotu a v nichž obvykle ztrácíme zbytečně čas.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Problémem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je, že tyto aktivity bývají zpravidla velmi nenápadné nebo sice nápadné, ale příjemné.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bezpečně poznáte tak, že porovnáte strávený čas s výstupy (peněžní příjmy, zdraví, kariérní rozvoj), a pokud se Vám strávený čas nevrátí v krátkodobých ani dlouhodobých výstupech, pravděpodobně se jedná o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Napište si ztrátové činnosti – které děláte a nemuseli byste.</a:t>
            </a: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3 nejvíce ztrátové.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Časožrouti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88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Příkladů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časožroutů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celá řada a určitě naleznete i celou řadu dalších. Mezi ty nejčastější patří například: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Sledování televize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sítě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Počítačové hry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Čtení tisku a zpravodajství (velmi příjemná, ale až na výjimky bezcenná  aktivita)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Promarněný čas v dopravních prostředcích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Zbytečné porady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E-maily a zbytečná komunikace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a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Časožrouti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32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Energie představuje schopnost konat práci, tj. realizovat činnosti a úkoly a dosahovat cílů.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výsledek pak bývá zpravidla dán kombinací energie a času, který na splnění určitého úkolu vynaložíme.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řízení našeho času bychom si vždy měli uvědomovat několik základních pravidel: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činnost nás stojí určitou energii.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Šetřeme energii na důležité věci.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Respektujme a využívejme naši energetickou křivku.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Vhodné přestávky zvyšují produktivitu.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Naši energii můžeme ovlivnit (např. sportem, motivací, jídlem).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7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5" y="987574"/>
            <a:ext cx="4464497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Energie v průběhu dne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lidí nicméně tyto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energické špičky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dostatečně nevyužívá. V praxi se pak můžeme setkat s tím, že projekt či úkol dokončujeme noc před uzávěrkou, výkonné ráno strávíme klábosením s kolegy a po těžkém obědě řešíme nejtěžší problémy.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Běžnou úroveň energie v průběhu dne vystihuje křivka O. Grafa.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8" t="35719" r="42439" b="19760"/>
          <a:stretch>
            <a:fillRect/>
          </a:stretch>
        </p:blipFill>
        <p:spPr bwMode="auto">
          <a:xfrm>
            <a:off x="5148064" y="1695554"/>
            <a:ext cx="3545324" cy="202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F0623F0F-416D-4E81-B1F6-8A70D647D15F}"/>
                  </a:ext>
                </a:extLst>
              </p14:cNvPr>
              <p14:cNvContentPartPr/>
              <p14:nvPr/>
            </p14:nvContentPartPr>
            <p14:xfrm>
              <a:off x="6036660" y="1862206"/>
              <a:ext cx="138240" cy="19332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F0623F0F-416D-4E81-B1F6-8A70D647D1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01020" y="1790206"/>
                <a:ext cx="209880" cy="3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B67A457A-05A8-4BC1-BD8F-2C8F39BF8652}"/>
                  </a:ext>
                </a:extLst>
              </p14:cNvPr>
              <p14:cNvContentPartPr/>
              <p14:nvPr/>
            </p14:nvContentPartPr>
            <p14:xfrm>
              <a:off x="7092540" y="2123206"/>
              <a:ext cx="104040" cy="123480"/>
            </p14:xfrm>
          </p:contentPart>
        </mc:Choice>
        <mc:Fallback xmlns=""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B67A457A-05A8-4BC1-BD8F-2C8F39BF865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56900" y="2051206"/>
                <a:ext cx="17568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06460468-949A-44F6-884A-69C2852AEA00}"/>
                  </a:ext>
                </a:extLst>
              </p14:cNvPr>
              <p14:cNvContentPartPr/>
              <p14:nvPr/>
            </p14:nvContentPartPr>
            <p14:xfrm>
              <a:off x="6626700" y="2467366"/>
              <a:ext cx="130320" cy="8964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06460468-949A-44F6-884A-69C2852AEA0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618060" y="2458366"/>
                <a:ext cx="147960" cy="10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E2AE53CD-8D55-48B3-808C-6AE2482D121F}"/>
                  </a:ext>
                </a:extLst>
              </p14:cNvPr>
              <p14:cNvContentPartPr/>
              <p14:nvPr/>
            </p14:nvContentPartPr>
            <p14:xfrm>
              <a:off x="7816860" y="2964526"/>
              <a:ext cx="105120" cy="11376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E2AE53CD-8D55-48B3-808C-6AE2482D121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808220" y="2955526"/>
                <a:ext cx="122760" cy="13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DB3BA6E4-544D-47A9-99A8-DB60A7C1A403}"/>
                  </a:ext>
                </a:extLst>
              </p14:cNvPr>
              <p14:cNvContentPartPr/>
              <p14:nvPr/>
            </p14:nvContentPartPr>
            <p14:xfrm>
              <a:off x="1216620" y="1653766"/>
              <a:ext cx="360" cy="36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DB3BA6E4-544D-47A9-99A8-DB60A7C1A40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07980" y="1645126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363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Tipy jak si zvýšit energii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Motivujte se a dělejte věci, které Vás baví 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Zeptejte se sami sebe – „Co pozitivního mi splnění tohoto úkolu přinese?“ 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Vypište si všechna současná i budoucí pozitiva, která Vám úkol přinese (např. peníze, pochvala, pocit dobře udělané práce …) 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Odměňte se za splnění úkolu. Odměnou může být i drobnost (zmrzlina, procházka nebo kontrola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Dělejte úkol optimální velikosti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Rozdělte velký úkol na menší a reálnější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podúkoly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se budou snáze zdolávat a plnit. Velký úkol Vás může ohromit, ale na malý úkol si troufnete.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Hlídejte, co jíte (stravování)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Stravovací návyky mohou Váš výkon ovlivňovat daleko více, než si možná uvědomujete. Nezapomínejte, že vedle toho, co jíte je důležité také to, kdy jíte.</a:t>
            </a:r>
          </a:p>
          <a:p>
            <a:pPr lvl="1"/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ENERGIE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2777</TotalTime>
  <Words>2361</Words>
  <Application>Microsoft Office PowerPoint</Application>
  <PresentationFormat>Předvádění na obrazovce (16:9)</PresentationFormat>
  <Paragraphs>267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Time management</vt:lpstr>
      <vt:lpstr>Základní limity</vt:lpstr>
      <vt:lpstr>Základní limity</vt:lpstr>
      <vt:lpstr>Základní limity</vt:lpstr>
      <vt:lpstr>Časožrouti</vt:lpstr>
      <vt:lpstr>Časožrouti</vt:lpstr>
      <vt:lpstr>ENERGIE</vt:lpstr>
      <vt:lpstr>ENERGIE</vt:lpstr>
      <vt:lpstr>ENERGIE</vt:lpstr>
      <vt:lpstr>ENERGIE</vt:lpstr>
      <vt:lpstr>PROSTŘEDKY</vt:lpstr>
      <vt:lpstr>AKČNÍ KROKY - co uděláte do 48 hodin, abyste se posunuli ke svému cíli?</vt:lpstr>
      <vt:lpstr>33 TIPŮ PRO LEPŠÍ OSOBNÍ TIME MANAGEMENT</vt:lpstr>
      <vt:lpstr>33 TIPŮ PRO LEPŠÍ OSOBNÍ TIME MANAGEMENT</vt:lpstr>
      <vt:lpstr>33 TIPŮ PRO LEPŠÍ OSOBNÍ TIME MANAGEMENT</vt:lpstr>
      <vt:lpstr>33 TIPŮ PRO LEPŠÍ OSOBNÍ TIME MANAGEMENT</vt:lpstr>
      <vt:lpstr>33 TIPŮ PRO LEPŠÍ OSOBNÍ TIME MANAGEMENT</vt:lpstr>
      <vt:lpstr>33 TIPŮ PRO LEPŠÍ OSOBNÍ TIME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62</cp:revision>
  <cp:lastPrinted>2019-03-06T08:45:04Z</cp:lastPrinted>
  <dcterms:created xsi:type="dcterms:W3CDTF">2016-07-06T15:42:34Z</dcterms:created>
  <dcterms:modified xsi:type="dcterms:W3CDTF">2019-03-06T10:12:24Z</dcterms:modified>
</cp:coreProperties>
</file>