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40" r:id="rId2"/>
  </p:sldMasterIdLst>
  <p:notesMasterIdLst>
    <p:notesMasterId r:id="rId12"/>
  </p:notesMasterIdLst>
  <p:handoutMasterIdLst>
    <p:handoutMasterId r:id="rId13"/>
  </p:handoutMasterIdLst>
  <p:sldIdLst>
    <p:sldId id="408" r:id="rId3"/>
    <p:sldId id="407" r:id="rId4"/>
    <p:sldId id="409" r:id="rId5"/>
    <p:sldId id="410" r:id="rId6"/>
    <p:sldId id="411" r:id="rId7"/>
    <p:sldId id="412" r:id="rId8"/>
    <p:sldId id="413" r:id="rId9"/>
    <p:sldId id="424" r:id="rId10"/>
    <p:sldId id="414" r:id="rId11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C836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532" autoAdjust="0"/>
  </p:normalViewPr>
  <p:slideViewPr>
    <p:cSldViewPr>
      <p:cViewPr varScale="1">
        <p:scale>
          <a:sx n="98" d="100"/>
          <a:sy n="98" d="100"/>
        </p:scale>
        <p:origin x="27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58271FC-4B5B-436E-BAF9-9C91B9030732}" type="datetimeFigureOut">
              <a:rPr lang="cs-CZ"/>
              <a:pPr>
                <a:defRPr/>
              </a:pPr>
              <a:t>20.03.2019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5A0199E-1779-4124-B9ED-E8F3F7FBDE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90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7BADEAE-7F3F-4D34-893D-51755D6BE6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30145-79EC-4782-82A3-1C53C29F45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DF161-F757-41EC-86C5-565BEB297D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C91461-78A9-4DD5-B9B8-63AC811A90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730145-79EC-4782-82A3-1C53C29F457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0AA45F-2333-46E8-A841-8385CA035D0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C1D771-EA1A-4D15-893C-F29D41B761B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9A3195-6FFB-485C-B1C4-0C7597514F3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C0EC3A-B4BC-4C99-9BF8-3A8D509EEF5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D30546-EFCF-40A0-B7A7-6D7B26B7BD2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D77C19-7FEF-4625-BAE4-4EA6E2E52A0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C88AB6-AB46-419A-982F-6B38B3CF491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AA45F-2333-46E8-A841-8385CA035D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B5E38B6E-8178-45B2-BCF9-5AB2A0109DA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DF161-F757-41EC-86C5-565BEB297D9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C91461-78A9-4DD5-B9B8-63AC811A901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1D771-EA1A-4D15-893C-F29D41B761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A3195-6FFB-485C-B1C4-0C7597514F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0EC3A-B4BC-4C99-9BF8-3A8D509EEF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30546-EFCF-40A0-B7A7-6D7B26B7BD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77C19-7FEF-4625-BAE4-4EA6E2E52A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88AB6-AB46-419A-982F-6B38B3CF49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E38B6E-8178-45B2-BCF9-5AB2A0109D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69A5F3B4-B2DC-4F55-90F0-124ECF3185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69A5F3B4-B2DC-4F55-90F0-124ECF31858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Týmová práce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„Úkol je snadný, když namáhavou práci dělá více lidí.“ </a:t>
            </a:r>
          </a:p>
          <a:p>
            <a:r>
              <a:rPr lang="cs-CZ" dirty="0" err="1" smtClean="0"/>
              <a:t>Homer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sz="4800" b="1" dirty="0" smtClean="0"/>
              <a:t>Tým </a:t>
            </a:r>
            <a:endParaRPr lang="cs-CZ" sz="4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445224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Tým</a:t>
            </a:r>
            <a:r>
              <a:rPr lang="cs-CZ" dirty="0" smtClean="0"/>
              <a:t> je malá pracovní skupina lidí sledující jednotný cíl a vyznačující se vzájemnými vztahy na základě intenzivní komunikace a specifickou formou spolupráce. </a:t>
            </a:r>
          </a:p>
          <a:p>
            <a:endParaRPr lang="cs-CZ" dirty="0" smtClean="0"/>
          </a:p>
          <a:p>
            <a:r>
              <a:rPr lang="cs-CZ" b="1" dirty="0" smtClean="0"/>
              <a:t>Týmová práce </a:t>
            </a:r>
            <a:r>
              <a:rPr lang="cs-CZ" dirty="0" smtClean="0"/>
              <a:t>– společně vynakládané úsilí účelově sestavené skupiny osob ke splnění přijatého úkolu.</a:t>
            </a:r>
          </a:p>
          <a:p>
            <a:endParaRPr lang="cs-CZ" dirty="0" smtClean="0"/>
          </a:p>
          <a:p>
            <a:r>
              <a:rPr lang="cs-CZ" b="1" dirty="0" smtClean="0"/>
              <a:t>Faktory ovlivňující fungování týmu</a:t>
            </a:r>
          </a:p>
          <a:p>
            <a:pPr lvl="1"/>
            <a:r>
              <a:rPr lang="cs-CZ" dirty="0" smtClean="0"/>
              <a:t>Členství</a:t>
            </a:r>
          </a:p>
          <a:p>
            <a:pPr lvl="1"/>
            <a:r>
              <a:rPr lang="cs-CZ" dirty="0" smtClean="0"/>
              <a:t>Organizační faktory</a:t>
            </a:r>
          </a:p>
          <a:p>
            <a:pPr lvl="1"/>
            <a:r>
              <a:rPr lang="cs-CZ" dirty="0" smtClean="0"/>
              <a:t>Pracovní prostředí</a:t>
            </a:r>
          </a:p>
          <a:p>
            <a:pPr lvl="1"/>
            <a:r>
              <a:rPr lang="cs-CZ" dirty="0" smtClean="0"/>
              <a:t>Zralost týmu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4800" b="1" dirty="0" smtClean="0"/>
              <a:t>Forma týmu</a:t>
            </a:r>
            <a:endParaRPr lang="cs-CZ" sz="4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373216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Kroužky kvality</a:t>
            </a:r>
          </a:p>
          <a:p>
            <a:pPr lvl="1"/>
            <a:r>
              <a:rPr lang="cs-CZ" dirty="0" smtClean="0"/>
              <a:t>Do 10 osob</a:t>
            </a:r>
          </a:p>
          <a:p>
            <a:pPr lvl="1"/>
            <a:r>
              <a:rPr lang="cs-CZ" dirty="0" smtClean="0"/>
              <a:t>Schází se pouze občas</a:t>
            </a:r>
          </a:p>
          <a:p>
            <a:pPr lvl="1"/>
            <a:r>
              <a:rPr lang="cs-CZ" dirty="0" smtClean="0"/>
              <a:t>Homogenní pracovní skupina se stejným obsahem práce</a:t>
            </a:r>
          </a:p>
          <a:p>
            <a:r>
              <a:rPr lang="cs-CZ" b="1" dirty="0" smtClean="0"/>
              <a:t>Klasické týmy (projektové)</a:t>
            </a:r>
          </a:p>
          <a:p>
            <a:pPr lvl="1"/>
            <a:r>
              <a:rPr lang="cs-CZ" dirty="0" smtClean="0"/>
              <a:t>3 – 8 osob</a:t>
            </a:r>
          </a:p>
          <a:p>
            <a:pPr lvl="1"/>
            <a:r>
              <a:rPr lang="cs-CZ" dirty="0" smtClean="0"/>
              <a:t>Fungování na principu </a:t>
            </a:r>
            <a:r>
              <a:rPr lang="cs-CZ" dirty="0" err="1" smtClean="0"/>
              <a:t>sebeřízení</a:t>
            </a:r>
            <a:endParaRPr lang="cs-CZ" dirty="0" smtClean="0"/>
          </a:p>
          <a:p>
            <a:pPr lvl="1"/>
            <a:r>
              <a:rPr lang="cs-CZ" dirty="0" smtClean="0"/>
              <a:t>Často sestaveny mezioborově, vede oficiální vedoucí</a:t>
            </a:r>
          </a:p>
          <a:p>
            <a:pPr lvl="1"/>
            <a:r>
              <a:rPr lang="cs-CZ" dirty="0" smtClean="0"/>
              <a:t>Po splnění úkolu se rozpustí</a:t>
            </a:r>
          </a:p>
          <a:p>
            <a:r>
              <a:rPr lang="cs-CZ" b="1" dirty="0" smtClean="0"/>
              <a:t>Částečně autonomní pracovní skupiny</a:t>
            </a:r>
          </a:p>
          <a:p>
            <a:pPr lvl="1"/>
            <a:r>
              <a:rPr lang="cs-CZ" dirty="0" smtClean="0"/>
              <a:t>Až 20 osob</a:t>
            </a:r>
          </a:p>
          <a:p>
            <a:pPr lvl="1"/>
            <a:r>
              <a:rPr lang="cs-CZ" dirty="0" err="1" smtClean="0"/>
              <a:t>Sebeřídící</a:t>
            </a:r>
            <a:r>
              <a:rPr lang="cs-CZ" dirty="0" smtClean="0"/>
              <a:t> charakter</a:t>
            </a:r>
          </a:p>
          <a:p>
            <a:pPr lvl="1"/>
            <a:r>
              <a:rPr lang="cs-CZ" dirty="0" smtClean="0"/>
              <a:t>Zastupovány tiskovým mluvčím</a:t>
            </a:r>
          </a:p>
          <a:p>
            <a:pPr lvl="1"/>
            <a:r>
              <a:rPr lang="cs-CZ" dirty="0" smtClean="0"/>
              <a:t>Odpovídají za celý proces, kvalitu a výsledek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cs-CZ" sz="4800" b="1" dirty="0" smtClean="0"/>
              <a:t>Výběr členů týmu</a:t>
            </a:r>
            <a:endParaRPr lang="cs-CZ" sz="4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míry ztotožnění se se společným cílem</a:t>
            </a:r>
          </a:p>
          <a:p>
            <a:r>
              <a:rPr lang="cs-CZ" dirty="0" smtClean="0"/>
              <a:t>Schopnost pracovat jako člen týmu – sociální způsobilost</a:t>
            </a:r>
          </a:p>
          <a:p>
            <a:r>
              <a:rPr lang="cs-CZ" dirty="0" smtClean="0"/>
              <a:t>Odbornost – znalosti, zkušenosti</a:t>
            </a:r>
          </a:p>
          <a:p>
            <a:r>
              <a:rPr lang="cs-CZ" dirty="0" smtClean="0"/>
              <a:t>Osobnostní charakteristiky – morální vlastnosti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cs-CZ" sz="4800" b="1" dirty="0" smtClean="0"/>
              <a:t>Výběr členů týmu</a:t>
            </a:r>
            <a:endParaRPr lang="cs-CZ" sz="4800" b="1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395536" y="1628800"/>
            <a:ext cx="4040188" cy="659352"/>
          </a:xfrm>
        </p:spPr>
        <p:txBody>
          <a:bodyPr/>
          <a:lstStyle/>
          <a:p>
            <a:r>
              <a:rPr lang="cs-CZ" dirty="0" smtClean="0"/>
              <a:t>Typy pracovníků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>
          <a:xfrm>
            <a:off x="4644008" y="1628800"/>
            <a:ext cx="4041775" cy="654843"/>
          </a:xfrm>
        </p:spPr>
        <p:txBody>
          <a:bodyPr/>
          <a:lstStyle/>
          <a:p>
            <a:r>
              <a:rPr lang="cs-CZ" dirty="0" smtClean="0"/>
              <a:t>Týmové role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lvl="1"/>
            <a:r>
              <a:rPr lang="cs-CZ" dirty="0" smtClean="0"/>
              <a:t>Analytický typ</a:t>
            </a:r>
          </a:p>
          <a:p>
            <a:pPr lvl="1"/>
            <a:r>
              <a:rPr lang="cs-CZ" dirty="0" smtClean="0"/>
              <a:t>Akční typ</a:t>
            </a:r>
          </a:p>
          <a:p>
            <a:pPr lvl="1"/>
            <a:r>
              <a:rPr lang="cs-CZ" dirty="0" smtClean="0"/>
              <a:t>Vizionářský typ</a:t>
            </a:r>
          </a:p>
          <a:p>
            <a:pPr lvl="1"/>
            <a:r>
              <a:rPr lang="cs-CZ" dirty="0" smtClean="0"/>
              <a:t>Administrativní typ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Realizátor</a:t>
            </a:r>
          </a:p>
          <a:p>
            <a:r>
              <a:rPr lang="cs-CZ" dirty="0" smtClean="0"/>
              <a:t>Koordinátor</a:t>
            </a:r>
          </a:p>
          <a:p>
            <a:r>
              <a:rPr lang="cs-CZ" dirty="0" smtClean="0"/>
              <a:t>Poháněč</a:t>
            </a:r>
          </a:p>
          <a:p>
            <a:r>
              <a:rPr lang="cs-CZ" dirty="0" smtClean="0"/>
              <a:t>Zdroj nápadů</a:t>
            </a:r>
          </a:p>
          <a:p>
            <a:r>
              <a:rPr lang="cs-CZ" dirty="0" smtClean="0"/>
              <a:t>Průzkumník</a:t>
            </a:r>
          </a:p>
          <a:p>
            <a:r>
              <a:rPr lang="cs-CZ" dirty="0" smtClean="0"/>
              <a:t>Hodnotitel</a:t>
            </a:r>
          </a:p>
          <a:p>
            <a:r>
              <a:rPr lang="cs-CZ" dirty="0" smtClean="0"/>
              <a:t>Týmový pracovník</a:t>
            </a:r>
          </a:p>
          <a:p>
            <a:r>
              <a:rPr lang="cs-CZ" dirty="0" smtClean="0"/>
              <a:t>Dokončovatel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cs-CZ" sz="4800" b="1" dirty="0" smtClean="0"/>
              <a:t>Životní cyklus týmu</a:t>
            </a:r>
            <a:endParaRPr lang="cs-CZ" sz="4800" b="1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Formování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Krystalizace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Normování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Fungování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Únava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Zánik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sz="4800" b="1" dirty="0" smtClean="0"/>
              <a:t>9 principů budování týmu</a:t>
            </a:r>
            <a:endParaRPr lang="cs-CZ" sz="4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Stanovení společného účelu, proč tým vzniká a existuje</a:t>
            </a:r>
          </a:p>
          <a:p>
            <a:r>
              <a:rPr lang="cs-CZ" dirty="0" smtClean="0"/>
              <a:t>Posouzení silných a slabých stránek týmu a členů týmu.</a:t>
            </a:r>
          </a:p>
          <a:p>
            <a:r>
              <a:rPr lang="cs-CZ" dirty="0" smtClean="0"/>
              <a:t>Formulování konkrétního cíle</a:t>
            </a:r>
          </a:p>
          <a:p>
            <a:r>
              <a:rPr lang="cs-CZ" dirty="0" smtClean="0"/>
              <a:t>Dohoda na společném postupu pro splnění cíle</a:t>
            </a:r>
          </a:p>
          <a:p>
            <a:r>
              <a:rPr lang="cs-CZ" dirty="0" smtClean="0"/>
              <a:t>Podpora přebírání odpovědnosti u jednotlivce i týmu jako celku</a:t>
            </a:r>
          </a:p>
          <a:p>
            <a:r>
              <a:rPr lang="cs-CZ" dirty="0" smtClean="0"/>
              <a:t>Budování vzájemné důvěry mezi členy týmu</a:t>
            </a:r>
          </a:p>
          <a:p>
            <a:r>
              <a:rPr lang="cs-CZ" dirty="0" smtClean="0"/>
              <a:t>Udržování odpovídající úrovně znalostí a dovedností členů týmu</a:t>
            </a:r>
          </a:p>
          <a:p>
            <a:r>
              <a:rPr lang="cs-CZ" dirty="0" smtClean="0"/>
              <a:t>Poskytování podpory a zdrojů</a:t>
            </a:r>
          </a:p>
          <a:p>
            <a:r>
              <a:rPr lang="cs-CZ" dirty="0" smtClean="0"/>
              <a:t>Vytváření příležitostí i pro malé úspěch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sz="4800" b="1" dirty="0" smtClean="0"/>
              <a:t>Synergický efekt</a:t>
            </a:r>
            <a:endParaRPr lang="cs-CZ" sz="4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24536"/>
          </a:xfrm>
        </p:spPr>
        <p:txBody>
          <a:bodyPr/>
          <a:lstStyle/>
          <a:p>
            <a:pPr marL="0" indent="0" algn="just">
              <a:buFontTx/>
              <a:buNone/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Synergetický efekt</a:t>
            </a:r>
            <a:r>
              <a:rPr lang="cs-CZ" dirty="0" smtClean="0">
                <a:latin typeface="Times New Roman" pitchFamily="18" charset="0"/>
              </a:rPr>
              <a:t>, který  je dán rozdílem mezi výsledkem práce, kterého by skupina pracovníků dosáhla jako sehraný tým a výsledkem, kterého by bylo dosaženo souhrnem pouhých individuí. Tato skutečnost je vyjádřitelná rovnicí:</a:t>
            </a:r>
          </a:p>
          <a:p>
            <a:pPr marL="0" indent="0" algn="ctr">
              <a:buFontTx/>
              <a:buNone/>
              <a:defRPr/>
            </a:pPr>
            <a:r>
              <a:rPr lang="cs-CZ" b="1" dirty="0" smtClean="0">
                <a:latin typeface="Times New Roman" pitchFamily="18" charset="0"/>
              </a:rPr>
              <a:t>SE = VT – VSI</a:t>
            </a:r>
          </a:p>
          <a:p>
            <a:pPr marL="0" indent="0">
              <a:buFontTx/>
              <a:buNone/>
              <a:defRPr/>
            </a:pPr>
            <a:endParaRPr lang="cs-CZ" dirty="0" smtClean="0">
              <a:latin typeface="Times New Roman" pitchFamily="18" charset="0"/>
            </a:endParaRPr>
          </a:p>
          <a:p>
            <a:pPr marL="0" indent="0">
              <a:buFontTx/>
              <a:buNone/>
              <a:defRPr/>
            </a:pPr>
            <a:r>
              <a:rPr lang="cs-CZ" dirty="0" smtClean="0">
                <a:latin typeface="Times New Roman" pitchFamily="18" charset="0"/>
              </a:rPr>
              <a:t>SE - synergetický efekt</a:t>
            </a:r>
          </a:p>
          <a:p>
            <a:pPr marL="0" indent="0">
              <a:buFontTx/>
              <a:buNone/>
              <a:defRPr/>
            </a:pPr>
            <a:r>
              <a:rPr lang="cs-CZ" dirty="0" smtClean="0">
                <a:latin typeface="Times New Roman" pitchFamily="18" charset="0"/>
              </a:rPr>
              <a:t>VT - výsledek týmu</a:t>
            </a:r>
          </a:p>
          <a:p>
            <a:pPr marL="0" indent="0">
              <a:buFontTx/>
              <a:buNone/>
              <a:defRPr/>
            </a:pPr>
            <a:r>
              <a:rPr lang="cs-CZ" dirty="0" smtClean="0">
                <a:latin typeface="Times New Roman" pitchFamily="18" charset="0"/>
              </a:rPr>
              <a:t>VSI - výsledek souhrnu individuí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sz="4800" b="1" dirty="0" smtClean="0"/>
              <a:t>Konflikty v pracovním týmu</a:t>
            </a:r>
            <a:endParaRPr lang="cs-CZ" sz="4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Přecenění schopností</a:t>
            </a:r>
          </a:p>
          <a:p>
            <a:r>
              <a:rPr lang="cs-CZ" dirty="0" smtClean="0"/>
              <a:t>Osobní prestiž manažera</a:t>
            </a:r>
          </a:p>
          <a:p>
            <a:r>
              <a:rPr lang="cs-CZ" dirty="0" smtClean="0"/>
              <a:t>Roztříštěnost názorů</a:t>
            </a:r>
          </a:p>
          <a:p>
            <a:r>
              <a:rPr lang="cs-CZ" dirty="0" smtClean="0"/>
              <a:t>Sociální lenost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01159440">
  <a:themeElements>
    <a:clrScheme name="0115944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01159440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115944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01159440</Template>
  <TotalTime>2558</TotalTime>
  <Words>325</Words>
  <Application>Microsoft Office PowerPoint</Application>
  <PresentationFormat>Předvádění na obrazovce (4:3)</PresentationFormat>
  <Paragraphs>77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7" baseType="lpstr">
      <vt:lpstr>Arial</vt:lpstr>
      <vt:lpstr>Calibri</vt:lpstr>
      <vt:lpstr>Century Gothic</vt:lpstr>
      <vt:lpstr>Constantia</vt:lpstr>
      <vt:lpstr>Times New Roman</vt:lpstr>
      <vt:lpstr>Wingdings 2</vt:lpstr>
      <vt:lpstr>01159440</vt:lpstr>
      <vt:lpstr>Tok</vt:lpstr>
      <vt:lpstr>Týmová práce</vt:lpstr>
      <vt:lpstr>Tým </vt:lpstr>
      <vt:lpstr>Forma týmu</vt:lpstr>
      <vt:lpstr>Výběr členů týmu</vt:lpstr>
      <vt:lpstr>Výběr členů týmu</vt:lpstr>
      <vt:lpstr>Životní cyklus týmu</vt:lpstr>
      <vt:lpstr>9 principů budování týmu</vt:lpstr>
      <vt:lpstr>Synergický efekt</vt:lpstr>
      <vt:lpstr>Konflikty v pracovním týmu</vt:lpstr>
    </vt:vector>
  </TitlesOfParts>
  <Company>T-Mobile Czech Republic,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MANAŽERSKÉ ŘÍZENÍ</dc:title>
  <dc:creator>T-Mobile Czech Republic, a.s.</dc:creator>
  <cp:lastModifiedBy>Uživatel systému Windows</cp:lastModifiedBy>
  <cp:revision>284</cp:revision>
  <dcterms:created xsi:type="dcterms:W3CDTF">2009-03-08T09:44:29Z</dcterms:created>
  <dcterms:modified xsi:type="dcterms:W3CDTF">2019-03-20T08:53:08Z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TC011594401029</vt:lpwstr>
  </property>
</Properties>
</file>