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25" r:id="rId3"/>
    <p:sldId id="370" r:id="rId4"/>
    <p:sldId id="368" r:id="rId5"/>
    <p:sldId id="371" r:id="rId6"/>
    <p:sldId id="372" r:id="rId7"/>
    <p:sldId id="373" r:id="rId8"/>
    <p:sldId id="369" r:id="rId9"/>
    <p:sldId id="367" r:id="rId10"/>
    <p:sldId id="375" r:id="rId11"/>
    <p:sldId id="374" r:id="rId12"/>
    <p:sldId id="357" r:id="rId13"/>
    <p:sldId id="358" r:id="rId14"/>
    <p:sldId id="359" r:id="rId15"/>
    <p:sldId id="360" r:id="rId16"/>
    <p:sldId id="366" r:id="rId17"/>
    <p:sldId id="365" r:id="rId18"/>
    <p:sldId id="361" r:id="rId19"/>
    <p:sldId id="362" r:id="rId20"/>
    <p:sldId id="364" r:id="rId21"/>
    <p:sldId id="324" r:id="rId22"/>
    <p:sldId id="321" r:id="rId2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994" autoAdjust="0"/>
  </p:normalViewPr>
  <p:slideViewPr>
    <p:cSldViewPr>
      <p:cViewPr varScale="1">
        <p:scale>
          <a:sx n="137" d="100"/>
          <a:sy n="137" d="100"/>
        </p:scale>
        <p:origin x="86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A00A8-F9E0-42EE-9959-29DFA42486E3}" type="datetimeFigureOut">
              <a:rPr lang="cs-CZ" smtClean="0"/>
              <a:t>11.03.2020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93278-612A-44E2-BB17-B54E47721F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854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0365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547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8564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0696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4283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3073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6086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4355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0465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5869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54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8368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5510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062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098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244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130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512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320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4481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910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 – snímek pracovního dne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Meixnerová,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12FCFBC6-41BE-442B-8A50-18A91B7F8DC1}"/>
              </a:ext>
            </a:extLst>
          </p:cNvPr>
          <p:cNvSpPr txBox="1">
            <a:spLocks/>
          </p:cNvSpPr>
          <p:nvPr/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BPMNG/BPMNM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seminář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2254" y="843558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cs-CZ" altLang="cs-CZ" sz="1400" dirty="0"/>
              <a:t>Plníte věci pro vás důležité nebo jste zahlceni maličkostmi? 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cs-CZ" altLang="cs-CZ" sz="1400" dirty="0"/>
              <a:t>Zbývá vám dostatek volného času?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cs-CZ" altLang="cs-CZ" sz="1400" dirty="0"/>
              <a:t>Co by se stalo, kdybyste určité činnosti vůbec nedělali nebo je přesunuli na někoho jiného? 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cs-CZ" altLang="cs-CZ" sz="1400" dirty="0"/>
              <a:t>Která opatření (pomůcky, podmínky..) by pomohla zvýšit efektivity vaší práce? 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cs-CZ" altLang="cs-CZ" sz="1400" dirty="0"/>
              <a:t>Kde se vlastně ztrácí nejvíce váš čas? 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cs-CZ" altLang="cs-CZ" sz="1400" dirty="0"/>
              <a:t>Daří se vám zachovávat rovnováhu mezi pracovním a soukromým časem? 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cs-CZ" altLang="cs-CZ" sz="1400" dirty="0"/>
              <a:t>Dokončujete naplánované věci? 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cs-CZ" altLang="cs-CZ" sz="1400" dirty="0"/>
              <a:t>Jste nedochvilní? 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cs-CZ" altLang="cs-CZ" sz="1400" dirty="0"/>
              <a:t>Zapomínáte? 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cs-CZ" altLang="cs-CZ" sz="1400" dirty="0"/>
              <a:t>Kolik činností bylo vyvoláno nenadálými problémy?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pPr>
              <a:defRPr/>
            </a:pPr>
            <a:r>
              <a:rPr lang="cs-CZ" sz="2200" dirty="0"/>
              <a:t>Snímek denních aktivit - zjištění</a:t>
            </a:r>
            <a:br>
              <a:rPr lang="cs-CZ" sz="2200" dirty="0"/>
            </a:br>
            <a:br>
              <a:rPr lang="cs-CZ" sz="2200" dirty="0"/>
            </a:b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2705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cs-CZ" sz="1400" dirty="0"/>
              <a:t>Měřítkem jakosti organizace práce a </a:t>
            </a:r>
            <a:r>
              <a:rPr lang="cs-CZ" sz="1400" dirty="0" err="1"/>
              <a:t>technicko-organizační</a:t>
            </a:r>
            <a:r>
              <a:rPr lang="cs-CZ" sz="1400" dirty="0"/>
              <a:t> úrovně technologických i pracovních metod</a:t>
            </a:r>
          </a:p>
          <a:p>
            <a:pPr algn="just">
              <a:buFontTx/>
              <a:buNone/>
              <a:defRPr/>
            </a:pPr>
            <a:endParaRPr lang="cs-CZ" sz="1400" dirty="0"/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400" u="sng" dirty="0"/>
              <a:t>Analýza spotřeby času: 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400" dirty="0"/>
              <a:t>				1) </a:t>
            </a:r>
            <a:r>
              <a:rPr lang="cs-CZ" sz="1400" i="1" u="sng" dirty="0"/>
              <a:t>Pracovní síla</a:t>
            </a:r>
            <a:r>
              <a:rPr lang="cs-CZ" sz="1400" dirty="0"/>
              <a:t> – snímek práce, snímek pracovního dne jednotlivce či skupiny pracovníků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400" dirty="0"/>
              <a:t>				2) </a:t>
            </a:r>
            <a:r>
              <a:rPr lang="cs-CZ" sz="1400" i="1" u="sng" dirty="0"/>
              <a:t>Výrobního prostředku</a:t>
            </a:r>
            <a:r>
              <a:rPr lang="cs-CZ" sz="1400" dirty="0"/>
              <a:t> – snímky využití strojů při vyhledávání úzkoprofilových strojů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400" dirty="0"/>
              <a:t>				3) </a:t>
            </a:r>
            <a:r>
              <a:rPr lang="cs-CZ" sz="1400" i="1" u="sng" dirty="0"/>
              <a:t>Pracovního předmětu</a:t>
            </a:r>
            <a:r>
              <a:rPr lang="cs-CZ" sz="1400" dirty="0"/>
              <a:t> – tok materiálu výrobou, logistická měření, sled a pořadí operací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pPr>
              <a:defRPr/>
            </a:pPr>
            <a:r>
              <a:rPr lang="cs-CZ" sz="2200" dirty="0"/>
              <a:t>Snímek aktivit ve výrobním procesu</a:t>
            </a:r>
            <a:br>
              <a:rPr lang="cs-CZ" sz="2200" dirty="0"/>
            </a:br>
            <a:br>
              <a:rPr lang="cs-CZ" sz="2200" dirty="0"/>
            </a:br>
            <a:br>
              <a:rPr lang="cs-CZ" sz="2200" dirty="0"/>
            </a:b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69580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  <a:defRPr/>
            </a:pPr>
            <a:r>
              <a:rPr lang="cs-CZ" sz="1400" dirty="0"/>
              <a:t>Základní skupiny spotřeby času jsou určeny předepsanou prací a vznikajícími přestávkami skupiny časů:    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400" dirty="0"/>
              <a:t>			</a:t>
            </a:r>
            <a:r>
              <a:rPr lang="cs-CZ" sz="1400" b="1" dirty="0"/>
              <a:t>  </a:t>
            </a:r>
            <a:r>
              <a:rPr lang="cs-CZ" sz="1400" b="1" dirty="0">
                <a:solidFill>
                  <a:schemeClr val="accent6">
                    <a:lumMod val="75000"/>
                  </a:schemeClr>
                </a:solidFill>
              </a:rPr>
              <a:t>NUTNÉ		</a:t>
            </a:r>
            <a:r>
              <a:rPr lang="cs-CZ" sz="1400" b="1" dirty="0"/>
              <a:t>X          </a:t>
            </a:r>
            <a:r>
              <a:rPr lang="cs-CZ" sz="1400" b="1" dirty="0">
                <a:solidFill>
                  <a:srgbClr val="7030A0"/>
                </a:solidFill>
              </a:rPr>
              <a:t>ZBYTEČNÉ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400" b="1" dirty="0">
                <a:solidFill>
                  <a:srgbClr val="7030A0"/>
                </a:solidFill>
              </a:rPr>
              <a:t>			</a:t>
            </a:r>
            <a:r>
              <a:rPr lang="cs-CZ" sz="1400" b="1" dirty="0">
                <a:solidFill>
                  <a:schemeClr val="accent6">
                    <a:lumMod val="75000"/>
                  </a:schemeClr>
                </a:solidFill>
              </a:rPr>
              <a:t>(normovatelné)	</a:t>
            </a:r>
            <a:r>
              <a:rPr lang="cs-CZ" sz="1400" b="1" dirty="0"/>
              <a:t>	</a:t>
            </a:r>
            <a:r>
              <a:rPr lang="cs-CZ" sz="1400" b="1" dirty="0">
                <a:solidFill>
                  <a:srgbClr val="7030A0"/>
                </a:solidFill>
              </a:rPr>
              <a:t>(ztráty)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pPr>
              <a:defRPr/>
            </a:pPr>
            <a:r>
              <a:rPr lang="cs-CZ" sz="2200" dirty="0"/>
              <a:t>Spotřeba času ve výrobním procesu</a:t>
            </a:r>
          </a:p>
        </p:txBody>
      </p:sp>
    </p:spTree>
    <p:extLst>
      <p:ext uri="{BB962C8B-B14F-4D97-AF65-F5344CB8AC3E}">
        <p14:creationId xmlns:p14="http://schemas.microsoft.com/office/powerpoint/2010/main" val="200813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None/>
              <a:defRPr/>
            </a:pPr>
            <a:r>
              <a:rPr lang="cs-CZ" sz="1400" dirty="0"/>
              <a:t>Zaměřen na </a:t>
            </a:r>
            <a:r>
              <a:rPr lang="cs-CZ" sz="1400" b="1" dirty="0"/>
              <a:t>pracovníka</a:t>
            </a:r>
            <a:r>
              <a:rPr lang="cs-CZ" sz="1400" dirty="0"/>
              <a:t> či na </a:t>
            </a:r>
            <a:r>
              <a:rPr lang="cs-CZ" sz="1400" b="1" dirty="0"/>
              <a:t>pracovní prostředky </a:t>
            </a:r>
            <a:r>
              <a:rPr lang="cs-CZ" sz="1400" dirty="0"/>
              <a:t>z hlediska jejich časového i výkonového využití a i na </a:t>
            </a:r>
            <a:r>
              <a:rPr lang="cs-CZ" sz="1400" b="1" dirty="0"/>
              <a:t>předmět výroby</a:t>
            </a:r>
            <a:r>
              <a:rPr lang="cs-CZ" sz="1400" dirty="0"/>
              <a:t>.</a:t>
            </a:r>
          </a:p>
          <a:p>
            <a:pPr marL="457200" indent="-457200" algn="just">
              <a:buNone/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snímek pracovního dne </a:t>
            </a:r>
          </a:p>
          <a:p>
            <a:pPr>
              <a:defRPr/>
            </a:pPr>
            <a:r>
              <a:rPr lang="cs-CZ" sz="1400" dirty="0"/>
              <a:t>snímek operace </a:t>
            </a:r>
          </a:p>
          <a:p>
            <a:pPr>
              <a:defRPr/>
            </a:pPr>
            <a:r>
              <a:rPr lang="cs-CZ" sz="1400" dirty="0"/>
              <a:t>momentová pozorování</a:t>
            </a:r>
          </a:p>
          <a:p>
            <a:pPr>
              <a:defRPr/>
            </a:pPr>
            <a:r>
              <a:rPr lang="cs-CZ" sz="1400" dirty="0"/>
              <a:t>snímek využití stroje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cs-CZ" sz="1400" b="1" dirty="0">
              <a:solidFill>
                <a:srgbClr val="7030A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pPr>
              <a:defRPr/>
            </a:pPr>
            <a:r>
              <a:rPr lang="cs-CZ" dirty="0"/>
              <a:t>Rozbor spotřeby času ve směně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34962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None/>
            </a:pPr>
            <a:endParaRPr lang="cs-CZ" altLang="en-US" sz="1400" dirty="0"/>
          </a:p>
          <a:p>
            <a:pPr marL="457200" indent="-457200">
              <a:buNone/>
            </a:pPr>
            <a:r>
              <a:rPr lang="cs-CZ" altLang="en-US" sz="1400" dirty="0"/>
              <a:t>a) jednotlivce</a:t>
            </a:r>
          </a:p>
          <a:p>
            <a:pPr marL="457200" indent="-457200">
              <a:buNone/>
            </a:pPr>
            <a:r>
              <a:rPr lang="cs-CZ" altLang="en-US" sz="1400" dirty="0"/>
              <a:t>b) skupiny (pracovní čety)</a:t>
            </a:r>
          </a:p>
          <a:p>
            <a:pPr marL="457200" indent="-457200">
              <a:buNone/>
            </a:pPr>
            <a:r>
              <a:rPr lang="cs-CZ" altLang="en-US" sz="1400" dirty="0"/>
              <a:t>c) hromadný snímek pracovního dne</a:t>
            </a:r>
          </a:p>
          <a:p>
            <a:pPr marL="457200" indent="-457200">
              <a:buNone/>
            </a:pPr>
            <a:r>
              <a:rPr lang="cs-CZ" altLang="en-US" sz="1400" dirty="0"/>
              <a:t>d) vlastní snímek pracovního dne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cs-CZ" sz="1400" b="1" dirty="0">
              <a:solidFill>
                <a:srgbClr val="7030A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pPr>
              <a:defRPr/>
            </a:pPr>
            <a:r>
              <a:rPr lang="cs-CZ" dirty="0"/>
              <a:t>Snímek pracovního dne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45627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None/>
            </a:pPr>
            <a:endParaRPr lang="cs-CZ" altLang="en-US" sz="1400" dirty="0"/>
          </a:p>
          <a:p>
            <a:pPr>
              <a:buFont typeface="+mj-lt"/>
              <a:buAutoNum type="arabicPeriod"/>
            </a:pPr>
            <a:r>
              <a:rPr lang="cs-CZ" altLang="en-US" sz="1400" dirty="0"/>
              <a:t>etapa – příprava k pozorování – zaměření snímku; výběr pracovníka a pracoviště; stanovení času, po který se bude pozorování provádět; výběr pozorovatele</a:t>
            </a:r>
          </a:p>
          <a:p>
            <a:pPr>
              <a:buFont typeface="+mj-lt"/>
              <a:buAutoNum type="arabicPeriod"/>
            </a:pPr>
            <a:endParaRPr lang="cs-CZ" altLang="en-US" sz="1400" dirty="0"/>
          </a:p>
          <a:p>
            <a:pPr>
              <a:buFont typeface="+mj-lt"/>
              <a:buAutoNum type="arabicPeriod"/>
            </a:pPr>
            <a:r>
              <a:rPr lang="cs-CZ" altLang="en-US" sz="1400" dirty="0"/>
              <a:t>etapa – vlastní pozorování, měření a zaznamenávání činností do připraveného formuláře</a:t>
            </a:r>
          </a:p>
          <a:p>
            <a:pPr>
              <a:buFont typeface="+mj-lt"/>
              <a:buAutoNum type="arabicPeriod"/>
            </a:pPr>
            <a:endParaRPr lang="cs-CZ" altLang="en-US" sz="1400" dirty="0"/>
          </a:p>
          <a:p>
            <a:pPr>
              <a:buFont typeface="+mj-lt"/>
              <a:buAutoNum type="arabicPeriod"/>
            </a:pPr>
            <a:r>
              <a:rPr lang="cs-CZ" altLang="en-US" sz="1400" dirty="0"/>
              <a:t>etapa – vyhodnocení snímku a následná bilance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cs-CZ" sz="1400" b="1" dirty="0">
              <a:solidFill>
                <a:srgbClr val="7030A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pPr>
              <a:defRPr/>
            </a:pPr>
            <a:r>
              <a:rPr lang="cs-CZ" altLang="en-US" dirty="0"/>
              <a:t>Postup provádění snímku pracovního dne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491783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pPr>
              <a:defRPr/>
            </a:pPr>
            <a:r>
              <a:rPr lang="cs-CZ" altLang="en-US" dirty="0"/>
              <a:t>Pozorovací list</a:t>
            </a:r>
            <a:endParaRPr lang="cs-CZ" sz="22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85B6524-36C5-4EBD-9F3C-B1DC662CDE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712" t="11230" r="32905" b="10741"/>
          <a:stretch/>
        </p:blipFill>
        <p:spPr>
          <a:xfrm>
            <a:off x="2677960" y="771550"/>
            <a:ext cx="3046167" cy="3888432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6E86EDDC-FA05-4264-AFBD-97B08D757108}"/>
              </a:ext>
            </a:extLst>
          </p:cNvPr>
          <p:cNvSpPr txBox="1">
            <a:spLocks/>
          </p:cNvSpPr>
          <p:nvPr/>
        </p:nvSpPr>
        <p:spPr>
          <a:xfrm>
            <a:off x="5940152" y="1491630"/>
            <a:ext cx="2448271" cy="259228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  <a:defRPr/>
            </a:pPr>
            <a:r>
              <a:rPr lang="cs-CZ" sz="1200" dirty="0">
                <a:solidFill>
                  <a:srgbClr val="000000"/>
                </a:solidFill>
              </a:rPr>
              <a:t>TA – čas práce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200" dirty="0">
                <a:solidFill>
                  <a:srgbClr val="000000"/>
                </a:solidFill>
              </a:rPr>
              <a:t>TC – obecně nutné přestávky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200" i="1" dirty="0">
                <a:solidFill>
                  <a:srgbClr val="000000"/>
                </a:solidFill>
              </a:rPr>
              <a:t>T2 – normativ času obecně nutných přestávek </a:t>
            </a:r>
          </a:p>
          <a:p>
            <a:pPr>
              <a:buNone/>
              <a:defRPr/>
            </a:pPr>
            <a:r>
              <a:rPr lang="cs-CZ" sz="1200" i="1" dirty="0">
                <a:solidFill>
                  <a:srgbClr val="000000"/>
                </a:solidFill>
              </a:rPr>
              <a:t>T´2 – naměřené časy obecně nutných přestávek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200" dirty="0">
                <a:solidFill>
                  <a:srgbClr val="000000"/>
                </a:solidFill>
              </a:rPr>
              <a:t>TD – čas osobních ztrát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200" dirty="0">
                <a:solidFill>
                  <a:srgbClr val="000000"/>
                </a:solidFill>
              </a:rPr>
              <a:t>TE – čas technologicko- organizačních ztrát (změn)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200" dirty="0">
                <a:solidFill>
                  <a:srgbClr val="000000"/>
                </a:solidFill>
              </a:rPr>
              <a:t>TS – čas směny celkem</a:t>
            </a:r>
          </a:p>
        </p:txBody>
      </p:sp>
    </p:spTree>
    <p:extLst>
      <p:ext uri="{BB962C8B-B14F-4D97-AF65-F5344CB8AC3E}">
        <p14:creationId xmlns:p14="http://schemas.microsoft.com/office/powerpoint/2010/main" val="2227571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pPr>
              <a:defRPr/>
            </a:pPr>
            <a:r>
              <a:rPr lang="cs-CZ" altLang="en-US" dirty="0"/>
              <a:t>Formulář snímku pracovního dne</a:t>
            </a:r>
            <a:endParaRPr lang="cs-CZ" sz="2200" dirty="0"/>
          </a:p>
        </p:txBody>
      </p:sp>
      <p:pic>
        <p:nvPicPr>
          <p:cNvPr id="4" name="Picture 6" descr="tonicka_2009-11-02_16-31-32">
            <a:extLst>
              <a:ext uri="{FF2B5EF4-FFF2-40B4-BE49-F238E27FC236}">
                <a16:creationId xmlns:a16="http://schemas.microsoft.com/office/drawing/2014/main" id="{122DB56A-9AE5-4C4C-8304-62B7D52F7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39001"/>
            <a:ext cx="5504200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CA965889-E16F-44FD-AE7F-9C204F09D104}"/>
              </a:ext>
            </a:extLst>
          </p:cNvPr>
          <p:cNvSpPr txBox="1">
            <a:spLocks/>
          </p:cNvSpPr>
          <p:nvPr/>
        </p:nvSpPr>
        <p:spPr>
          <a:xfrm>
            <a:off x="6444208" y="1491630"/>
            <a:ext cx="2448271" cy="259228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  <a:defRPr/>
            </a:pPr>
            <a:r>
              <a:rPr lang="cs-CZ" sz="1200" dirty="0">
                <a:solidFill>
                  <a:srgbClr val="000000"/>
                </a:solidFill>
              </a:rPr>
              <a:t>TA – čas práce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200" dirty="0">
                <a:solidFill>
                  <a:srgbClr val="000000"/>
                </a:solidFill>
              </a:rPr>
              <a:t>TC – obecně nutné přestávky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200" i="1" dirty="0">
                <a:solidFill>
                  <a:srgbClr val="000000"/>
                </a:solidFill>
              </a:rPr>
              <a:t>T2 – normativ času obecně nutných přestávek </a:t>
            </a:r>
          </a:p>
          <a:p>
            <a:pPr>
              <a:buNone/>
              <a:defRPr/>
            </a:pPr>
            <a:r>
              <a:rPr lang="cs-CZ" sz="1200" i="1" dirty="0">
                <a:solidFill>
                  <a:srgbClr val="000000"/>
                </a:solidFill>
              </a:rPr>
              <a:t>T´2 – naměřené časy obecně nutných přestávek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200" dirty="0">
                <a:solidFill>
                  <a:srgbClr val="000000"/>
                </a:solidFill>
              </a:rPr>
              <a:t>TD – čas osobních ztrát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200" dirty="0">
                <a:solidFill>
                  <a:srgbClr val="000000"/>
                </a:solidFill>
              </a:rPr>
              <a:t>TE – čas technologicko- organizačních ztrát (změn)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200" dirty="0">
                <a:solidFill>
                  <a:srgbClr val="000000"/>
                </a:solidFill>
              </a:rPr>
              <a:t>TS – čas směny celkem</a:t>
            </a:r>
          </a:p>
        </p:txBody>
      </p:sp>
    </p:spTree>
    <p:extLst>
      <p:ext uri="{BB962C8B-B14F-4D97-AF65-F5344CB8AC3E}">
        <p14:creationId xmlns:p14="http://schemas.microsoft.com/office/powerpoint/2010/main" val="1082652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pPr>
              <a:defRPr/>
            </a:pPr>
            <a:r>
              <a:rPr lang="cs-CZ" altLang="en-US" dirty="0"/>
              <a:t>Formulář snímku pracovního dne</a:t>
            </a:r>
            <a:endParaRPr lang="cs-CZ" sz="22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3C33BE62-0C34-48F5-9DFF-0EF30BFB34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730" t="19719" r="21813" b="17183"/>
          <a:stretch/>
        </p:blipFill>
        <p:spPr>
          <a:xfrm>
            <a:off x="1115616" y="713066"/>
            <a:ext cx="6192687" cy="396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54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pPr>
              <a:defRPr/>
            </a:pPr>
            <a:r>
              <a:rPr lang="cs-CZ" altLang="en-US" dirty="0"/>
              <a:t>Bilance normovatelných časů a ztrát</a:t>
            </a:r>
            <a:endParaRPr lang="cs-CZ" sz="2200" dirty="0"/>
          </a:p>
        </p:txBody>
      </p:sp>
      <p:pic>
        <p:nvPicPr>
          <p:cNvPr id="5" name="Picture 5" descr="tonicka_2009-11-02_16-39-51">
            <a:extLst>
              <a:ext uri="{FF2B5EF4-FFF2-40B4-BE49-F238E27FC236}">
                <a16:creationId xmlns:a16="http://schemas.microsoft.com/office/drawing/2014/main" id="{BF6BA9A3-CF98-45E5-81AC-F3F59B3217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91630"/>
            <a:ext cx="6182915" cy="2456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65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344816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Time management je </a:t>
            </a:r>
            <a:r>
              <a:rPr lang="en-US" sz="1800" dirty="0" err="1"/>
              <a:t>sadou</a:t>
            </a:r>
            <a:r>
              <a:rPr lang="cs-CZ" sz="1800" dirty="0"/>
              <a:t> </a:t>
            </a:r>
            <a:r>
              <a:rPr lang="en-US" sz="1800" dirty="0" err="1"/>
              <a:t>postupů</a:t>
            </a:r>
            <a:r>
              <a:rPr lang="en-US" sz="1800" dirty="0"/>
              <a:t>, </a:t>
            </a:r>
            <a:r>
              <a:rPr lang="cs-CZ" sz="1800" dirty="0"/>
              <a:t>d</a:t>
            </a:r>
            <a:r>
              <a:rPr lang="en-US" sz="1800" dirty="0" err="1"/>
              <a:t>oporučení</a:t>
            </a:r>
            <a:r>
              <a:rPr lang="cs-CZ" sz="1800" dirty="0"/>
              <a:t> </a:t>
            </a:r>
            <a:r>
              <a:rPr lang="en-US" sz="1800" dirty="0"/>
              <a:t>a </a:t>
            </a:r>
            <a:r>
              <a:rPr lang="en-US" sz="1800" dirty="0" err="1"/>
              <a:t>nástrojů</a:t>
            </a:r>
            <a:r>
              <a:rPr lang="en-US" sz="1800" dirty="0"/>
              <a:t> pro </a:t>
            </a:r>
            <a:r>
              <a:rPr lang="en-US" sz="1800" dirty="0" err="1"/>
              <a:t>plánování</a:t>
            </a:r>
            <a:r>
              <a:rPr lang="en-US" sz="1800" dirty="0"/>
              <a:t> </a:t>
            </a:r>
            <a:r>
              <a:rPr lang="en-US" sz="1800" dirty="0" err="1"/>
              <a:t>času</a:t>
            </a:r>
            <a:r>
              <a:rPr lang="en-US" sz="1800" dirty="0"/>
              <a:t>, </a:t>
            </a:r>
            <a:r>
              <a:rPr lang="en-US" sz="1800" dirty="0" err="1"/>
              <a:t>obvykle</a:t>
            </a:r>
            <a:r>
              <a:rPr lang="en-US" sz="1800" dirty="0"/>
              <a:t> za </a:t>
            </a:r>
            <a:r>
              <a:rPr lang="en-US" sz="1800" dirty="0" err="1"/>
              <a:t>účelem</a:t>
            </a:r>
            <a:r>
              <a:rPr lang="en-US" sz="1800" dirty="0"/>
              <a:t> </a:t>
            </a:r>
            <a:r>
              <a:rPr lang="en-US" sz="1800" dirty="0" err="1"/>
              <a:t>zvýšení</a:t>
            </a:r>
            <a:r>
              <a:rPr lang="en-US" sz="1800" dirty="0"/>
              <a:t> </a:t>
            </a:r>
            <a:r>
              <a:rPr lang="en-US" sz="1800" dirty="0" err="1"/>
              <a:t>efektivnosti</a:t>
            </a:r>
            <a:r>
              <a:rPr lang="en-US" sz="1800" dirty="0"/>
              <a:t> </a:t>
            </a:r>
            <a:r>
              <a:rPr lang="en-US" sz="1800" dirty="0" err="1"/>
              <a:t>využití</a:t>
            </a:r>
            <a:r>
              <a:rPr lang="en-US" sz="1800" dirty="0"/>
              <a:t> </a:t>
            </a:r>
            <a:r>
              <a:rPr lang="en-US" sz="1800" dirty="0" err="1"/>
              <a:t>pracovního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osobního</a:t>
            </a:r>
            <a:r>
              <a:rPr lang="en-US" sz="1800" dirty="0"/>
              <a:t> </a:t>
            </a:r>
            <a:r>
              <a:rPr lang="en-US" sz="1800" dirty="0" err="1"/>
              <a:t>času</a:t>
            </a:r>
            <a:r>
              <a:rPr lang="en-US" sz="1800" dirty="0"/>
              <a:t>.</a:t>
            </a:r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pPr marL="0" indent="0">
              <a:buNone/>
            </a:pPr>
            <a:r>
              <a:rPr lang="cs-CZ" sz="1800" i="1" dirty="0"/>
              <a:t>Zaměření semináře:</a:t>
            </a:r>
          </a:p>
          <a:p>
            <a:r>
              <a:rPr lang="cs-CZ" altLang="cs-CZ" sz="1800" dirty="0"/>
              <a:t>ČAS – úspora času</a:t>
            </a:r>
          </a:p>
          <a:p>
            <a:r>
              <a:rPr lang="cs-CZ" altLang="cs-CZ" sz="1800" dirty="0"/>
              <a:t>ČASOŽROUTI</a:t>
            </a:r>
          </a:p>
          <a:p>
            <a:r>
              <a:rPr lang="cs-CZ" altLang="cs-CZ" sz="1800" dirty="0"/>
              <a:t>PROSTŘEDKY</a:t>
            </a:r>
          </a:p>
          <a:p>
            <a:endParaRPr lang="en-US" sz="1800" dirty="0"/>
          </a:p>
          <a:p>
            <a:pPr marL="0" indent="0" algn="just" fontAlgn="base">
              <a:buNone/>
            </a:pPr>
            <a:endParaRPr lang="cs-CZ" sz="1800" dirty="0"/>
          </a:p>
          <a:p>
            <a:pPr marL="0" indent="0" algn="just" fontAlgn="base">
              <a:buNone/>
            </a:pPr>
            <a:endParaRPr lang="en-US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pPr>
              <a:defRPr/>
            </a:pPr>
            <a:r>
              <a:rPr lang="cs-CZ" sz="2200" dirty="0"/>
              <a:t>Time </a:t>
            </a:r>
            <a:r>
              <a:rPr lang="cs-CZ" sz="2200" dirty="0" err="1"/>
              <a:t>mamagement</a:t>
            </a:r>
            <a:br>
              <a:rPr lang="cs-CZ" sz="2200" dirty="0"/>
            </a:br>
            <a:br>
              <a:rPr lang="cs-CZ" sz="2200" dirty="0"/>
            </a:b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886185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pPr>
              <a:defRPr/>
            </a:pPr>
            <a:r>
              <a:rPr lang="cs-CZ" altLang="en-US" dirty="0"/>
              <a:t>Automatizační měřicí a registrační přístroje</a:t>
            </a:r>
            <a:endParaRPr lang="cs-CZ" sz="22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5ED6AE42-6F0E-4D52-883C-329288DA5D8D}"/>
              </a:ext>
            </a:extLst>
          </p:cNvPr>
          <p:cNvSpPr/>
          <p:nvPr/>
        </p:nvSpPr>
        <p:spPr>
          <a:xfrm>
            <a:off x="539552" y="1131590"/>
            <a:ext cx="65527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cs-CZ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en-US" dirty="0"/>
              <a:t>číslicové časoměrné přístroje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en-US" dirty="0"/>
              <a:t>časové zapisovače – mechanické a elektrické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en-US" dirty="0"/>
              <a:t>registrační ampérmetry, voltmetry, wattmetry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en-US" dirty="0"/>
              <a:t>videokamery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en-US" dirty="0"/>
              <a:t>počítače</a:t>
            </a:r>
          </a:p>
        </p:txBody>
      </p:sp>
    </p:spTree>
    <p:extLst>
      <p:ext uri="{BB962C8B-B14F-4D97-AF65-F5344CB8AC3E}">
        <p14:creationId xmlns:p14="http://schemas.microsoft.com/office/powerpoint/2010/main" val="355859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lphaLcParenR"/>
            </a:pPr>
            <a:r>
              <a:rPr lang="cs-CZ" sz="1300" dirty="0"/>
              <a:t>Individuální zpracování.</a:t>
            </a:r>
          </a:p>
          <a:p>
            <a:pPr>
              <a:buFont typeface="+mj-lt"/>
              <a:buAutoNum type="alphaLcParenR"/>
            </a:pPr>
            <a:endParaRPr lang="cs-CZ" sz="1300" dirty="0"/>
          </a:p>
          <a:p>
            <a:pPr>
              <a:buFont typeface="+mj-lt"/>
              <a:buAutoNum type="alphaLcParenR"/>
            </a:pPr>
            <a:r>
              <a:rPr lang="cs-CZ" sz="1300" dirty="0"/>
              <a:t>Den před zkouškou, 12:00 - 20:00 hod.</a:t>
            </a:r>
          </a:p>
          <a:p>
            <a:pPr>
              <a:buFont typeface="+mj-lt"/>
              <a:buAutoNum type="alphaLcParenR"/>
            </a:pPr>
            <a:endParaRPr lang="cs-CZ" sz="1300" dirty="0"/>
          </a:p>
          <a:p>
            <a:pPr>
              <a:buFont typeface="+mj-lt"/>
              <a:buAutoNum type="alphaLcParenR"/>
            </a:pPr>
            <a:r>
              <a:rPr lang="cs-CZ" sz="1300" dirty="0"/>
              <a:t>Uveďte min. 15 aktivit.</a:t>
            </a:r>
          </a:p>
          <a:p>
            <a:pPr>
              <a:buFont typeface="+mj-lt"/>
              <a:buAutoNum type="alphaLcParenR"/>
            </a:pPr>
            <a:endParaRPr lang="cs-CZ" sz="1300" dirty="0"/>
          </a:p>
          <a:p>
            <a:pPr>
              <a:buFont typeface="+mj-lt"/>
              <a:buAutoNum type="alphaLcParenR"/>
            </a:pPr>
            <a:r>
              <a:rPr lang="cs-CZ" sz="1300" dirty="0"/>
              <a:t>Vyhodnoťte a uveďte časy (nutné, osobní ztráty…).</a:t>
            </a:r>
          </a:p>
          <a:p>
            <a:pPr>
              <a:buFont typeface="+mj-lt"/>
              <a:buAutoNum type="alphaLcParenR"/>
            </a:pPr>
            <a:endParaRPr lang="cs-CZ" sz="1300" dirty="0"/>
          </a:p>
          <a:p>
            <a:pPr>
              <a:buFont typeface="+mj-lt"/>
              <a:buAutoNum type="alphaLcParenR"/>
            </a:pPr>
            <a:r>
              <a:rPr lang="cs-CZ" sz="1300" dirty="0"/>
              <a:t>Co považujte za největší slabinu/y.</a:t>
            </a:r>
          </a:p>
          <a:p>
            <a:pPr>
              <a:buFont typeface="+mj-lt"/>
              <a:buAutoNum type="alphaLcParenR"/>
            </a:pPr>
            <a:endParaRPr lang="cs-CZ" sz="1300" dirty="0"/>
          </a:p>
          <a:p>
            <a:pPr>
              <a:buFont typeface="+mj-lt"/>
              <a:buAutoNum type="alphaLcParenR"/>
            </a:pPr>
            <a:r>
              <a:rPr lang="cs-CZ" sz="1300" dirty="0"/>
              <a:t>Navrhněte postup ve snaze zlepšit vaši produktivitu</a:t>
            </a:r>
            <a:r>
              <a:rPr lang="cs-CZ" sz="1400" dirty="0"/>
              <a:t>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Úkol 1: </a:t>
            </a:r>
            <a:r>
              <a:rPr lang="cs-CZ" sz="2200" dirty="0">
                <a:solidFill>
                  <a:srgbClr val="7030A0"/>
                </a:solidFill>
              </a:rPr>
              <a:t>Snímek pracovního dne</a:t>
            </a:r>
            <a:endParaRPr lang="cs-CZ" sz="22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2FA4AFB-3B00-439B-B70E-812760A228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19" t="22640" r="70941" b="5035"/>
          <a:stretch/>
        </p:blipFill>
        <p:spPr>
          <a:xfrm>
            <a:off x="4653024" y="123478"/>
            <a:ext cx="3159336" cy="4616659"/>
          </a:xfrm>
          <a:prstGeom prst="rect">
            <a:avLst/>
          </a:prstGeom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3ACFD5E4-923F-4479-B180-BE0FE4BC9407}"/>
              </a:ext>
            </a:extLst>
          </p:cNvPr>
          <p:cNvSpPr txBox="1">
            <a:spLocks/>
          </p:cNvSpPr>
          <p:nvPr/>
        </p:nvSpPr>
        <p:spPr>
          <a:xfrm>
            <a:off x="899592" y="3453138"/>
            <a:ext cx="2456532" cy="197434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  <a:defRPr/>
            </a:pPr>
            <a:r>
              <a:rPr lang="cs-CZ" sz="1000" dirty="0">
                <a:solidFill>
                  <a:srgbClr val="000000"/>
                </a:solidFill>
              </a:rPr>
              <a:t>TA – čas práce (aktivity)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000" dirty="0">
                <a:solidFill>
                  <a:srgbClr val="000000"/>
                </a:solidFill>
              </a:rPr>
              <a:t>TC – obecně nutné přestávky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000" dirty="0">
                <a:solidFill>
                  <a:srgbClr val="000000"/>
                </a:solidFill>
              </a:rPr>
              <a:t>TD – čas osobních ztrát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000" dirty="0">
                <a:solidFill>
                  <a:srgbClr val="000000"/>
                </a:solidFill>
              </a:rPr>
              <a:t>TE – čas technologicko- organizačních ztrát (změn)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000" dirty="0">
                <a:solidFill>
                  <a:srgbClr val="000000"/>
                </a:solidFill>
              </a:rPr>
              <a:t>TS – čas směny (aktivity) celkem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56A96C9-68BA-47C6-9B74-41DC001950CA}"/>
              </a:ext>
            </a:extLst>
          </p:cNvPr>
          <p:cNvSpPr/>
          <p:nvPr/>
        </p:nvSpPr>
        <p:spPr>
          <a:xfrm>
            <a:off x="179512" y="4804946"/>
            <a:ext cx="84969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>
                <a:solidFill>
                  <a:srgbClr val="7030A0"/>
                </a:solidFill>
              </a:rPr>
              <a:t>Termín odevzdání úkolu: </a:t>
            </a:r>
            <a:r>
              <a:rPr lang="cs-CZ" sz="1600" b="1" i="1" dirty="0">
                <a:solidFill>
                  <a:srgbClr val="7030A0"/>
                </a:solidFill>
              </a:rPr>
              <a:t>IS SU Odevzdávárna nejpozději do pondělí 16. 3. 2020 do 23:59 hod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0898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2649" y="987574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800" dirty="0"/>
              <a:t>Dotazy ...</a:t>
            </a:r>
            <a:br>
              <a:rPr lang="cs-CZ" sz="3800" dirty="0"/>
            </a:br>
            <a:br>
              <a:rPr lang="cs-CZ" sz="3800" dirty="0"/>
            </a:br>
            <a:br>
              <a:rPr lang="cs-CZ" sz="3800" dirty="0"/>
            </a:br>
            <a:r>
              <a:rPr lang="cs-CZ" sz="3800" dirty="0"/>
              <a:t>Děkuji za pozornost</a:t>
            </a:r>
            <a:br>
              <a:rPr lang="cs-CZ" sz="1400" b="1" dirty="0"/>
            </a:br>
            <a:br>
              <a:rPr lang="cs-CZ" sz="18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6436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771550"/>
            <a:ext cx="777686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r>
              <a:rPr lang="cs-CZ" sz="1800" dirty="0">
                <a:solidFill>
                  <a:srgbClr val="7030A0"/>
                </a:solidFill>
              </a:rPr>
              <a:t>Možné z</a:t>
            </a:r>
            <a:r>
              <a:rPr lang="en-US" sz="1800" dirty="0" err="1">
                <a:solidFill>
                  <a:srgbClr val="7030A0"/>
                </a:solidFill>
              </a:rPr>
              <a:t>působy</a:t>
            </a:r>
            <a:r>
              <a:rPr lang="en-US" sz="1800" dirty="0">
                <a:solidFill>
                  <a:srgbClr val="7030A0"/>
                </a:solidFill>
              </a:rPr>
              <a:t>, </a:t>
            </a:r>
            <a:r>
              <a:rPr lang="en-US" sz="1800" dirty="0" err="1">
                <a:solidFill>
                  <a:srgbClr val="7030A0"/>
                </a:solidFill>
              </a:rPr>
              <a:t>jak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časem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neplýtvat</a:t>
            </a:r>
            <a:r>
              <a:rPr lang="cs-CZ" sz="1800" dirty="0">
                <a:solidFill>
                  <a:srgbClr val="7030A0"/>
                </a:solidFill>
              </a:rPr>
              <a:t>:</a:t>
            </a:r>
          </a:p>
          <a:p>
            <a:pPr marL="0" indent="0" algn="just" fontAlgn="base">
              <a:buNone/>
            </a:pPr>
            <a:endParaRPr lang="en-US" sz="1800" dirty="0"/>
          </a:p>
          <a:p>
            <a:pPr algn="just" fontAlgn="base">
              <a:buAutoNum type="arabicPeriod"/>
            </a:pPr>
            <a:r>
              <a:rPr lang="en-US" sz="1800" b="1" cap="all" dirty="0" err="1"/>
              <a:t>Udržování</a:t>
            </a:r>
            <a:r>
              <a:rPr lang="en-US" sz="1800" b="1" cap="all" dirty="0"/>
              <a:t> </a:t>
            </a:r>
            <a:r>
              <a:rPr lang="en-US" sz="1800" b="1" cap="all" dirty="0" err="1"/>
              <a:t>pořádku</a:t>
            </a:r>
            <a:r>
              <a:rPr lang="cs-CZ" sz="1800" b="1" cap="all" dirty="0"/>
              <a:t>. </a:t>
            </a:r>
            <a:r>
              <a:rPr lang="cs-CZ" sz="1800" dirty="0" err="1"/>
              <a:t>Ka</a:t>
            </a:r>
            <a:r>
              <a:rPr lang="en-US" sz="1800" dirty="0" err="1"/>
              <a:t>ždá</a:t>
            </a:r>
            <a:r>
              <a:rPr lang="en-US" sz="1800" dirty="0"/>
              <a:t> </a:t>
            </a:r>
            <a:r>
              <a:rPr lang="en-US" sz="1800" dirty="0" err="1"/>
              <a:t>věc</a:t>
            </a:r>
            <a:r>
              <a:rPr lang="en-US" sz="1800" dirty="0"/>
              <a:t> </a:t>
            </a:r>
            <a:r>
              <a:rPr lang="en-US" sz="1800" dirty="0" err="1"/>
              <a:t>má</a:t>
            </a:r>
            <a:r>
              <a:rPr lang="en-US" sz="1800" dirty="0"/>
              <a:t> </a:t>
            </a:r>
            <a:r>
              <a:rPr lang="en-US" sz="1800" dirty="0" err="1"/>
              <a:t>své</a:t>
            </a:r>
            <a:r>
              <a:rPr lang="en-US" sz="1800" dirty="0"/>
              <a:t> </a:t>
            </a:r>
            <a:r>
              <a:rPr lang="en-US" sz="1800" dirty="0" err="1"/>
              <a:t>místo</a:t>
            </a:r>
            <a:r>
              <a:rPr lang="cs-CZ" sz="1800" dirty="0"/>
              <a:t> ..</a:t>
            </a:r>
            <a:r>
              <a:rPr lang="en-US" sz="1800" dirty="0"/>
              <a:t>. </a:t>
            </a:r>
            <a:endParaRPr lang="cs-CZ" sz="1800" dirty="0"/>
          </a:p>
          <a:p>
            <a:pPr algn="just" fontAlgn="base">
              <a:buAutoNum type="arabicPeriod"/>
            </a:pPr>
            <a:endParaRPr lang="cs-CZ" sz="1800" dirty="0"/>
          </a:p>
          <a:p>
            <a:pPr marL="0" indent="0" algn="just" fontAlgn="base">
              <a:buNone/>
            </a:pPr>
            <a:r>
              <a:rPr lang="en-US" sz="1800" b="1" cap="all" dirty="0"/>
              <a:t>2. </a:t>
            </a:r>
            <a:r>
              <a:rPr lang="en-US" sz="1800" b="1" cap="all" dirty="0" err="1"/>
              <a:t>Vyprazdňovat</a:t>
            </a:r>
            <a:r>
              <a:rPr lang="en-US" sz="1800" b="1" cap="all" dirty="0"/>
              <a:t>, </a:t>
            </a:r>
            <a:r>
              <a:rPr lang="en-US" sz="1800" b="1" cap="all" dirty="0" err="1"/>
              <a:t>mazat</a:t>
            </a:r>
            <a:r>
              <a:rPr lang="en-US" sz="1800" b="1" cap="all" dirty="0"/>
              <a:t>, </a:t>
            </a:r>
            <a:r>
              <a:rPr lang="en-US" sz="1800" b="1" cap="all" dirty="0" err="1"/>
              <a:t>vyhazovat</a:t>
            </a:r>
            <a:r>
              <a:rPr lang="cs-CZ" sz="1800" b="1" cap="all" dirty="0"/>
              <a:t>. </a:t>
            </a:r>
            <a:r>
              <a:rPr lang="en-US" sz="1800" dirty="0" err="1"/>
              <a:t>Vše</a:t>
            </a:r>
            <a:r>
              <a:rPr lang="en-US" sz="1800" dirty="0"/>
              <a:t> </a:t>
            </a:r>
            <a:r>
              <a:rPr lang="en-US" sz="1800" dirty="0" err="1"/>
              <a:t>vyřízené</a:t>
            </a:r>
            <a:r>
              <a:rPr lang="en-US" sz="1800" dirty="0"/>
              <a:t>, </a:t>
            </a:r>
            <a:r>
              <a:rPr lang="en-US" sz="1800" dirty="0" err="1"/>
              <a:t>nepotřebné</a:t>
            </a:r>
            <a:r>
              <a:rPr lang="en-US" sz="1800" dirty="0"/>
              <a:t> a </a:t>
            </a:r>
            <a:r>
              <a:rPr lang="en-US" sz="1800" dirty="0" err="1"/>
              <a:t>nedůležité</a:t>
            </a:r>
            <a:r>
              <a:rPr lang="en-US" sz="1800" dirty="0"/>
              <a:t> </a:t>
            </a:r>
            <a:r>
              <a:rPr lang="en-US" sz="1800" dirty="0" err="1"/>
              <a:t>soustavně</a:t>
            </a:r>
            <a:r>
              <a:rPr lang="en-US" sz="1800" dirty="0"/>
              <a:t> </a:t>
            </a:r>
            <a:r>
              <a:rPr lang="en-US" sz="1800" dirty="0" err="1"/>
              <a:t>likvidovat</a:t>
            </a:r>
            <a:r>
              <a:rPr lang="en-US" sz="1800" dirty="0"/>
              <a:t>, aby se </a:t>
            </a:r>
            <a:r>
              <a:rPr lang="en-US" sz="1800" dirty="0" err="1"/>
              <a:t>udržovala</a:t>
            </a:r>
            <a:r>
              <a:rPr lang="en-US" sz="1800" dirty="0"/>
              <a:t> </a:t>
            </a:r>
            <a:r>
              <a:rPr lang="en-US" sz="1800" dirty="0" err="1"/>
              <a:t>hladina</a:t>
            </a:r>
            <a:r>
              <a:rPr lang="en-US" sz="1800" dirty="0"/>
              <a:t> </a:t>
            </a:r>
            <a:r>
              <a:rPr lang="en-US" sz="1800" dirty="0" err="1"/>
              <a:t>přijatelného</a:t>
            </a:r>
            <a:r>
              <a:rPr lang="en-US" sz="1800" dirty="0"/>
              <a:t> </a:t>
            </a:r>
            <a:r>
              <a:rPr lang="en-US" sz="1800" dirty="0" err="1"/>
              <a:t>množství</a:t>
            </a:r>
            <a:r>
              <a:rPr lang="en-US" sz="1800" dirty="0"/>
              <a:t> </a:t>
            </a:r>
            <a:r>
              <a:rPr lang="en-US" sz="1800" dirty="0" err="1"/>
              <a:t>papírů</a:t>
            </a:r>
            <a:r>
              <a:rPr lang="en-US" sz="1800" dirty="0"/>
              <a:t> a </a:t>
            </a:r>
            <a:r>
              <a:rPr lang="en-US" sz="1800" dirty="0" err="1"/>
              <a:t>emailů</a:t>
            </a:r>
            <a:r>
              <a:rPr lang="cs-CZ" sz="1800" dirty="0"/>
              <a:t> ..</a:t>
            </a:r>
            <a:r>
              <a:rPr lang="en-US" sz="1800" dirty="0"/>
              <a:t>. </a:t>
            </a:r>
            <a:endParaRPr lang="cs-CZ" sz="1800" dirty="0"/>
          </a:p>
          <a:p>
            <a:pPr marL="0" indent="0" algn="just" fontAlgn="base">
              <a:buNone/>
            </a:pPr>
            <a:endParaRPr lang="en-US" sz="1800" dirty="0"/>
          </a:p>
          <a:p>
            <a:pPr marL="0" indent="0" algn="just" fontAlgn="base">
              <a:buNone/>
            </a:pPr>
            <a:r>
              <a:rPr lang="en-US" sz="1800" b="1" cap="all" dirty="0"/>
              <a:t>3. </a:t>
            </a:r>
            <a:r>
              <a:rPr lang="en-US" sz="1800" b="1" cap="all" dirty="0" err="1"/>
              <a:t>Věci</a:t>
            </a:r>
            <a:r>
              <a:rPr lang="en-US" sz="1800" b="1" cap="all" dirty="0"/>
              <a:t> </a:t>
            </a:r>
            <a:r>
              <a:rPr lang="en-US" sz="1800" b="1" cap="all" dirty="0" err="1"/>
              <a:t>nenáročné</a:t>
            </a:r>
            <a:r>
              <a:rPr lang="en-US" sz="1800" b="1" cap="all" dirty="0"/>
              <a:t> </a:t>
            </a:r>
            <a:r>
              <a:rPr lang="en-US" sz="1800" b="1" cap="all" dirty="0" err="1"/>
              <a:t>na</a:t>
            </a:r>
            <a:r>
              <a:rPr lang="en-US" sz="1800" b="1" cap="all" dirty="0"/>
              <a:t> </a:t>
            </a:r>
            <a:r>
              <a:rPr lang="en-US" sz="1800" b="1" cap="all" dirty="0" err="1"/>
              <a:t>čas</a:t>
            </a:r>
            <a:r>
              <a:rPr lang="en-US" sz="1800" b="1" cap="all" dirty="0"/>
              <a:t> </a:t>
            </a:r>
            <a:r>
              <a:rPr lang="en-US" sz="1800" b="1" cap="all" dirty="0" err="1"/>
              <a:t>udělat</a:t>
            </a:r>
            <a:r>
              <a:rPr lang="en-US" sz="1800" b="1" cap="all" dirty="0"/>
              <a:t> </a:t>
            </a:r>
            <a:r>
              <a:rPr lang="en-US" sz="1800" b="1" cap="all" dirty="0" err="1"/>
              <a:t>hned</a:t>
            </a:r>
            <a:r>
              <a:rPr lang="cs-CZ" sz="1800" b="1" cap="all" dirty="0"/>
              <a:t>. </a:t>
            </a:r>
            <a:r>
              <a:rPr lang="cs-CZ" sz="1800" dirty="0"/>
              <a:t>U</a:t>
            </a:r>
            <a:r>
              <a:rPr lang="en-US" sz="1800" dirty="0" err="1"/>
              <a:t>spoř</a:t>
            </a:r>
            <a:r>
              <a:rPr lang="cs-CZ" sz="1800" dirty="0" err="1"/>
              <a:t>íme</a:t>
            </a:r>
            <a:r>
              <a:rPr lang="cs-CZ" sz="1800" dirty="0"/>
              <a:t> </a:t>
            </a:r>
            <a:r>
              <a:rPr lang="en-US" sz="1800" dirty="0" err="1"/>
              <a:t>čas</a:t>
            </a:r>
            <a:r>
              <a:rPr lang="cs-CZ" sz="1800" dirty="0"/>
              <a:t> …</a:t>
            </a:r>
          </a:p>
          <a:p>
            <a:pPr marL="0" indent="0" algn="just" fontAlgn="base">
              <a:buNone/>
            </a:pPr>
            <a:endParaRPr lang="cs-CZ" sz="1800" dirty="0"/>
          </a:p>
          <a:p>
            <a:pPr marL="0" indent="0" algn="just" fontAlgn="base">
              <a:buNone/>
            </a:pPr>
            <a:r>
              <a:rPr lang="en-US" sz="1800" b="1" cap="all" dirty="0"/>
              <a:t>4. </a:t>
            </a:r>
            <a:r>
              <a:rPr lang="en-US" sz="1800" b="1" cap="all" dirty="0" err="1"/>
              <a:t>Všechno</a:t>
            </a:r>
            <a:r>
              <a:rPr lang="en-US" sz="1800" b="1" cap="all" dirty="0"/>
              <a:t> </a:t>
            </a:r>
            <a:r>
              <a:rPr lang="en-US" sz="1800" b="1" cap="all" dirty="0" err="1"/>
              <a:t>si</a:t>
            </a:r>
            <a:r>
              <a:rPr lang="en-US" sz="1800" b="1" cap="all" dirty="0"/>
              <a:t> </a:t>
            </a:r>
            <a:r>
              <a:rPr lang="en-US" sz="1800" b="1" cap="all" dirty="0" err="1"/>
              <a:t>psát</a:t>
            </a:r>
            <a:r>
              <a:rPr lang="cs-CZ" sz="1800" b="1" cap="all" dirty="0"/>
              <a:t>. </a:t>
            </a:r>
            <a:r>
              <a:rPr lang="cs-CZ" sz="1800" dirty="0"/>
              <a:t>Do</a:t>
            </a:r>
            <a:r>
              <a:rPr lang="en-US" sz="1800" dirty="0"/>
              <a:t> </a:t>
            </a:r>
            <a:r>
              <a:rPr lang="en-US" sz="1800" dirty="0" err="1"/>
              <a:t>bločku</a:t>
            </a:r>
            <a:r>
              <a:rPr lang="en-US" sz="1800" dirty="0"/>
              <a:t>, </a:t>
            </a:r>
            <a:r>
              <a:rPr lang="en-US" sz="1800" dirty="0" err="1"/>
              <a:t>deníčku</a:t>
            </a:r>
            <a:r>
              <a:rPr lang="en-US" sz="1800" dirty="0"/>
              <a:t>, </a:t>
            </a:r>
            <a:r>
              <a:rPr lang="en-US" sz="1800" dirty="0" err="1"/>
              <a:t>na</a:t>
            </a:r>
            <a:r>
              <a:rPr lang="en-US" sz="1800" dirty="0"/>
              <a:t> </a:t>
            </a:r>
            <a:r>
              <a:rPr lang="en-US" sz="1800" dirty="0" err="1"/>
              <a:t>nástěnku</a:t>
            </a:r>
            <a:r>
              <a:rPr lang="cs-CZ" sz="1800" dirty="0"/>
              <a:t> ..</a:t>
            </a:r>
            <a:r>
              <a:rPr lang="en-US" sz="1800" dirty="0"/>
              <a:t>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pPr>
              <a:defRPr/>
            </a:pPr>
            <a:r>
              <a:rPr lang="cs-CZ" sz="2200" dirty="0"/>
              <a:t>Time management – úspora času</a:t>
            </a:r>
            <a:br>
              <a:rPr lang="cs-CZ" sz="2200" dirty="0"/>
            </a:br>
            <a:br>
              <a:rPr lang="cs-CZ" sz="2200" dirty="0"/>
            </a:b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3862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r>
              <a:rPr lang="en-US" sz="1800" b="1" cap="all" dirty="0"/>
              <a:t>5. </a:t>
            </a:r>
            <a:r>
              <a:rPr lang="en-US" sz="1800" b="1" cap="all" dirty="0" err="1"/>
              <a:t>Neprokrastinovat</a:t>
            </a:r>
            <a:r>
              <a:rPr lang="en-US" sz="1800" b="1" cap="all" dirty="0"/>
              <a:t>, </a:t>
            </a:r>
            <a:r>
              <a:rPr lang="en-US" sz="1800" b="1" cap="all" dirty="0" err="1"/>
              <a:t>neboli</a:t>
            </a:r>
            <a:r>
              <a:rPr lang="en-US" sz="1800" b="1" cap="all" dirty="0"/>
              <a:t> </a:t>
            </a:r>
            <a:r>
              <a:rPr lang="en-US" sz="1800" b="1" cap="all" dirty="0" err="1"/>
              <a:t>neodkládat</a:t>
            </a:r>
            <a:r>
              <a:rPr lang="en-US" sz="1800" b="1" cap="all" dirty="0"/>
              <a:t> </a:t>
            </a:r>
            <a:r>
              <a:rPr lang="en-US" sz="1800" b="1" cap="all" dirty="0" err="1"/>
              <a:t>věci</a:t>
            </a:r>
            <a:r>
              <a:rPr lang="en-US" sz="1800" b="1" cap="all" dirty="0"/>
              <a:t> „</a:t>
            </a:r>
            <a:r>
              <a:rPr lang="en-US" sz="1800" b="1" cap="all" dirty="0" err="1"/>
              <a:t>na</a:t>
            </a:r>
            <a:r>
              <a:rPr lang="en-US" sz="1800" b="1" cap="all" dirty="0"/>
              <a:t> </a:t>
            </a:r>
            <a:r>
              <a:rPr lang="en-US" sz="1800" b="1" cap="all" dirty="0" err="1"/>
              <a:t>potom</a:t>
            </a:r>
            <a:r>
              <a:rPr lang="en-US" sz="1800" b="1" cap="all" dirty="0"/>
              <a:t>“</a:t>
            </a:r>
            <a:r>
              <a:rPr lang="cs-CZ" sz="1800" b="1" cap="all" dirty="0"/>
              <a:t>. </a:t>
            </a:r>
            <a:r>
              <a:rPr lang="en-US" sz="1800" dirty="0" err="1"/>
              <a:t>Odkládání</a:t>
            </a:r>
            <a:r>
              <a:rPr lang="en-US" sz="1800" dirty="0"/>
              <a:t> </a:t>
            </a:r>
            <a:r>
              <a:rPr lang="en-US" sz="1800" dirty="0" err="1"/>
              <a:t>důležitých</a:t>
            </a:r>
            <a:r>
              <a:rPr lang="en-US" sz="1800" dirty="0"/>
              <a:t> </a:t>
            </a:r>
            <a:r>
              <a:rPr lang="en-US" sz="1800" dirty="0" err="1"/>
              <a:t>věcí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 </a:t>
            </a:r>
            <a:r>
              <a:rPr lang="en-US" sz="1800" dirty="0" err="1"/>
              <a:t>jindy</a:t>
            </a:r>
            <a:r>
              <a:rPr lang="cs-CZ" sz="1800" dirty="0"/>
              <a:t>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sz="1800" dirty="0"/>
              <a:t> </a:t>
            </a:r>
            <a:r>
              <a:rPr lang="cs-CZ" sz="1800" dirty="0"/>
              <a:t>plýtvání </a:t>
            </a:r>
            <a:r>
              <a:rPr lang="en-US" sz="1800" dirty="0" err="1"/>
              <a:t>čas</a:t>
            </a:r>
            <a:r>
              <a:rPr lang="cs-CZ" sz="1800" dirty="0" err="1"/>
              <a:t>em</a:t>
            </a:r>
            <a:r>
              <a:rPr lang="en-US" sz="1800" dirty="0"/>
              <a:t> </a:t>
            </a:r>
            <a:r>
              <a:rPr lang="cs-CZ" sz="1800" dirty="0"/>
              <a:t>…</a:t>
            </a:r>
          </a:p>
          <a:p>
            <a:pPr marL="0" indent="0" algn="just" fontAlgn="base">
              <a:buNone/>
            </a:pPr>
            <a:endParaRPr lang="cs-CZ" sz="1800" dirty="0"/>
          </a:p>
          <a:p>
            <a:pPr marL="0" indent="0" algn="just" fontAlgn="base">
              <a:buNone/>
            </a:pPr>
            <a:r>
              <a:rPr lang="en-US" sz="1800" b="1" cap="all" dirty="0"/>
              <a:t>6. </a:t>
            </a:r>
            <a:r>
              <a:rPr lang="en-US" sz="1800" b="1" cap="all" dirty="0" err="1"/>
              <a:t>Vyhýbat</a:t>
            </a:r>
            <a:r>
              <a:rPr lang="en-US" sz="1800" b="1" cap="all" dirty="0"/>
              <a:t> se </a:t>
            </a:r>
            <a:r>
              <a:rPr lang="en-US" sz="1800" b="1" cap="all" dirty="0" err="1"/>
              <a:t>multitaskingu</a:t>
            </a:r>
            <a:r>
              <a:rPr lang="cs-CZ" sz="1800" b="1" cap="all" dirty="0"/>
              <a:t>. </a:t>
            </a:r>
            <a:r>
              <a:rPr lang="en-US" sz="1800" dirty="0"/>
              <a:t>Multitasking </a:t>
            </a:r>
            <a:r>
              <a:rPr lang="en-US" sz="1800" dirty="0" err="1"/>
              <a:t>neboli</a:t>
            </a:r>
            <a:r>
              <a:rPr lang="en-US" sz="1800" dirty="0"/>
              <a:t> </a:t>
            </a:r>
            <a:r>
              <a:rPr lang="en-US" sz="1800" dirty="0" err="1"/>
              <a:t>dělání</a:t>
            </a:r>
            <a:r>
              <a:rPr lang="en-US" sz="1800" dirty="0"/>
              <a:t> </a:t>
            </a:r>
            <a:r>
              <a:rPr lang="en-US" sz="1800" dirty="0" err="1"/>
              <a:t>deseti</a:t>
            </a:r>
            <a:r>
              <a:rPr lang="en-US" sz="1800" dirty="0"/>
              <a:t> </a:t>
            </a:r>
            <a:r>
              <a:rPr lang="en-US" sz="1800" dirty="0" err="1"/>
              <a:t>věcí</a:t>
            </a:r>
            <a:r>
              <a:rPr lang="en-US" sz="1800" dirty="0"/>
              <a:t> </a:t>
            </a:r>
            <a:r>
              <a:rPr lang="en-US" sz="1800" dirty="0" err="1"/>
              <a:t>zároveň</a:t>
            </a:r>
            <a:r>
              <a:rPr lang="en-US" sz="1800" dirty="0"/>
              <a:t>, </a:t>
            </a:r>
            <a:r>
              <a:rPr lang="en-US" sz="1800" dirty="0" err="1"/>
              <a:t>takže</a:t>
            </a:r>
            <a:r>
              <a:rPr lang="en-US" sz="1800" dirty="0"/>
              <a:t> s </a:t>
            </a:r>
            <a:r>
              <a:rPr lang="en-US" sz="1800" dirty="0" err="1"/>
              <a:t>chybami</a:t>
            </a:r>
            <a:r>
              <a:rPr lang="en-US" sz="1800" dirty="0"/>
              <a:t> a ani </a:t>
            </a:r>
            <a:r>
              <a:rPr lang="en-US" sz="1800" dirty="0" err="1"/>
              <a:t>jednu</a:t>
            </a:r>
            <a:r>
              <a:rPr lang="en-US" sz="1800" dirty="0"/>
              <a:t> </a:t>
            </a:r>
            <a:r>
              <a:rPr lang="en-US" sz="1800" dirty="0" err="1"/>
              <a:t>pořádně</a:t>
            </a:r>
            <a:r>
              <a:rPr lang="cs-CZ" sz="1800" dirty="0"/>
              <a:t> </a:t>
            </a:r>
            <a:r>
              <a:rPr lang="en-US" sz="1800" dirty="0"/>
              <a:t>.</a:t>
            </a:r>
            <a:r>
              <a:rPr lang="cs-CZ" sz="1800" dirty="0"/>
              <a:t>..</a:t>
            </a:r>
          </a:p>
          <a:p>
            <a:pPr marL="0" indent="0" algn="just" fontAlgn="base">
              <a:buNone/>
            </a:pPr>
            <a:endParaRPr lang="cs-CZ" sz="1800" dirty="0"/>
          </a:p>
          <a:p>
            <a:pPr marL="0" indent="0" algn="just" fontAlgn="base">
              <a:buNone/>
            </a:pPr>
            <a:r>
              <a:rPr lang="en-US" sz="1800" b="1" cap="all" dirty="0"/>
              <a:t>7. </a:t>
            </a:r>
            <a:r>
              <a:rPr lang="en-US" sz="1800" b="1" cap="all" dirty="0" err="1"/>
              <a:t>Nemít</a:t>
            </a:r>
            <a:r>
              <a:rPr lang="en-US" sz="1800" b="1" cap="all" dirty="0"/>
              <a:t> </a:t>
            </a:r>
            <a:r>
              <a:rPr lang="en-US" sz="1800" b="1" cap="all" dirty="0" err="1"/>
              <a:t>pracovní</a:t>
            </a:r>
            <a:r>
              <a:rPr lang="en-US" sz="1800" b="1" cap="all" dirty="0"/>
              <a:t> den, ale </a:t>
            </a:r>
            <a:r>
              <a:rPr lang="en-US" sz="1800" b="1" cap="all" dirty="0" err="1"/>
              <a:t>pracovní</a:t>
            </a:r>
            <a:r>
              <a:rPr lang="en-US" sz="1800" b="1" cap="all" dirty="0"/>
              <a:t> </a:t>
            </a:r>
            <a:r>
              <a:rPr lang="en-US" sz="1800" b="1" cap="all" dirty="0" err="1"/>
              <a:t>momenty</a:t>
            </a:r>
            <a:r>
              <a:rPr lang="cs-CZ" sz="1800" b="1" cap="all" dirty="0"/>
              <a:t>. </a:t>
            </a:r>
            <a:r>
              <a:rPr lang="cs-CZ" sz="1800" dirty="0"/>
              <a:t>P</a:t>
            </a:r>
            <a:r>
              <a:rPr lang="en-US" sz="1800" dirty="0" err="1"/>
              <a:t>sychologický</a:t>
            </a:r>
            <a:r>
              <a:rPr lang="en-US" sz="1800" dirty="0"/>
              <a:t> </a:t>
            </a:r>
            <a:r>
              <a:rPr lang="cs-CZ" sz="1800" dirty="0"/>
              <a:t>efekt </a:t>
            </a:r>
            <a:r>
              <a:rPr lang="en-US" sz="1800" dirty="0"/>
              <a:t>–  </a:t>
            </a:r>
            <a:r>
              <a:rPr lang="en-US" sz="1800" dirty="0" err="1"/>
              <a:t>než</a:t>
            </a:r>
            <a:r>
              <a:rPr lang="en-US" sz="1800" dirty="0"/>
              <a:t> </a:t>
            </a:r>
            <a:r>
              <a:rPr lang="en-US" sz="1800" dirty="0" err="1"/>
              <a:t>pracovat</a:t>
            </a:r>
            <a:r>
              <a:rPr lang="en-US" sz="1800" dirty="0"/>
              <a:t> 8 </a:t>
            </a:r>
            <a:r>
              <a:rPr lang="en-US" sz="1800" dirty="0" err="1"/>
              <a:t>hodin</a:t>
            </a:r>
            <a:r>
              <a:rPr lang="en-US" sz="1800" dirty="0"/>
              <a:t> v </a:t>
            </a:r>
            <a:r>
              <a:rPr lang="en-US" sz="1800" dirty="0" err="1"/>
              <a:t>kuse</a:t>
            </a:r>
            <a:r>
              <a:rPr lang="en-US" sz="1800" dirty="0"/>
              <a:t> je pro </a:t>
            </a:r>
            <a:r>
              <a:rPr lang="en-US" sz="1800" dirty="0" err="1"/>
              <a:t>někoho</a:t>
            </a:r>
            <a:r>
              <a:rPr lang="en-US" sz="1800" dirty="0"/>
              <a:t> </a:t>
            </a:r>
            <a:r>
              <a:rPr lang="en-US" sz="1800" dirty="0" err="1"/>
              <a:t>daleko</a:t>
            </a:r>
            <a:r>
              <a:rPr lang="en-US" sz="1800" dirty="0"/>
              <a:t> </a:t>
            </a:r>
            <a:r>
              <a:rPr lang="en-US" sz="1800" dirty="0" err="1"/>
              <a:t>produktivnější</a:t>
            </a:r>
            <a:r>
              <a:rPr lang="en-US" sz="1800" dirty="0"/>
              <a:t> </a:t>
            </a:r>
            <a:r>
              <a:rPr lang="en-US" sz="1800" dirty="0" err="1"/>
              <a:t>raději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rozfázovat</a:t>
            </a:r>
            <a:r>
              <a:rPr lang="en-US" sz="1800" dirty="0"/>
              <a:t> den </a:t>
            </a:r>
            <a:r>
              <a:rPr lang="en-US" sz="1800" dirty="0" err="1"/>
              <a:t>na</a:t>
            </a:r>
            <a:r>
              <a:rPr lang="en-US" sz="1800" dirty="0"/>
              <a:t> </a:t>
            </a:r>
            <a:r>
              <a:rPr lang="en-US" sz="1800" dirty="0" err="1"/>
              <a:t>tzv</a:t>
            </a:r>
            <a:r>
              <a:rPr lang="en-US" sz="1800" dirty="0"/>
              <a:t>. </a:t>
            </a:r>
            <a:r>
              <a:rPr lang="en-US" sz="1800" dirty="0" err="1"/>
              <a:t>pracovní</a:t>
            </a:r>
            <a:r>
              <a:rPr lang="en-US" sz="1800" dirty="0"/>
              <a:t> </a:t>
            </a:r>
            <a:r>
              <a:rPr lang="en-US" sz="1800" dirty="0" err="1"/>
              <a:t>momenty</a:t>
            </a:r>
            <a:r>
              <a:rPr lang="en-US" sz="1800" dirty="0"/>
              <a:t>. To </a:t>
            </a:r>
            <a:r>
              <a:rPr lang="en-US" sz="1800" dirty="0" err="1"/>
              <a:t>jsou</a:t>
            </a:r>
            <a:r>
              <a:rPr lang="en-US" sz="1800" dirty="0"/>
              <a:t> </a:t>
            </a:r>
            <a:r>
              <a:rPr lang="en-US" sz="1800" dirty="0" err="1"/>
              <a:t>krátké</a:t>
            </a:r>
            <a:r>
              <a:rPr lang="en-US" sz="1800" dirty="0"/>
              <a:t> </a:t>
            </a:r>
            <a:r>
              <a:rPr lang="en-US" sz="1800" dirty="0" err="1"/>
              <a:t>časové</a:t>
            </a:r>
            <a:r>
              <a:rPr lang="en-US" sz="1800" dirty="0"/>
              <a:t> </a:t>
            </a:r>
            <a:r>
              <a:rPr lang="en-US" sz="1800" dirty="0" err="1"/>
              <a:t>úseky</a:t>
            </a:r>
            <a:r>
              <a:rPr lang="en-US" sz="1800" dirty="0"/>
              <a:t>, </a:t>
            </a:r>
            <a:r>
              <a:rPr lang="en-US" sz="1800" dirty="0" err="1"/>
              <a:t>kdy</a:t>
            </a:r>
            <a:r>
              <a:rPr lang="en-US" sz="1800" dirty="0"/>
              <a:t> se </a:t>
            </a:r>
            <a:r>
              <a:rPr lang="en-US" sz="1800" dirty="0" err="1"/>
              <a:t>skutečně</a:t>
            </a:r>
            <a:r>
              <a:rPr lang="en-US" sz="1800" dirty="0"/>
              <a:t> </a:t>
            </a:r>
            <a:r>
              <a:rPr lang="en-US" sz="1800" dirty="0" err="1"/>
              <a:t>věnujete</a:t>
            </a:r>
            <a:r>
              <a:rPr lang="en-US" sz="1800" dirty="0"/>
              <a:t> </a:t>
            </a:r>
            <a:r>
              <a:rPr lang="en-US" sz="1800" dirty="0" err="1"/>
              <a:t>pouze</a:t>
            </a:r>
            <a:r>
              <a:rPr lang="en-US" sz="1800" dirty="0"/>
              <a:t> </a:t>
            </a:r>
            <a:r>
              <a:rPr lang="en-US" sz="1800" dirty="0" err="1"/>
              <a:t>práci</a:t>
            </a:r>
            <a:r>
              <a:rPr lang="en-US" sz="1800" dirty="0"/>
              <a:t> a </a:t>
            </a:r>
            <a:r>
              <a:rPr lang="en-US" sz="1800" dirty="0" err="1"/>
              <a:t>ničemu</a:t>
            </a:r>
            <a:r>
              <a:rPr lang="en-US" sz="1800" dirty="0"/>
              <a:t> </a:t>
            </a:r>
            <a:r>
              <a:rPr lang="en-US" sz="1800" dirty="0" err="1"/>
              <a:t>jinému</a:t>
            </a:r>
            <a:r>
              <a:rPr lang="en-US" sz="1800" dirty="0"/>
              <a:t>.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pPr>
              <a:defRPr/>
            </a:pPr>
            <a:r>
              <a:rPr lang="cs-CZ" sz="2200" dirty="0"/>
              <a:t>Time management – úspora času</a:t>
            </a:r>
            <a:br>
              <a:rPr lang="cs-CZ" sz="2200" dirty="0"/>
            </a:br>
            <a:br>
              <a:rPr lang="cs-CZ" sz="2200" dirty="0"/>
            </a:b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992204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i="1" dirty="0">
                <a:solidFill>
                  <a:srgbClr val="7030A0"/>
                </a:solidFill>
              </a:rPr>
              <a:t>Snažíme se zjistit, kde nám utíká čas, je vždy dobré začít tím, že si uvědomíme co funguje dobře a naopak, kde nám to tzv. „vázne“, ať už v oblasti pracovní nebo osobní (soukromé) </a:t>
            </a:r>
            <a:r>
              <a:rPr lang="cs-CZ" sz="16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600" i="1" dirty="0">
                <a:solidFill>
                  <a:srgbClr val="7030A0"/>
                </a:solidFill>
              </a:rPr>
              <a:t> kontrolovat čas provést denní záznam  činností </a:t>
            </a:r>
            <a:r>
              <a:rPr lang="cs-CZ" sz="16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600" i="1" dirty="0">
                <a:solidFill>
                  <a:srgbClr val="7030A0"/>
                </a:solidFill>
              </a:rPr>
              <a:t>analýza ukáže největší konzumenty času. </a:t>
            </a:r>
          </a:p>
          <a:p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Nemáte denní, týdenní a měsíční plány</a:t>
            </a:r>
          </a:p>
          <a:p>
            <a:r>
              <a:rPr lang="cs-CZ" sz="1600" dirty="0"/>
              <a:t>Dlouhé prostoje </a:t>
            </a:r>
          </a:p>
          <a:p>
            <a:r>
              <a:rPr lang="cs-CZ" sz="1600" dirty="0"/>
              <a:t>Nedokážete říci ne</a:t>
            </a:r>
          </a:p>
          <a:p>
            <a:r>
              <a:rPr lang="cs-CZ" sz="1600" dirty="0"/>
              <a:t>Neumíte delegovat</a:t>
            </a:r>
          </a:p>
          <a:p>
            <a:r>
              <a:rPr lang="cs-CZ" sz="1600" dirty="0"/>
              <a:t>Špatná organizace při ukládání písemností</a:t>
            </a:r>
          </a:p>
          <a:p>
            <a:r>
              <a:rPr lang="cs-CZ" sz="1600" dirty="0"/>
              <a:t>„Klábosení“ s kolegy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pPr>
              <a:defRPr/>
            </a:pPr>
            <a:r>
              <a:rPr lang="cs-CZ" sz="2200" dirty="0"/>
              <a:t>Time management – </a:t>
            </a:r>
            <a:r>
              <a:rPr lang="cs-CZ" sz="2200" dirty="0" err="1"/>
              <a:t>časožřouti</a:t>
            </a:r>
            <a:br>
              <a:rPr lang="cs-CZ" sz="2200" dirty="0"/>
            </a:br>
            <a:br>
              <a:rPr lang="cs-CZ" sz="2200" dirty="0"/>
            </a:b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3709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4896" y="771550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buFontTx/>
              <a:buChar char="-"/>
            </a:pPr>
            <a:r>
              <a:rPr lang="cs-CZ" sz="1500" dirty="0"/>
              <a:t>Nejasné cíle, priority, důležitost </a:t>
            </a:r>
          </a:p>
          <a:p>
            <a:pPr fontAlgn="base">
              <a:buFontTx/>
              <a:buChar char="-"/>
            </a:pPr>
            <a:r>
              <a:rPr lang="cs-CZ" sz="1500" dirty="0"/>
              <a:t>Snaha o zvládnutí více úkolů najednou</a:t>
            </a:r>
          </a:p>
          <a:p>
            <a:pPr fontAlgn="base">
              <a:buFontTx/>
              <a:buChar char="-"/>
            </a:pPr>
            <a:r>
              <a:rPr lang="cs-CZ" sz="1500" dirty="0"/>
              <a:t>Osobní vnější chaos (nepořádek na pracovním stole, ve skříni…)</a:t>
            </a:r>
          </a:p>
          <a:p>
            <a:pPr fontAlgn="base">
              <a:buFontTx/>
              <a:buChar char="-"/>
            </a:pPr>
            <a:r>
              <a:rPr lang="cs-CZ" sz="1500" dirty="0"/>
              <a:t>Mnoho papírování</a:t>
            </a:r>
          </a:p>
          <a:p>
            <a:pPr fontAlgn="base">
              <a:buFontTx/>
              <a:buChar char="-"/>
            </a:pPr>
            <a:r>
              <a:rPr lang="cs-CZ" sz="1500" dirty="0"/>
              <a:t>Telefonická vyrušení</a:t>
            </a:r>
          </a:p>
          <a:p>
            <a:pPr fontAlgn="base">
              <a:buFontTx/>
              <a:buChar char="-"/>
            </a:pPr>
            <a:r>
              <a:rPr lang="cs-CZ" sz="1500" dirty="0"/>
              <a:t>Neohlášení návštěvníci</a:t>
            </a:r>
          </a:p>
          <a:p>
            <a:pPr fontAlgn="base">
              <a:buFontTx/>
              <a:buChar char="-"/>
            </a:pPr>
            <a:r>
              <a:rPr lang="cs-CZ" sz="1500" dirty="0"/>
              <a:t>Nedokončování úkolů</a:t>
            </a:r>
          </a:p>
          <a:p>
            <a:pPr fontAlgn="base">
              <a:buFontTx/>
              <a:buChar char="-"/>
            </a:pPr>
            <a:r>
              <a:rPr lang="cs-CZ" sz="1500" dirty="0"/>
              <a:t>Snaha o dokonalost, perfekcionizmus</a:t>
            </a:r>
          </a:p>
          <a:p>
            <a:pPr fontAlgn="base">
              <a:buFontTx/>
              <a:buChar char="-"/>
            </a:pPr>
            <a:r>
              <a:rPr lang="cs-CZ" sz="1500" dirty="0"/>
              <a:t>Rozptylování okolím</a:t>
            </a:r>
          </a:p>
          <a:p>
            <a:pPr fontAlgn="base">
              <a:buFontTx/>
              <a:buChar char="-"/>
            </a:pPr>
            <a:r>
              <a:rPr lang="cs-CZ" sz="1500" dirty="0"/>
              <a:t>Zdlouhavé porady</a:t>
            </a:r>
          </a:p>
          <a:p>
            <a:pPr fontAlgn="base">
              <a:buFontTx/>
              <a:buChar char="-"/>
            </a:pPr>
            <a:r>
              <a:rPr lang="cs-CZ" sz="1500" dirty="0"/>
              <a:t>Nefunkční delegování</a:t>
            </a:r>
          </a:p>
          <a:p>
            <a:pPr fontAlgn="base">
              <a:buFontTx/>
              <a:buChar char="-"/>
            </a:pPr>
            <a:r>
              <a:rPr lang="cs-CZ" sz="1500" dirty="0"/>
              <a:t>Pozdní příchody</a:t>
            </a:r>
          </a:p>
          <a:p>
            <a:pPr fontAlgn="base">
              <a:buFontTx/>
              <a:buChar char="-"/>
            </a:pPr>
            <a:r>
              <a:rPr lang="cs-CZ" sz="1500" dirty="0"/>
              <a:t>Spěch, trpělivost, nesoustředění se, zdravotní problémy</a:t>
            </a:r>
          </a:p>
          <a:p>
            <a:pPr fontAlgn="base">
              <a:buFontTx/>
              <a:buChar char="-"/>
            </a:pPr>
            <a:r>
              <a:rPr lang="cs-CZ" sz="1500" dirty="0"/>
              <a:t>Neočekávaná krize, problémy aj.</a:t>
            </a:r>
            <a:endParaRPr lang="en-US" sz="15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pPr>
              <a:defRPr/>
            </a:pPr>
            <a:r>
              <a:rPr lang="cs-CZ" sz="2200" dirty="0"/>
              <a:t>Time management – </a:t>
            </a:r>
            <a:r>
              <a:rPr lang="cs-CZ" sz="2200" dirty="0" err="1"/>
              <a:t>časožřouti</a:t>
            </a:r>
            <a:br>
              <a:rPr lang="cs-CZ" sz="2200" dirty="0"/>
            </a:br>
            <a:br>
              <a:rPr lang="cs-CZ" sz="2200" dirty="0"/>
            </a:b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61858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Nečekaná návštěva = vstaňte a vyjděte dotyčnému vstříc.</a:t>
            </a:r>
          </a:p>
          <a:p>
            <a:r>
              <a:rPr lang="cs-CZ" sz="1600" dirty="0"/>
              <a:t>Omezte osobní kontakt s „</a:t>
            </a:r>
            <a:r>
              <a:rPr lang="cs-CZ" sz="1600" dirty="0" err="1"/>
              <a:t>povídálky</a:t>
            </a:r>
            <a:r>
              <a:rPr lang="cs-CZ" sz="1600" dirty="0"/>
              <a:t>“.</a:t>
            </a:r>
          </a:p>
          <a:p>
            <a:r>
              <a:rPr lang="cs-CZ" sz="1600" dirty="0"/>
              <a:t>Buďte upřímní a přímí, odmítejte.</a:t>
            </a:r>
          </a:p>
          <a:p>
            <a:r>
              <a:rPr lang="cs-CZ" sz="1600" dirty="0"/>
              <a:t>U rozhovorů, které vám časově nevyhovují, navrhněte jiný termín.</a:t>
            </a:r>
          </a:p>
          <a:p>
            <a:r>
              <a:rPr lang="cs-CZ" sz="1600" dirty="0"/>
              <a:t>Připravte si pevný a jasný program jednání.</a:t>
            </a:r>
          </a:p>
          <a:p>
            <a:r>
              <a:rPr lang="cs-CZ" sz="1600" dirty="0"/>
              <a:t>Stanovte si cíle.</a:t>
            </a:r>
          </a:p>
          <a:p>
            <a:r>
              <a:rPr lang="cs-CZ" sz="1600" dirty="0"/>
              <a:t>Předat podklady včas, aby se účastníci připravili.</a:t>
            </a:r>
          </a:p>
          <a:p>
            <a:r>
              <a:rPr lang="cs-CZ" sz="1600" dirty="0"/>
              <a:t>Dodržte čas začátku a konce jednání.</a:t>
            </a:r>
          </a:p>
          <a:p>
            <a:r>
              <a:rPr lang="cs-CZ" sz="1600" dirty="0"/>
              <a:t>Používejte k vizualizaci </a:t>
            </a:r>
            <a:r>
              <a:rPr lang="cs-CZ" sz="1600" dirty="0" err="1"/>
              <a:t>flipcharty</a:t>
            </a:r>
            <a:r>
              <a:rPr lang="cs-CZ" sz="1600" dirty="0"/>
              <a:t> nebo tabule.</a:t>
            </a:r>
          </a:p>
          <a:p>
            <a:r>
              <a:rPr lang="cs-CZ" sz="1600" dirty="0"/>
              <a:t>Zápisy stručné a krátké s jasnými úkoly, termíny a odpovědnými osobami.</a:t>
            </a:r>
          </a:p>
          <a:p>
            <a:r>
              <a:rPr lang="cs-CZ" sz="1600" dirty="0"/>
              <a:t>…</a:t>
            </a:r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pPr>
              <a:defRPr/>
            </a:pPr>
            <a:r>
              <a:rPr lang="cs-CZ" sz="2200" dirty="0"/>
              <a:t>Tipy jak na </a:t>
            </a:r>
            <a:r>
              <a:rPr lang="cs-CZ" sz="2200" dirty="0" err="1"/>
              <a:t>časožřouty</a:t>
            </a:r>
            <a:br>
              <a:rPr lang="cs-CZ" sz="2200" dirty="0"/>
            </a:br>
            <a:br>
              <a:rPr lang="cs-CZ" sz="2200" dirty="0"/>
            </a:b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4838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1131590"/>
            <a:ext cx="8064896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cs-CZ" sz="1800" dirty="0"/>
              <a:t>Plánovací diáře</a:t>
            </a:r>
          </a:p>
          <a:p>
            <a:pPr algn="just" fontAlgn="base"/>
            <a:r>
              <a:rPr lang="cs-CZ" sz="1800" dirty="0"/>
              <a:t>Chytré telefony</a:t>
            </a:r>
          </a:p>
          <a:p>
            <a:pPr algn="just" fontAlgn="base"/>
            <a:r>
              <a:rPr lang="cs-CZ" sz="1800" dirty="0"/>
              <a:t>Počítač </a:t>
            </a:r>
          </a:p>
          <a:p>
            <a:pPr algn="just" fontAlgn="base"/>
            <a:r>
              <a:rPr lang="cs-CZ" sz="1800" dirty="0"/>
              <a:t>Plánovací systémy</a:t>
            </a:r>
          </a:p>
          <a:p>
            <a:pPr algn="just" fontAlgn="base"/>
            <a:r>
              <a:rPr lang="cs-CZ" sz="1800" dirty="0"/>
              <a:t>Nástěnka</a:t>
            </a:r>
          </a:p>
          <a:p>
            <a:pPr algn="just" fontAlgn="base"/>
            <a:r>
              <a:rPr lang="cs-CZ" sz="1800" dirty="0"/>
              <a:t>…</a:t>
            </a:r>
          </a:p>
          <a:p>
            <a:pPr algn="just" fontAlgn="base"/>
            <a:endParaRPr lang="cs-CZ" sz="1800" dirty="0"/>
          </a:p>
          <a:p>
            <a:pPr marL="0" indent="0" algn="just" fontAlgn="base">
              <a:buNone/>
            </a:pPr>
            <a:endParaRPr lang="cs-CZ" sz="1800" dirty="0"/>
          </a:p>
          <a:p>
            <a:pPr marL="0" indent="0" algn="just" fontAlgn="base">
              <a:buNone/>
            </a:pPr>
            <a:endParaRPr lang="cs-CZ" sz="1800" dirty="0"/>
          </a:p>
          <a:p>
            <a:pPr marL="0" indent="0" algn="just" fontAlgn="base">
              <a:buNone/>
            </a:pPr>
            <a:endParaRPr lang="en-US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pPr>
              <a:defRPr/>
            </a:pPr>
            <a:r>
              <a:rPr lang="cs-CZ" sz="2200" dirty="0"/>
              <a:t>Time management – prostředky</a:t>
            </a:r>
            <a:br>
              <a:rPr lang="cs-CZ" sz="2200" dirty="0"/>
            </a:br>
            <a:br>
              <a:rPr lang="cs-CZ" sz="2200" dirty="0"/>
            </a:br>
            <a:br>
              <a:rPr lang="cs-CZ" sz="2200" dirty="0"/>
            </a:b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173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None/>
            </a:pPr>
            <a:r>
              <a:rPr lang="cs-CZ" altLang="cs-CZ" sz="1400" b="1" dirty="0"/>
              <a:t>K čemu slouží snímek ?</a:t>
            </a:r>
          </a:p>
          <a:p>
            <a:pPr>
              <a:lnSpc>
                <a:spcPct val="150000"/>
              </a:lnSpc>
              <a:buNone/>
            </a:pPr>
            <a:r>
              <a:rPr lang="cs-CZ" altLang="cs-CZ" sz="1400" b="1" dirty="0"/>
              <a:t> 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cs-CZ" altLang="cs-CZ" sz="1400" dirty="0"/>
              <a:t>dá vám přesnou informaci o tom, co jste který den, kdy a kde dělali 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cs-CZ" altLang="cs-CZ" sz="1400" dirty="0"/>
              <a:t>zajišťuje přehled, kde se vlastně spotřeboval váš čas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cs-CZ" altLang="cs-CZ" sz="1400" dirty="0"/>
              <a:t>pomocí něho můžete zjistit, zda a kde jste stanovili priority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cs-CZ" altLang="cs-CZ" sz="1400" dirty="0"/>
              <a:t>můžete přezkoumat, zda se priority toho kterého dne shodovaly s vašimi vlastními  záměry a plněním cílů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pPr>
              <a:defRPr/>
            </a:pPr>
            <a:r>
              <a:rPr lang="cs-CZ" sz="2200" dirty="0"/>
              <a:t>Snímek denních aktivit</a:t>
            </a:r>
            <a:br>
              <a:rPr lang="cs-CZ" sz="2200" dirty="0"/>
            </a:br>
            <a:br>
              <a:rPr lang="cs-CZ" sz="2200" dirty="0"/>
            </a:b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22130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10340</TotalTime>
  <Words>1152</Words>
  <Application>Microsoft Office PowerPoint</Application>
  <PresentationFormat>Předvádění na obrazovce (16:9)</PresentationFormat>
  <Paragraphs>194</Paragraphs>
  <Slides>22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SLU</vt:lpstr>
      <vt:lpstr>Time management – snímek pracovního dne   </vt:lpstr>
      <vt:lpstr>Time mamagement  </vt:lpstr>
      <vt:lpstr>Time management – úspora času  </vt:lpstr>
      <vt:lpstr>Time management – úspora času  </vt:lpstr>
      <vt:lpstr>Time management – časožřouti  </vt:lpstr>
      <vt:lpstr>Time management – časožřouti  </vt:lpstr>
      <vt:lpstr>Tipy jak na časožřouty  </vt:lpstr>
      <vt:lpstr>Time management – prostředky   </vt:lpstr>
      <vt:lpstr>Snímek denních aktivit  </vt:lpstr>
      <vt:lpstr>Snímek denních aktivit - zjištění  </vt:lpstr>
      <vt:lpstr>Snímek aktivit ve výrobním procesu   </vt:lpstr>
      <vt:lpstr>Spotřeba času ve výrobním procesu</vt:lpstr>
      <vt:lpstr>Rozbor spotřeby času ve směně</vt:lpstr>
      <vt:lpstr>Snímek pracovního dne</vt:lpstr>
      <vt:lpstr>Postup provádění snímku pracovního dne</vt:lpstr>
      <vt:lpstr>Pozorovací list</vt:lpstr>
      <vt:lpstr>Formulář snímku pracovního dne</vt:lpstr>
      <vt:lpstr>Formulář snímku pracovního dne</vt:lpstr>
      <vt:lpstr>Bilance normovatelných časů a ztrát</vt:lpstr>
      <vt:lpstr>Automatizační měřicí a registrační přístroje</vt:lpstr>
      <vt:lpstr>Úkol 1: Snímek pracovního dne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Lucie</cp:lastModifiedBy>
  <cp:revision>222</cp:revision>
  <cp:lastPrinted>2019-02-28T08:11:22Z</cp:lastPrinted>
  <dcterms:created xsi:type="dcterms:W3CDTF">2016-07-06T15:42:34Z</dcterms:created>
  <dcterms:modified xsi:type="dcterms:W3CDTF">2020-03-11T11:08:26Z</dcterms:modified>
</cp:coreProperties>
</file>