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301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5" r:id="rId28"/>
    <p:sldId id="297" r:id="rId29"/>
    <p:sldId id="298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378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5C4F70F-DC32-425B-85E3-EE3009A9D742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862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813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CA1E2F-A150-4FB0-9B6E-0583F0977E2B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81708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91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616A1F-B022-46BA-9A14-8DAC92E76F27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2842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018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D8CCF12-348B-4776-805D-5E1401EA6FB8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9279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810B51E-8A0C-478E-ACC5-86E6F4519813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0340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22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6872ED6-B7EF-4BAA-9D7A-B53D9A4EF738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8280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32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123E280-FF80-48C1-A624-BD5C9C92F1FA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3635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427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19CABE1-DE64-4F08-B6C1-4DB9C4A7A6D3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9998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53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110C8CB-E312-470E-AFC7-1ACC64C7B64D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873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632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CD34668-3D97-49A2-9CC5-2265BE5F76DC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19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72004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73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4A0AE1D-1044-451E-BBF0-F3E461A30323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20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284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11DE0E-DBCD-4683-9F6B-C4699C4E480D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9961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2EEA9A2-A7F1-4833-B0EA-3A83881521A1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21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1341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93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3BDBDE-A028-4EC6-911C-9BA67B13237C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22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9796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04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D56F01B-E646-4613-9D97-3EF4DFB54133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23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92065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144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1ADD124-A70B-48DB-8000-BC67016CF4D6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24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4759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D480CD7-426B-4711-A05C-6E02AAF42FFD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25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5004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349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1C13F24-6954-44D7-8926-1FE60F091F67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26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6697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49DE85E-0DC8-433D-A309-F9E4D332E944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27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9544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6C0C9C-7A07-448F-A616-0F4B430DD166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28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4319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C4605D7-1BC3-4270-A2B2-BE95286947DC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29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056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399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BA683BE-7B96-4B13-B83A-02E9672B50A8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23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09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B919E99-0161-41E9-8384-8547E379619C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339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835B76A-407A-4255-9D55-F9ECCCF2DB9A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6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8560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301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33AB16-30F2-4EE8-BF60-C3F57F28DDCF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039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403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37E4B8-C1C7-4EA9-81D9-E2538B4D72B5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084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50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2B2C831-8E88-49B4-9D98-09A02A99EF0C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9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448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>
            <a:extLst>
              <a:ext uri="{FF2B5EF4-FFF2-40B4-BE49-F238E27FC236}">
                <a16:creationId xmlns:a16="http://schemas.microsoft.com/office/drawing/2014/main" id="{34B806B5-B6C0-402A-A693-82D41C62DA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>
            <a:extLst>
              <a:ext uri="{FF2B5EF4-FFF2-40B4-BE49-F238E27FC236}">
                <a16:creationId xmlns:a16="http://schemas.microsoft.com/office/drawing/2014/main" id="{78B36403-9EC5-4BA2-A30D-8CB91A84C05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47108" name="Zástupný symbol pro číslo snímku 3">
            <a:extLst>
              <a:ext uri="{FF2B5EF4-FFF2-40B4-BE49-F238E27FC236}">
                <a16:creationId xmlns:a16="http://schemas.microsoft.com/office/drawing/2014/main" id="{4EAEA10E-9697-426D-95B3-97EDE307DDD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CB7983-A28C-4B2B-AA72-2DC4F288296C}" type="slidenum">
              <a:rPr lang="cs-CZ" altLang="cs-CZ">
                <a:latin typeface="Tahoma" panose="020B060403050404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cs-CZ" altLang="cs-CZ">
              <a:latin typeface="Tahoma" panose="020B060403050404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65D7791-A9AB-45DB-948F-D3317DF7244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0360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85750"/>
            <a:ext cx="8229600" cy="10287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485900"/>
            <a:ext cx="40386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4038600" cy="30861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1422EFF-71DB-4698-AE61-C74345438B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046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92BF9F4-6D54-4EB1-8F91-8DD47FA4252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9545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9E4B92B-B52D-499F-AE2B-37EA8F49991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3898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o.cz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zp.cz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tice.cz/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Obchodní právo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Živnostenské podnikání, obchodní rejstřík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Tomáš Gongol, Ph.D.</a:t>
            </a:r>
          </a:p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Michael Münster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9C79E85C-B510-460C-BE06-729592527B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589360"/>
            <a:ext cx="3053954" cy="750094"/>
          </a:xfrm>
        </p:spPr>
        <p:txBody>
          <a:bodyPr/>
          <a:lstStyle/>
          <a:p>
            <a:pPr eaLnBrk="1" hangingPunct="1"/>
            <a:r>
              <a:rPr lang="cs-CZ" altLang="cs-CZ" sz="1800"/>
              <a:t>Výpis z živnostenského rejstříku</a:t>
            </a:r>
          </a:p>
        </p:txBody>
      </p:sp>
      <p:pic>
        <p:nvPicPr>
          <p:cNvPr id="12291" name="Picture 4">
            <a:extLst>
              <a:ext uri="{FF2B5EF4-FFF2-40B4-BE49-F238E27FC236}">
                <a16:creationId xmlns:a16="http://schemas.microsoft.com/office/drawing/2014/main" id="{51431E05-FCE8-4402-97C8-2FE7DE6E84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7879" y="0"/>
            <a:ext cx="3739753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Zánik živnostenského oprávnění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560840" cy="3617913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b="1" u="sng" dirty="0">
                <a:solidFill>
                  <a:srgbClr val="000000"/>
                </a:solidFill>
              </a:rPr>
              <a:t>Ze zákona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smrtí podnikatele – nepokračují-li dědicové či správce pozůstalosti, atd.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zánikem PO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uplynutím doby (pokud vydáno na dobu určitou)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výmazem zahraniční osoby z OR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900" b="1" u="sng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b="1" u="sng" dirty="0">
                <a:solidFill>
                  <a:srgbClr val="000000"/>
                </a:solidFill>
              </a:rPr>
              <a:t>Rozhodnutím živnostenského úřadu (obligatorně)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podnikatel ztratil plnou svéprávnost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podnikatel přestal být bezúhonný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nastala překážka provozování živnosti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podnikatel sám požádá o zrušení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orgán státní správy sdělí, že podnikatel závažně porušil podmínky koncese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9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b="1" u="sng" dirty="0">
                <a:solidFill>
                  <a:srgbClr val="000000"/>
                </a:solidFill>
              </a:rPr>
              <a:t>Rozhodnutím živnostenského úřadu (fakultativně)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návrh správy sociálního zabezpečení, jestliže podnikatel neplní závazky vůči státu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jestliže podnikatel neprovozuje živnost po dobu delší než 4 roky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558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Jednotný registrační formulář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915566"/>
            <a:ext cx="7344816" cy="35972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Jednotný registrační formulář pro fyzické osoby (JRF):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jeho prostřednictvím lze učinit na obecním živnostenském úřadu </a:t>
            </a:r>
            <a:r>
              <a:rPr lang="cs-CZ" altLang="cs-CZ" sz="1800" b="1" u="sng" dirty="0">
                <a:solidFill>
                  <a:srgbClr val="000000"/>
                </a:solidFill>
              </a:rPr>
              <a:t>podání i k dalším úřadům</a:t>
            </a:r>
            <a:r>
              <a:rPr lang="cs-CZ" altLang="cs-CZ" sz="1800" b="1" dirty="0">
                <a:solidFill>
                  <a:srgbClr val="000000"/>
                </a:solidFill>
              </a:rPr>
              <a:t>  </a:t>
            </a:r>
            <a:r>
              <a:rPr lang="cs-CZ" altLang="cs-CZ" sz="1800" dirty="0">
                <a:solidFill>
                  <a:srgbClr val="000000"/>
                </a:solidFill>
              </a:rPr>
              <a:t>(FÚ, </a:t>
            </a:r>
            <a:r>
              <a:rPr lang="cs-CZ" altLang="cs-CZ" sz="1800" dirty="0" err="1">
                <a:solidFill>
                  <a:srgbClr val="000000"/>
                </a:solidFill>
              </a:rPr>
              <a:t>SocZab</a:t>
            </a:r>
            <a:r>
              <a:rPr lang="cs-CZ" altLang="cs-CZ" sz="1800" dirty="0">
                <a:solidFill>
                  <a:srgbClr val="000000"/>
                </a:solidFill>
              </a:rPr>
              <a:t>, </a:t>
            </a:r>
            <a:r>
              <a:rPr lang="cs-CZ" altLang="cs-CZ" sz="1800" dirty="0" err="1">
                <a:solidFill>
                  <a:srgbClr val="000000"/>
                </a:solidFill>
              </a:rPr>
              <a:t>Zdr.pojištovna</a:t>
            </a:r>
            <a:r>
              <a:rPr lang="cs-CZ" altLang="cs-CZ" sz="1800" dirty="0">
                <a:solidFill>
                  <a:srgbClr val="000000"/>
                </a:solidFill>
              </a:rPr>
              <a:t>, ÚP) 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na jakémkoli obecním živnostenském úřadu - </a:t>
            </a:r>
            <a:r>
              <a:rPr lang="cs-CZ" altLang="cs-CZ" sz="1800" b="1" u="sng" dirty="0">
                <a:solidFill>
                  <a:srgbClr val="000000"/>
                </a:solidFill>
              </a:rPr>
              <a:t>centrálním registračním místě (CRM)</a:t>
            </a:r>
            <a:r>
              <a:rPr lang="cs-CZ" altLang="cs-CZ" sz="1800" dirty="0">
                <a:solidFill>
                  <a:srgbClr val="000000"/>
                </a:solidFill>
              </a:rPr>
              <a:t>, příp. je volně dostupný na internetových stránkách </a:t>
            </a:r>
            <a:r>
              <a:rPr lang="cs-CZ" altLang="cs-CZ" sz="1800" dirty="0">
                <a:solidFill>
                  <a:srgbClr val="000000"/>
                </a:solidFill>
                <a:hlinkClick r:id="rId3"/>
              </a:rPr>
              <a:t>www.mpo.cz</a:t>
            </a:r>
            <a:r>
              <a:rPr lang="cs-CZ" altLang="cs-CZ" sz="1800" dirty="0">
                <a:solidFill>
                  <a:srgbClr val="000000"/>
                </a:solidFill>
              </a:rPr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754058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Správní poplatky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88832" cy="3394075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altLang="cs-CZ" sz="1700" b="1" u="sng" dirty="0">
                <a:solidFill>
                  <a:srgbClr val="000000"/>
                </a:solidFill>
              </a:rPr>
              <a:t>stanoví</a:t>
            </a:r>
            <a:r>
              <a:rPr lang="cs-CZ" altLang="cs-CZ" sz="1700" dirty="0">
                <a:solidFill>
                  <a:srgbClr val="000000"/>
                </a:solidFill>
              </a:rPr>
              <a:t> zákon č. </a:t>
            </a:r>
            <a:r>
              <a:rPr lang="pl-PL" altLang="cs-CZ" sz="1700" dirty="0">
                <a:solidFill>
                  <a:srgbClr val="000000"/>
                </a:solidFill>
              </a:rPr>
              <a:t>634/2004 Sb., </a:t>
            </a:r>
            <a:r>
              <a:rPr lang="pl-PL" altLang="cs-CZ" sz="1700" b="1" u="sng" dirty="0">
                <a:solidFill>
                  <a:srgbClr val="000000"/>
                </a:solidFill>
              </a:rPr>
              <a:t>o správních poplatcích:</a:t>
            </a:r>
            <a:endParaRPr lang="cs-CZ" altLang="cs-CZ" sz="1700" b="1" u="sng" dirty="0">
              <a:solidFill>
                <a:srgbClr val="000000"/>
              </a:solidFill>
            </a:endParaRPr>
          </a:p>
          <a:p>
            <a:pPr lvl="1" algn="just">
              <a:spcBef>
                <a:spcPts val="0"/>
              </a:spcBef>
            </a:pPr>
            <a:r>
              <a:rPr lang="cs-CZ" sz="1700" dirty="0">
                <a:solidFill>
                  <a:srgbClr val="000000"/>
                </a:solidFill>
              </a:rPr>
              <a:t>ohlášení živnosti při vstupu do živnostenského podnikání 1.000 Kč </a:t>
            </a:r>
          </a:p>
          <a:p>
            <a:pPr lvl="1" algn="just">
              <a:spcBef>
                <a:spcPts val="0"/>
              </a:spcBef>
            </a:pPr>
            <a:r>
              <a:rPr lang="cs-CZ" sz="1700" dirty="0">
                <a:solidFill>
                  <a:srgbClr val="000000"/>
                </a:solidFill>
              </a:rPr>
              <a:t>další ohlášení živnosti 500 Kč </a:t>
            </a:r>
          </a:p>
          <a:p>
            <a:pPr lvl="1" algn="just">
              <a:spcBef>
                <a:spcPts val="0"/>
              </a:spcBef>
            </a:pPr>
            <a:r>
              <a:rPr lang="cs-CZ" sz="1700" dirty="0">
                <a:solidFill>
                  <a:srgbClr val="000000"/>
                </a:solidFill>
              </a:rPr>
              <a:t>přijetí žádosti o koncesi při vstupu do živnostenského podnikání 1.000 Kč </a:t>
            </a:r>
          </a:p>
          <a:p>
            <a:pPr lvl="1" algn="just">
              <a:spcBef>
                <a:spcPts val="0"/>
              </a:spcBef>
            </a:pPr>
            <a:r>
              <a:rPr lang="cs-CZ" sz="1700" dirty="0">
                <a:solidFill>
                  <a:srgbClr val="000000"/>
                </a:solidFill>
              </a:rPr>
              <a:t>přijetí další žádosti o koncesi 500 Kč </a:t>
            </a:r>
          </a:p>
          <a:p>
            <a:pPr lvl="1" algn="just">
              <a:spcBef>
                <a:spcPts val="0"/>
              </a:spcBef>
            </a:pPr>
            <a:r>
              <a:rPr lang="cs-CZ" sz="1700" dirty="0">
                <a:solidFill>
                  <a:srgbClr val="000000"/>
                </a:solidFill>
              </a:rPr>
              <a:t>změna rozhodnutí o udělení koncese 500 Kč </a:t>
            </a:r>
          </a:p>
          <a:p>
            <a:pPr lvl="1" algn="just">
              <a:spcBef>
                <a:spcPts val="0"/>
              </a:spcBef>
            </a:pPr>
            <a:r>
              <a:rPr lang="cs-CZ" sz="1700" dirty="0">
                <a:solidFill>
                  <a:srgbClr val="000000"/>
                </a:solidFill>
              </a:rPr>
              <a:t>vydání rozhodnutí o schválení odpovědného zástupce pro koncesovanou živnost 500 Kč </a:t>
            </a:r>
          </a:p>
          <a:p>
            <a:pPr lvl="1" algn="just">
              <a:spcBef>
                <a:spcPts val="0"/>
              </a:spcBef>
            </a:pPr>
            <a:r>
              <a:rPr lang="cs-CZ" sz="1700" dirty="0">
                <a:solidFill>
                  <a:srgbClr val="000000"/>
                </a:solidFill>
              </a:rPr>
              <a:t>vydání výpisu z živnostenského rejstříku po provedení  oznámené změny 100 Kč </a:t>
            </a:r>
          </a:p>
          <a:p>
            <a:pPr lvl="1" algn="just">
              <a:spcBef>
                <a:spcPts val="0"/>
              </a:spcBef>
            </a:pPr>
            <a:r>
              <a:rPr lang="cs-CZ" sz="1700" dirty="0">
                <a:solidFill>
                  <a:srgbClr val="000000"/>
                </a:solidFill>
              </a:rPr>
              <a:t>Vydání úplného nebo částečného výpisu z živnostenského rejstříku na žádost za každou i započatou stránku 20 Kč </a:t>
            </a:r>
          </a:p>
        </p:txBody>
      </p:sp>
    </p:spTree>
    <p:extLst>
      <p:ext uri="{BB962C8B-B14F-4D97-AF65-F5344CB8AC3E}">
        <p14:creationId xmlns:p14="http://schemas.microsoft.com/office/powerpoint/2010/main" val="2882145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Živnostenské úřady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8416" y="843558"/>
            <a:ext cx="7337920" cy="356552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Organizace živnostenské správy: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Obecní živnostenské úřady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Krajské živnostenské úřady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Živnostenský úřad ČR (MPO)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Podání je možné učinit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u jakéhokoliv ŽÚ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u Czech POINT – informační národní terminál (kontaktní místo)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notáři, krajské úřady, obecní úřady, držitel poštovní licence, Hospodářská komora ČR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5352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Živnostenský rejstřík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344816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živnostenský rejstřík:</a:t>
            </a:r>
            <a:r>
              <a:rPr lang="cs-CZ" altLang="cs-CZ" sz="1800" dirty="0">
                <a:solidFill>
                  <a:srgbClr val="000000"/>
                </a:solidFill>
              </a:rPr>
              <a:t> jedná se o </a:t>
            </a:r>
            <a:r>
              <a:rPr lang="cs-CZ" altLang="cs-CZ" sz="1800" u="sng" dirty="0">
                <a:solidFill>
                  <a:srgbClr val="000000"/>
                </a:solidFill>
              </a:rPr>
              <a:t>veřejný seznam</a:t>
            </a:r>
            <a:r>
              <a:rPr lang="cs-CZ" altLang="cs-CZ" sz="1800" dirty="0">
                <a:solidFill>
                  <a:srgbClr val="000000"/>
                </a:solidFill>
              </a:rPr>
              <a:t> do kterého jsou zapisováni podnikatelé, kteří mají živnost a některé údaje o nich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práva: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nahlížet, pořizovat z něj výpisy, opisy, žádat úřední opis atd.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dostupnost: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  <a:hlinkClick r:id="rId3"/>
              </a:rPr>
              <a:t>http://www.rzp.cz/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Živnostenské úřady</a:t>
            </a:r>
          </a:p>
          <a:p>
            <a:pPr algn="just" eaLnBrk="1" hangingPunct="1"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449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Živnostenská kontrola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16824" cy="334962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živnostenské úřady </a:t>
            </a:r>
            <a:r>
              <a:rPr lang="cs-CZ" altLang="cs-CZ" sz="1800" b="1" u="sng" dirty="0">
                <a:solidFill>
                  <a:srgbClr val="000000"/>
                </a:solidFill>
              </a:rPr>
              <a:t>sledují plnění povinností </a:t>
            </a:r>
            <a:r>
              <a:rPr lang="cs-CZ" altLang="cs-CZ" sz="1800" dirty="0">
                <a:solidFill>
                  <a:srgbClr val="000000"/>
                </a:solidFill>
              </a:rPr>
              <a:t>podnikatelů stanovené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v ŽZ a dalších právních </a:t>
            </a:r>
            <a:r>
              <a:rPr lang="cs-CZ" altLang="cs-CZ" sz="1800" u="sng" dirty="0">
                <a:solidFill>
                  <a:srgbClr val="000000"/>
                </a:solidFill>
              </a:rPr>
              <a:t>předpisech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v podmínkách provozování živností uložené v </a:t>
            </a:r>
            <a:r>
              <a:rPr lang="cs-CZ" altLang="cs-CZ" sz="1800" u="sng" dirty="0">
                <a:solidFill>
                  <a:srgbClr val="000000"/>
                </a:solidFill>
              </a:rPr>
              <a:t>rozhodnutí</a:t>
            </a:r>
            <a:r>
              <a:rPr lang="cs-CZ" altLang="cs-CZ" sz="1800" dirty="0">
                <a:solidFill>
                  <a:srgbClr val="000000"/>
                </a:solidFill>
              </a:rPr>
              <a:t> o udělení koncese</a:t>
            </a: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postup při kontrole se řídí zákonem č. 255/2012 Sb., kontrolní řád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za porušení povinností lze udělit podnikateli </a:t>
            </a:r>
            <a:r>
              <a:rPr lang="cs-CZ" altLang="cs-CZ" sz="1800" b="1" u="sng" dirty="0">
                <a:solidFill>
                  <a:srgbClr val="000000"/>
                </a:solidFill>
              </a:rPr>
              <a:t>pokutu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přestupek FO – do 1.000.000 Kč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např. neoprávněně podniká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správní delikt PO nebo podnikající FO – do 1.000.000 Kč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např. podnikatel nestanovil </a:t>
            </a:r>
            <a:r>
              <a:rPr lang="cs-CZ" altLang="cs-CZ" sz="1800" dirty="0" err="1">
                <a:solidFill>
                  <a:srgbClr val="000000"/>
                </a:solidFill>
              </a:rPr>
              <a:t>odb.zástupce</a:t>
            </a:r>
            <a:r>
              <a:rPr lang="cs-CZ" altLang="cs-CZ" sz="1800" dirty="0">
                <a:solidFill>
                  <a:srgbClr val="000000"/>
                </a:solidFill>
              </a:rPr>
              <a:t>, neoznámil provozovnu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řízení o uložení pokuty lze zahájit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do 1 roku ode dne kdy se ŽÚ dověděl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nejpozději do 3 let od porušení povinnosti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7831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Neoprávnění podnikání dle </a:t>
            </a:r>
            <a:r>
              <a:rPr lang="cs-CZ" altLang="cs-CZ" b="1" dirty="0" err="1"/>
              <a:t>TrZ</a:t>
            </a:r>
            <a:endParaRPr lang="cs-CZ" altLang="cs-CZ" b="1" dirty="0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1520" y="915566"/>
            <a:ext cx="7560840" cy="2322513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700" dirty="0">
                <a:solidFill>
                  <a:srgbClr val="000000"/>
                </a:solidFill>
              </a:rPr>
              <a:t>trestný čin neoprávněného podnikání – trestní zákoník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700" b="1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700" b="1" dirty="0">
                <a:solidFill>
                  <a:srgbClr val="000000"/>
                </a:solidFill>
              </a:rPr>
              <a:t>§ 251 </a:t>
            </a:r>
            <a:r>
              <a:rPr lang="cs-CZ" sz="1700" b="1" dirty="0" err="1">
                <a:solidFill>
                  <a:srgbClr val="000000"/>
                </a:solidFill>
              </a:rPr>
              <a:t>TrZ</a:t>
            </a:r>
            <a:r>
              <a:rPr lang="cs-CZ" sz="1700" b="1" dirty="0">
                <a:solidFill>
                  <a:srgbClr val="000000"/>
                </a:solidFill>
              </a:rPr>
              <a:t> - Neoprávněné podnikání</a:t>
            </a:r>
            <a:endParaRPr lang="cs-CZ" sz="1700" dirty="0">
              <a:solidFill>
                <a:srgbClr val="000000"/>
              </a:solidFill>
            </a:endParaRP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700" dirty="0">
                <a:solidFill>
                  <a:srgbClr val="000000"/>
                </a:solidFill>
              </a:rPr>
              <a:t>(1) Kdo neoprávněně ve </a:t>
            </a:r>
            <a:r>
              <a:rPr lang="cs-CZ" sz="1700" u="sng" dirty="0">
                <a:solidFill>
                  <a:srgbClr val="000000"/>
                </a:solidFill>
              </a:rPr>
              <a:t>větším rozsahu </a:t>
            </a:r>
            <a:r>
              <a:rPr lang="cs-CZ" sz="1700" dirty="0">
                <a:solidFill>
                  <a:srgbClr val="000000"/>
                </a:solidFill>
              </a:rPr>
              <a:t>poskytuje služby nebo provozuje výrobní, obchodní nebo jiné podnikání, bude potrestán odnětím svobody </a:t>
            </a:r>
            <a:r>
              <a:rPr lang="cs-CZ" sz="1700" b="1" dirty="0">
                <a:solidFill>
                  <a:srgbClr val="000000"/>
                </a:solidFill>
              </a:rPr>
              <a:t>až na dvě léta </a:t>
            </a:r>
            <a:r>
              <a:rPr lang="cs-CZ" sz="1700" dirty="0">
                <a:solidFill>
                  <a:srgbClr val="000000"/>
                </a:solidFill>
              </a:rPr>
              <a:t>nebo zákazem činnosti.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700" dirty="0">
                <a:solidFill>
                  <a:srgbClr val="000000"/>
                </a:solidFill>
              </a:rPr>
              <a:t>(2) Odnětím svobody na šest měsíců </a:t>
            </a:r>
            <a:r>
              <a:rPr lang="cs-CZ" sz="1700" b="1" dirty="0">
                <a:solidFill>
                  <a:srgbClr val="000000"/>
                </a:solidFill>
              </a:rPr>
              <a:t>až pět let </a:t>
            </a:r>
            <a:r>
              <a:rPr lang="cs-CZ" sz="1700" dirty="0">
                <a:solidFill>
                  <a:srgbClr val="000000"/>
                </a:solidFill>
              </a:rPr>
              <a:t>nebo peněžitým trestem bude pachatel potrestán,</a:t>
            </a:r>
          </a:p>
          <a:p>
            <a:pPr marL="457200" lvl="1" indent="0" algn="just">
              <a:lnSpc>
                <a:spcPct val="90000"/>
              </a:lnSpc>
              <a:spcBef>
                <a:spcPts val="0"/>
              </a:spcBef>
              <a:buNone/>
              <a:defRPr/>
            </a:pPr>
            <a:r>
              <a:rPr lang="cs-CZ" sz="1700" dirty="0">
                <a:solidFill>
                  <a:srgbClr val="000000"/>
                </a:solidFill>
              </a:rPr>
              <a:t>	a) způsobí-li činem uvedeným v odstavci 1 značnou škodu, nebo</a:t>
            </a:r>
            <a:br>
              <a:rPr lang="cs-CZ" sz="1700" dirty="0">
                <a:solidFill>
                  <a:srgbClr val="000000"/>
                </a:solidFill>
              </a:rPr>
            </a:br>
            <a:r>
              <a:rPr lang="cs-CZ" sz="1700" dirty="0">
                <a:solidFill>
                  <a:srgbClr val="000000"/>
                </a:solidFill>
              </a:rPr>
              <a:t>	b) získá-li takovým činem pro sebe nebo pro jiného značný prospěch.</a:t>
            </a:r>
            <a:br>
              <a:rPr lang="cs-CZ" sz="1700" dirty="0">
                <a:solidFill>
                  <a:srgbClr val="000000"/>
                </a:solidFill>
              </a:rPr>
            </a:br>
            <a:endParaRPr lang="cs-CZ" sz="1700" dirty="0">
              <a:solidFill>
                <a:srgbClr val="000000"/>
              </a:solidFill>
            </a:endParaRP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700" dirty="0">
                <a:solidFill>
                  <a:srgbClr val="000000"/>
                </a:solidFill>
              </a:rPr>
              <a:t>(3) Odnětím svobody na dvě léta </a:t>
            </a:r>
            <a:r>
              <a:rPr lang="cs-CZ" sz="1700" b="1" dirty="0">
                <a:solidFill>
                  <a:srgbClr val="000000"/>
                </a:solidFill>
              </a:rPr>
              <a:t>až osm let </a:t>
            </a:r>
            <a:r>
              <a:rPr lang="cs-CZ" sz="1700" dirty="0">
                <a:solidFill>
                  <a:srgbClr val="000000"/>
                </a:solidFill>
              </a:rPr>
              <a:t>bude pachatel potrestán,</a:t>
            </a:r>
            <a:br>
              <a:rPr lang="cs-CZ" sz="1700" dirty="0">
                <a:solidFill>
                  <a:srgbClr val="000000"/>
                </a:solidFill>
              </a:rPr>
            </a:br>
            <a:r>
              <a:rPr lang="cs-CZ" sz="1700" dirty="0">
                <a:solidFill>
                  <a:srgbClr val="000000"/>
                </a:solidFill>
              </a:rPr>
              <a:t>	a) způsobí-li činem uvedeným v odstavci 1 </a:t>
            </a:r>
            <a:r>
              <a:rPr lang="cs-CZ" sz="1700" u="sng" dirty="0">
                <a:solidFill>
                  <a:srgbClr val="000000"/>
                </a:solidFill>
              </a:rPr>
              <a:t>škodu velkého rozsahu</a:t>
            </a:r>
            <a:r>
              <a:rPr lang="cs-CZ" sz="1700" dirty="0">
                <a:solidFill>
                  <a:srgbClr val="000000"/>
                </a:solidFill>
              </a:rPr>
              <a:t>, nebo</a:t>
            </a:r>
            <a:br>
              <a:rPr lang="cs-CZ" sz="1700" dirty="0">
                <a:solidFill>
                  <a:srgbClr val="000000"/>
                </a:solidFill>
              </a:rPr>
            </a:br>
            <a:r>
              <a:rPr lang="cs-CZ" sz="1700" dirty="0">
                <a:solidFill>
                  <a:srgbClr val="000000"/>
                </a:solidFill>
              </a:rPr>
              <a:t>	b) získá-li takovým činem pro sebe nebo pro jiného </a:t>
            </a:r>
            <a:r>
              <a:rPr lang="cs-CZ" sz="1700" u="sng" dirty="0">
                <a:solidFill>
                  <a:srgbClr val="000000"/>
                </a:solidFill>
              </a:rPr>
              <a:t>prospěch velkého </a:t>
            </a:r>
            <a:r>
              <a:rPr lang="cs-CZ" sz="1700" dirty="0">
                <a:solidFill>
                  <a:srgbClr val="000000"/>
                </a:solidFill>
              </a:rPr>
              <a:t>	</a:t>
            </a:r>
            <a:r>
              <a:rPr lang="cs-CZ" sz="1700" u="sng" dirty="0">
                <a:solidFill>
                  <a:srgbClr val="000000"/>
                </a:solidFill>
              </a:rPr>
              <a:t>rozsahu</a:t>
            </a:r>
            <a:r>
              <a:rPr lang="cs-CZ" sz="1700" dirty="0">
                <a:solidFill>
                  <a:srgbClr val="000000"/>
                </a:solidFill>
              </a:rPr>
              <a:t>.</a:t>
            </a:r>
            <a:endParaRPr lang="pl-PL" sz="1700" dirty="0">
              <a:solidFill>
                <a:srgbClr val="000000"/>
              </a:solidFill>
            </a:endParaRP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endParaRPr lang="pl-PL" sz="17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700" dirty="0">
              <a:solidFill>
                <a:srgbClr val="000000"/>
              </a:solidFill>
            </a:endParaRPr>
          </a:p>
          <a:p>
            <a:pPr lvl="2"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5422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824536" cy="507703"/>
          </a:xfrm>
        </p:spPr>
        <p:txBody>
          <a:bodyPr/>
          <a:lstStyle/>
          <a:p>
            <a:pPr eaLnBrk="1" hangingPunct="1"/>
            <a:r>
              <a:rPr lang="cs-CZ" altLang="cs-CZ" b="1" dirty="0"/>
              <a:t>Rejstříky vztahující se k podnikání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4294967295"/>
          </p:nvPr>
        </p:nvSpPr>
        <p:spPr>
          <a:xfrm>
            <a:off x="256878" y="915566"/>
            <a:ext cx="7267450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obchodní rejstřík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živnostenský rejstřík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rejstřík ochranných známek, rejstřík označení původu a zeměpisných označení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katastr nemovitostí</a:t>
            </a:r>
          </a:p>
        </p:txBody>
      </p:sp>
    </p:spTree>
    <p:extLst>
      <p:ext uri="{BB962C8B-B14F-4D97-AF65-F5344CB8AC3E}">
        <p14:creationId xmlns:p14="http://schemas.microsoft.com/office/powerpoint/2010/main" val="3920071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112568" cy="50770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b="1" dirty="0"/>
              <a:t>Obchodní rejstřík - právní úprava</a:t>
            </a:r>
          </a:p>
        </p:txBody>
      </p:sp>
      <p:sp>
        <p:nvSpPr>
          <p:cNvPr id="21507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251520" y="843558"/>
            <a:ext cx="7416824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b="1" u="sng" dirty="0">
                <a:solidFill>
                  <a:srgbClr val="000000"/>
                </a:solidFill>
              </a:rPr>
              <a:t>Hmotně právní normy určují: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kdo je zapsán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které skutečnosti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jaké jsou právní následky zápisu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zákon č. 304/2013 Sb., o veřejných rejstřících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NOZ, ZOK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700" b="1" u="sng" dirty="0">
                <a:solidFill>
                  <a:srgbClr val="000000"/>
                </a:solidFill>
              </a:rPr>
              <a:t>Procesně právní normy určují: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kdo vede obchodní rejstřík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jakým jsou zápisy prováděny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úprava soudního procesu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zákon č. 304/2013 Sb., o veřejných rejstřících</a:t>
            </a: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zákon č. 292/2013 Sb., o zvláštních řízeních soudních</a:t>
            </a: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700" dirty="0">
                <a:solidFill>
                  <a:srgbClr val="000000"/>
                </a:solidFill>
              </a:rPr>
              <a:t>zákon č. 549/1991 Sb., o soudních poplatcích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cs-CZ" altLang="cs-CZ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877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Živnostenské podnikání</a:t>
            </a:r>
            <a:endParaRPr lang="cs-CZ" altLang="cs-CZ" dirty="0">
              <a:solidFill>
                <a:srgbClr val="30787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771550"/>
            <a:ext cx="7344816" cy="3394075"/>
          </a:xfrm>
          <a:prstGeom prst="rect">
            <a:avLst/>
          </a:prstGeo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altLang="cs-CZ" sz="1800" b="1" u="sng" dirty="0">
                <a:solidFill>
                  <a:srgbClr val="000000"/>
                </a:solidFill>
              </a:rPr>
              <a:t>Prameny právní úpravy:</a:t>
            </a:r>
          </a:p>
          <a:p>
            <a:pPr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zákon č. 455/1991 Sb., o živnostenském podnikání (</a:t>
            </a:r>
            <a:r>
              <a:rPr lang="cs-CZ" altLang="cs-CZ" sz="1800" b="1" dirty="0">
                <a:solidFill>
                  <a:srgbClr val="000000"/>
                </a:solidFill>
              </a:rPr>
              <a:t>živnostenský zákon</a:t>
            </a:r>
            <a:r>
              <a:rPr lang="cs-CZ" altLang="cs-CZ" sz="1800" dirty="0">
                <a:solidFill>
                  <a:srgbClr val="000000"/>
                </a:solidFill>
              </a:rPr>
              <a:t>)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upravuje </a:t>
            </a:r>
            <a:r>
              <a:rPr lang="cs-CZ" altLang="cs-CZ" sz="1800" u="sng" dirty="0">
                <a:solidFill>
                  <a:srgbClr val="000000"/>
                </a:solidFill>
              </a:rPr>
              <a:t>podmínky</a:t>
            </a:r>
            <a:r>
              <a:rPr lang="cs-CZ" altLang="cs-CZ" sz="1800" dirty="0">
                <a:solidFill>
                  <a:srgbClr val="000000"/>
                </a:solidFill>
              </a:rPr>
              <a:t> živnostenského podnikání (dále jen „živnost“) a </a:t>
            </a:r>
            <a:r>
              <a:rPr lang="cs-CZ" altLang="cs-CZ" sz="1800" u="sng" dirty="0">
                <a:solidFill>
                  <a:srgbClr val="000000"/>
                </a:solidFill>
              </a:rPr>
              <a:t>kontrolu</a:t>
            </a:r>
            <a:r>
              <a:rPr lang="cs-CZ" altLang="cs-CZ" sz="1800" dirty="0">
                <a:solidFill>
                  <a:srgbClr val="000000"/>
                </a:solidFill>
              </a:rPr>
              <a:t> nad jejich dodržováním</a:t>
            </a:r>
          </a:p>
          <a:p>
            <a:pPr marL="285750" indent="-285750" algn="just">
              <a:spcBef>
                <a:spcPts val="0"/>
              </a:spcBef>
              <a:buFontTx/>
              <a:buChar char="-"/>
            </a:pPr>
            <a:endParaRPr lang="cs-CZ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zákon č. 570/1991 Sb., </a:t>
            </a:r>
            <a:r>
              <a:rPr lang="cs-CZ" sz="1800" b="1" dirty="0">
                <a:solidFill>
                  <a:srgbClr val="000000"/>
                </a:solidFill>
              </a:rPr>
              <a:t>o živnostenských úřadech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sz="1800" dirty="0">
                <a:solidFill>
                  <a:srgbClr val="000000"/>
                </a:solidFill>
              </a:rPr>
              <a:t>nařízení vlády č. 278/2008 Sb., </a:t>
            </a:r>
            <a:r>
              <a:rPr lang="cs-CZ" sz="1800" b="1" dirty="0">
                <a:solidFill>
                  <a:srgbClr val="000000"/>
                </a:solidFill>
              </a:rPr>
              <a:t>o obsahových náplních jednotlivých živností</a:t>
            </a:r>
            <a:endParaRPr lang="cs-CZ" altLang="cs-CZ" sz="1800" b="1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r>
              <a:rPr lang="cs-CZ" altLang="cs-CZ" sz="1800" dirty="0">
                <a:solidFill>
                  <a:srgbClr val="000000"/>
                </a:solidFill>
              </a:rPr>
              <a:t> 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zákon č. 500/2004 Sb., správní řád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zákon č. 255/2012 Sb., kontrolní řád</a:t>
            </a:r>
          </a:p>
          <a:p>
            <a:pPr algn="just" eaLnBrk="1" hangingPunct="1"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4171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Obchodní rejstřík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38225" y="843558"/>
            <a:ext cx="7358111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</a:rPr>
              <a:t>veřejný rejstřík (seznam)</a:t>
            </a:r>
            <a:r>
              <a:rPr lang="cs-CZ" altLang="cs-CZ" sz="1800" dirty="0">
                <a:solidFill>
                  <a:srgbClr val="000000"/>
                </a:solidFill>
              </a:rPr>
              <a:t>, do kterého se zapisují stanovené údaje o podnikatelích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obligatorní zápis</a:t>
            </a:r>
          </a:p>
          <a:p>
            <a:pPr lvl="2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obchodní korporace - obchodní společnosti; družstva</a:t>
            </a:r>
          </a:p>
          <a:p>
            <a:pPr lvl="2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osoby, o kterých to stanoví zvláštní zákon (např. státní podnik)  </a:t>
            </a:r>
          </a:p>
          <a:p>
            <a:pPr lvl="2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fyzické osoby - jejichž výše výnosů přesáhla určitou 120 mil Kč po 2 po sobě jdoucích  účetních obdobích;  </a:t>
            </a:r>
          </a:p>
          <a:p>
            <a:pPr lvl="2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zahraniční PO a FO (neplatí pro členy EU a EHS)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fakultativní zápis</a:t>
            </a:r>
          </a:p>
          <a:p>
            <a:pPr lvl="2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na vlastní žádost – podnikající FO, které nejsou zapisovány obligatorně (např. FO s bydlištěm v EU či EHS)</a:t>
            </a:r>
          </a:p>
          <a:p>
            <a:pPr algn="just" eaLnBrk="1" hangingPunct="1"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676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Základní zapisované údaje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344816" cy="3394075"/>
          </a:xfrm>
          <a:prstGeom prst="rect">
            <a:avLst/>
          </a:prstGeo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datum vzniku a zápisu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spisová značka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obchodní firma, jméno a příjmení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sídlo, místo podnikání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právní forma (</a:t>
            </a:r>
            <a:r>
              <a:rPr lang="cs-CZ" altLang="cs-CZ" sz="1800" dirty="0" err="1">
                <a:solidFill>
                  <a:srgbClr val="000000"/>
                </a:solidFill>
              </a:rPr>
              <a:t>pr</a:t>
            </a:r>
            <a:r>
              <a:rPr lang="cs-CZ" altLang="cs-CZ" sz="1800" dirty="0">
                <a:solidFill>
                  <a:srgbClr val="000000"/>
                </a:solidFill>
              </a:rPr>
              <a:t>. osoby)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IČO – identifikační číslo</a:t>
            </a:r>
          </a:p>
          <a:p>
            <a:pPr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předmět podnikání, předmět činnosti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statutární orgán (jméno, bydliště, způsob jednání za společnost, vznik funkce),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další orgány 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prokura (je-li udělena)</a:t>
            </a: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ostatní skutečnosti (např. přeměna, </a:t>
            </a:r>
            <a:r>
              <a:rPr lang="cs-CZ" altLang="cs-CZ" sz="1800" dirty="0" err="1">
                <a:solidFill>
                  <a:srgbClr val="000000"/>
                </a:solidFill>
              </a:rPr>
              <a:t>opt</a:t>
            </a:r>
            <a:r>
              <a:rPr lang="cs-CZ" altLang="cs-CZ" sz="1800" dirty="0">
                <a:solidFill>
                  <a:srgbClr val="000000"/>
                </a:solidFill>
              </a:rPr>
              <a:t>-in)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cs-CZ" altLang="cs-CZ" sz="1800" dirty="0">
              <a:solidFill>
                <a:srgbClr val="000000"/>
              </a:solidFill>
            </a:endParaRP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cs-CZ" altLang="cs-CZ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317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Další údaje (závislé na </a:t>
            </a:r>
            <a:r>
              <a:rPr lang="cs-CZ" altLang="cs-CZ" b="1" dirty="0" err="1"/>
              <a:t>pr.formě</a:t>
            </a:r>
            <a:r>
              <a:rPr lang="cs-CZ" altLang="cs-CZ" b="1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394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cs-CZ" sz="1800" b="1" u="sng" dirty="0">
                <a:solidFill>
                  <a:srgbClr val="000000"/>
                </a:solidFill>
              </a:rPr>
              <a:t>v.o.s.:</a:t>
            </a:r>
            <a:r>
              <a:rPr lang="cs-CZ" sz="1800" b="1" dirty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členové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b="1" u="sng" dirty="0">
                <a:solidFill>
                  <a:srgbClr val="000000"/>
                </a:solidFill>
              </a:rPr>
              <a:t>k.s.:</a:t>
            </a:r>
            <a:r>
              <a:rPr lang="cs-CZ" sz="1800" b="1" dirty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společníci, vklady komanditistů, splacené části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b="1" u="sng" dirty="0">
                <a:solidFill>
                  <a:srgbClr val="000000"/>
                </a:solidFill>
              </a:rPr>
              <a:t>s.r.o.:</a:t>
            </a:r>
            <a:r>
              <a:rPr lang="cs-CZ" sz="1800" b="1" dirty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jednatel, společníci, vklady, splacené části, základní kapitál, podíly, dozorčí rada (pokud je zřízena)</a:t>
            </a:r>
          </a:p>
          <a:p>
            <a:pPr algn="just">
              <a:spcBef>
                <a:spcPts val="0"/>
              </a:spcBef>
              <a:defRPr/>
            </a:pPr>
            <a:r>
              <a:rPr lang="cs-CZ" sz="1800" b="1" u="sng" dirty="0">
                <a:solidFill>
                  <a:srgbClr val="000000"/>
                </a:solidFill>
              </a:rPr>
              <a:t>a.s.:</a:t>
            </a:r>
            <a:r>
              <a:rPr lang="cs-CZ" sz="1800" b="1" dirty="0">
                <a:solidFill>
                  <a:srgbClr val="000000"/>
                </a:solidFill>
              </a:rPr>
              <a:t> </a:t>
            </a:r>
            <a:r>
              <a:rPr lang="cs-CZ" sz="1800" dirty="0">
                <a:solidFill>
                  <a:srgbClr val="000000"/>
                </a:solidFill>
              </a:rPr>
              <a:t>představenstvo, základní kapitál, počet akcií, druh, forma, podoba, nominální hodnota, základní kapitál, jediný akcionář (pokud je společnost vlastněna jen 1 akcionářem)</a:t>
            </a:r>
          </a:p>
          <a:p>
            <a:pPr algn="just">
              <a:spcBef>
                <a:spcPts val="0"/>
              </a:spcBef>
              <a:defRPr/>
            </a:pPr>
            <a:endParaRPr 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046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b="1" dirty="0"/>
              <a:t>Obchodní rejstřík - princip formální publicity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416824" cy="339407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altLang="cs-CZ" sz="1800" b="1" u="sng" dirty="0">
                <a:solidFill>
                  <a:srgbClr val="000000"/>
                </a:solidFill>
              </a:rPr>
              <a:t>OR je přístupný každému:</a:t>
            </a:r>
          </a:p>
          <a:p>
            <a:pPr lvl="1" algn="just" eaLnBrk="1" hangingPunct="1">
              <a:spcBef>
                <a:spcPts val="0"/>
              </a:spcBef>
              <a:buFont typeface="Arial" charset="0"/>
              <a:buChar char="–"/>
              <a:defRPr/>
            </a:pPr>
            <a:r>
              <a:rPr lang="cs-CZ" altLang="cs-CZ" sz="1800" dirty="0">
                <a:solidFill>
                  <a:srgbClr val="000000"/>
                </a:solidFill>
              </a:rPr>
              <a:t>na rejstříkovém soudě </a:t>
            </a:r>
          </a:p>
          <a:p>
            <a:pPr lvl="1" algn="just" eaLnBrk="1" hangingPunct="1">
              <a:spcBef>
                <a:spcPts val="0"/>
              </a:spcBef>
              <a:buFont typeface="Arial" charset="0"/>
              <a:buChar char="–"/>
              <a:defRPr/>
            </a:pPr>
            <a:r>
              <a:rPr lang="cs-CZ" altLang="cs-CZ" sz="1800" dirty="0">
                <a:solidFill>
                  <a:srgbClr val="000000"/>
                </a:solidFill>
              </a:rPr>
              <a:t>prostřednictvím dálkového přístupu (</a:t>
            </a:r>
            <a:r>
              <a:rPr lang="cs-CZ" altLang="cs-CZ" sz="1800" dirty="0">
                <a:solidFill>
                  <a:srgbClr val="000000"/>
                </a:solidFill>
                <a:hlinkClick r:id="rId3"/>
              </a:rPr>
              <a:t>www.justice.cz</a:t>
            </a:r>
            <a:r>
              <a:rPr lang="cs-CZ" altLang="cs-CZ" sz="1800" dirty="0">
                <a:solidFill>
                  <a:srgbClr val="000000"/>
                </a:solidFill>
              </a:rPr>
              <a:t>)</a:t>
            </a:r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altLang="cs-CZ" sz="1800" dirty="0">
                <a:solidFill>
                  <a:srgbClr val="000000"/>
                </a:solidFill>
              </a:rPr>
              <a:t>každý může </a:t>
            </a:r>
            <a:r>
              <a:rPr lang="cs-CZ" altLang="cs-CZ" sz="1800" b="1" dirty="0">
                <a:solidFill>
                  <a:srgbClr val="000000"/>
                </a:solidFill>
              </a:rPr>
              <a:t>nahlížet</a:t>
            </a:r>
            <a:r>
              <a:rPr lang="cs-CZ" altLang="cs-CZ" sz="1800" dirty="0">
                <a:solidFill>
                  <a:srgbClr val="000000"/>
                </a:solidFill>
              </a:rPr>
              <a:t> do rejstříku a  </a:t>
            </a:r>
            <a:r>
              <a:rPr lang="cs-CZ" altLang="cs-CZ" sz="1800" b="1" dirty="0">
                <a:solidFill>
                  <a:srgbClr val="000000"/>
                </a:solidFill>
              </a:rPr>
              <a:t>pořizovat z něj opisy</a:t>
            </a:r>
          </a:p>
          <a:p>
            <a:pPr lvl="1" algn="just" eaLnBrk="1" hangingPunct="1">
              <a:spcBef>
                <a:spcPts val="0"/>
              </a:spcBef>
              <a:buFont typeface="Arial" charset="0"/>
              <a:buChar char="–"/>
              <a:defRPr/>
            </a:pPr>
            <a:r>
              <a:rPr lang="cs-CZ" sz="1800" dirty="0">
                <a:solidFill>
                  <a:srgbClr val="000000"/>
                </a:solidFill>
              </a:rPr>
              <a:t>rejstříkový soud umožní získat úředně ověřený </a:t>
            </a:r>
            <a:r>
              <a:rPr lang="cs-CZ" sz="1800" b="1" dirty="0">
                <a:solidFill>
                  <a:srgbClr val="000000"/>
                </a:solidFill>
              </a:rPr>
              <a:t>elektronický opis</a:t>
            </a:r>
            <a:endParaRPr lang="cs-CZ" altLang="cs-CZ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altLang="cs-CZ" sz="1800" dirty="0">
                <a:solidFill>
                  <a:srgbClr val="000000"/>
                </a:solidFill>
              </a:rPr>
              <a:t>každý může žádat o </a:t>
            </a:r>
            <a:r>
              <a:rPr lang="cs-CZ" altLang="cs-CZ" sz="1800" b="1" dirty="0">
                <a:solidFill>
                  <a:srgbClr val="000000"/>
                </a:solidFill>
              </a:rPr>
              <a:t>kopii (opis) dokumentu </a:t>
            </a:r>
            <a:r>
              <a:rPr lang="cs-CZ" altLang="cs-CZ" sz="1800" dirty="0">
                <a:solidFill>
                  <a:srgbClr val="000000"/>
                </a:solidFill>
              </a:rPr>
              <a:t>ve Sbírce listin</a:t>
            </a:r>
          </a:p>
          <a:p>
            <a:pPr algn="just" eaLnBrk="1" hangingPunct="1"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sz="1800" dirty="0">
                <a:solidFill>
                  <a:srgbClr val="000000"/>
                </a:solidFill>
              </a:rPr>
              <a:t>každý může žádat </a:t>
            </a:r>
            <a:r>
              <a:rPr lang="cs-CZ" sz="1800" b="1" dirty="0">
                <a:solidFill>
                  <a:srgbClr val="000000"/>
                </a:solidFill>
              </a:rPr>
              <a:t>potvrzení</a:t>
            </a:r>
            <a:r>
              <a:rPr lang="cs-CZ" sz="1800" dirty="0">
                <a:solidFill>
                  <a:srgbClr val="000000"/>
                </a:solidFill>
              </a:rPr>
              <a:t> o tom, že určitý </a:t>
            </a:r>
            <a:r>
              <a:rPr lang="cs-CZ" sz="1800" b="1" dirty="0">
                <a:solidFill>
                  <a:srgbClr val="000000"/>
                </a:solidFill>
              </a:rPr>
              <a:t>údaj</a:t>
            </a:r>
            <a:r>
              <a:rPr lang="cs-CZ" sz="1800" dirty="0">
                <a:solidFill>
                  <a:srgbClr val="000000"/>
                </a:solidFill>
              </a:rPr>
              <a:t> ve veřejném rejstříku </a:t>
            </a:r>
            <a:r>
              <a:rPr lang="cs-CZ" sz="1800" b="1" dirty="0">
                <a:solidFill>
                  <a:srgbClr val="000000"/>
                </a:solidFill>
              </a:rPr>
              <a:t>není</a:t>
            </a:r>
            <a:endParaRPr lang="cs-CZ" altLang="cs-CZ" sz="1800" b="1" dirty="0">
              <a:solidFill>
                <a:srgbClr val="000000"/>
              </a:solidFill>
            </a:endParaRPr>
          </a:p>
          <a:p>
            <a:pPr lvl="1" algn="just" eaLnBrk="1" hangingPunct="1">
              <a:spcBef>
                <a:spcPts val="0"/>
              </a:spcBef>
              <a:buFont typeface="Arial" charset="0"/>
              <a:buChar char="–"/>
              <a:defRPr/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9501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984776" cy="50770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b="1" dirty="0"/>
              <a:t>Obchodní rejstřík - princip materiální publicity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7534" y="843558"/>
            <a:ext cx="7224786" cy="3394075"/>
          </a:xfrm>
          <a:prstGeom prst="rect">
            <a:avLst/>
          </a:prstGeom>
        </p:spPr>
        <p:txBody>
          <a:bodyPr/>
          <a:lstStyle/>
          <a:p>
            <a:pPr algn="just" eaLnBrk="1" hangingPunct="1"/>
            <a:r>
              <a:rPr lang="cs-CZ" altLang="cs-CZ" sz="1800" dirty="0">
                <a:solidFill>
                  <a:srgbClr val="000000"/>
                </a:solidFill>
              </a:rPr>
              <a:t>zápis je právně </a:t>
            </a:r>
            <a:r>
              <a:rPr lang="cs-CZ" altLang="cs-CZ" sz="1800" b="1" u="sng" dirty="0">
                <a:solidFill>
                  <a:srgbClr val="000000"/>
                </a:solidFill>
              </a:rPr>
              <a:t>účinný</a:t>
            </a:r>
            <a:r>
              <a:rPr lang="cs-CZ" altLang="cs-CZ" sz="1800" dirty="0">
                <a:solidFill>
                  <a:srgbClr val="000000"/>
                </a:solidFill>
              </a:rPr>
              <a:t> vůči každému </a:t>
            </a:r>
            <a:r>
              <a:rPr lang="cs-CZ" altLang="cs-CZ" sz="1800" b="1" u="sng" dirty="0">
                <a:solidFill>
                  <a:srgbClr val="000000"/>
                </a:solidFill>
              </a:rPr>
              <a:t>ode dne zveřejnění zápisu </a:t>
            </a:r>
            <a:r>
              <a:rPr lang="cs-CZ" altLang="cs-CZ" sz="1800" dirty="0">
                <a:solidFill>
                  <a:srgbClr val="000000"/>
                </a:solidFill>
              </a:rPr>
              <a:t>rejstříkovým soudem</a:t>
            </a:r>
          </a:p>
          <a:p>
            <a:pPr algn="just" eaLnBrk="1" hangingPunct="1"/>
            <a:endParaRPr lang="cs-CZ" altLang="cs-CZ" sz="1800" dirty="0">
              <a:solidFill>
                <a:srgbClr val="000000"/>
              </a:solidFill>
            </a:endParaRPr>
          </a:p>
          <a:p>
            <a:pPr algn="just" eaLnBrk="1" hangingPunct="1"/>
            <a:r>
              <a:rPr lang="cs-CZ" altLang="cs-CZ" sz="1800" dirty="0">
                <a:solidFill>
                  <a:srgbClr val="000000"/>
                </a:solidFill>
              </a:rPr>
              <a:t>proti tomu, kdo </a:t>
            </a:r>
            <a:r>
              <a:rPr lang="cs-CZ" altLang="cs-CZ" sz="1800" b="1" u="sng" dirty="0">
                <a:solidFill>
                  <a:srgbClr val="000000"/>
                </a:solidFill>
              </a:rPr>
              <a:t>jedná v důvěře v zápis</a:t>
            </a:r>
            <a:r>
              <a:rPr lang="cs-CZ" altLang="cs-CZ" sz="1800" dirty="0">
                <a:solidFill>
                  <a:srgbClr val="000000"/>
                </a:solidFill>
              </a:rPr>
              <a:t>, nemůže ten, koho se zápis týká namítat, že zápis neodpovídá skutečnosti (ochrana 3. osob – jejich důvěry v zápis)</a:t>
            </a:r>
          </a:p>
          <a:p>
            <a:pPr lvl="1" algn="just" eaLnBrk="1" hangingPunct="1"/>
            <a:r>
              <a:rPr lang="cs-CZ" altLang="cs-CZ" sz="1800" dirty="0">
                <a:solidFill>
                  <a:srgbClr val="000000"/>
                </a:solidFill>
              </a:rPr>
              <a:t>označuje se jako princip </a:t>
            </a:r>
            <a:r>
              <a:rPr lang="cs-CZ" altLang="cs-CZ" sz="1800" b="1" dirty="0">
                <a:solidFill>
                  <a:srgbClr val="000000"/>
                </a:solidFill>
              </a:rPr>
              <a:t>„ochrany dobré víry“</a:t>
            </a:r>
          </a:p>
        </p:txBody>
      </p:sp>
    </p:spTree>
    <p:extLst>
      <p:ext uri="{BB962C8B-B14F-4D97-AF65-F5344CB8AC3E}">
        <p14:creationId xmlns:p14="http://schemas.microsoft.com/office/powerpoint/2010/main" val="3460559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/>
              <a:t>Obchodní rejstřík - konstitutivní a deklaratorní zápis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915566"/>
            <a:ext cx="7416824" cy="3462338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Konstitutivní zápis </a:t>
            </a:r>
            <a:r>
              <a:rPr lang="cs-CZ" altLang="cs-CZ" sz="1800" dirty="0">
                <a:solidFill>
                  <a:srgbClr val="000000"/>
                </a:solidFill>
              </a:rPr>
              <a:t>– účinnost nabývá zápis od provedení soudem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zápis vzniku (zániku) obchodní společnosti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zápis vedoucího odštěpného závodu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zápis obchodní firmy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Deklaratorní zápis </a:t>
            </a:r>
            <a:r>
              <a:rPr lang="cs-CZ" altLang="cs-CZ" sz="1800" dirty="0">
                <a:solidFill>
                  <a:srgbClr val="000000"/>
                </a:solidFill>
              </a:rPr>
              <a:t>– plní především informační funkci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zápis změny statutárního orgánu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zápis o probíhající likvidaci a údaje o likvidátorovi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zápis či výmaz osob společníků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udělení prokury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374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5328592" cy="507703"/>
          </a:xfrm>
        </p:spPr>
        <p:txBody>
          <a:bodyPr/>
          <a:lstStyle/>
          <a:p>
            <a:r>
              <a:rPr lang="cs-CZ" b="1" dirty="0"/>
              <a:t>Obchodní rejstřík - v</a:t>
            </a:r>
            <a:r>
              <a:rPr lang="cs-CZ" altLang="cs-CZ" b="1" dirty="0"/>
              <a:t>nitřní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34777" y="843558"/>
            <a:ext cx="7289551" cy="339407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algn="just">
              <a:spcBef>
                <a:spcPts val="0"/>
              </a:spcBef>
              <a:defRPr/>
            </a:pPr>
            <a:r>
              <a:rPr lang="cs-CZ" sz="1800" b="1" u="sng" dirty="0">
                <a:solidFill>
                  <a:srgbClr val="000000"/>
                </a:solidFill>
              </a:rPr>
              <a:t>oddíly a vložky: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sz="1800" b="1" dirty="0">
                <a:solidFill>
                  <a:srgbClr val="000000"/>
                </a:solidFill>
              </a:rPr>
              <a:t>oddíl</a:t>
            </a:r>
            <a:r>
              <a:rPr lang="cs-CZ" sz="1800" dirty="0">
                <a:solidFill>
                  <a:srgbClr val="000000"/>
                </a:solidFill>
              </a:rPr>
              <a:t> obsahuje podnikatele dle právní formy (např. oddíl B – akciové společnosti, oddíl C – společnosti s ručením omezeným, oddíl </a:t>
            </a:r>
            <a:r>
              <a:rPr lang="cs-CZ" sz="1800" dirty="0" err="1">
                <a:solidFill>
                  <a:srgbClr val="000000"/>
                </a:solidFill>
              </a:rPr>
              <a:t>Dr</a:t>
            </a:r>
            <a:r>
              <a:rPr lang="cs-CZ" sz="1800" dirty="0">
                <a:solidFill>
                  <a:srgbClr val="000000"/>
                </a:solidFill>
              </a:rPr>
              <a:t> – družstva)</a:t>
            </a:r>
          </a:p>
          <a:p>
            <a:pPr lvl="1" algn="just">
              <a:spcBef>
                <a:spcPts val="0"/>
              </a:spcBef>
              <a:defRPr/>
            </a:pPr>
            <a:r>
              <a:rPr lang="cs-CZ" sz="1800" b="1" dirty="0">
                <a:solidFill>
                  <a:srgbClr val="000000"/>
                </a:solidFill>
              </a:rPr>
              <a:t>vložka</a:t>
            </a:r>
            <a:r>
              <a:rPr lang="cs-CZ" sz="1800" dirty="0">
                <a:solidFill>
                  <a:srgbClr val="000000"/>
                </a:solidFill>
              </a:rPr>
              <a:t> obsahuje konkrétní společnost (či subjekt)</a:t>
            </a:r>
          </a:p>
          <a:p>
            <a:pPr algn="just">
              <a:spcBef>
                <a:spcPts val="0"/>
              </a:spcBef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údaje o zápisu v obchodním rejstříku (případně v jiných rejstřících) je podnikatel včetně oddílu a vložky </a:t>
            </a:r>
            <a:r>
              <a:rPr lang="cs-CZ" sz="1800" b="1" u="sng" dirty="0">
                <a:solidFill>
                  <a:srgbClr val="000000"/>
                </a:solidFill>
              </a:rPr>
              <a:t>povinen uvádět na obchodních listinách</a:t>
            </a:r>
            <a:endParaRPr lang="cs-CZ" sz="1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715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b="1" dirty="0"/>
              <a:t>Obchodní rejstřík - </a:t>
            </a:r>
            <a:r>
              <a:rPr lang="cs-CZ" altLang="cs-CZ" b="1" dirty="0"/>
              <a:t>Sbírka listin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25624" y="843558"/>
            <a:ext cx="7370712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zákonem stanovené dokumenty s dalšími informacemi o podnikateli se zakládají do Sbírky listin OR</a:t>
            </a:r>
            <a:r>
              <a:rPr lang="cs-CZ" altLang="cs-CZ" sz="1800" dirty="0">
                <a:solidFill>
                  <a:srgbClr val="000000"/>
                </a:solidFill>
              </a:rPr>
              <a:t>, např.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společenská smlouva (zakladatelská listina)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stanovy a.s.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výroční zprávy, účetní závěrky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rozhodnutí o změně právní formy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znalecký posudek na ocenění nepeněžitého vkladu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podpisové vzory osob oprávněných jednat za spol.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a řada dalších</a:t>
            </a:r>
          </a:p>
          <a:p>
            <a:pPr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povinnost </a:t>
            </a:r>
            <a:r>
              <a:rPr lang="cs-CZ" altLang="cs-CZ" sz="1800" b="1" u="sng" dirty="0">
                <a:solidFill>
                  <a:srgbClr val="000000"/>
                </a:solidFill>
              </a:rPr>
              <a:t>podávat návrh na zápis bez zbytečného odkladu </a:t>
            </a:r>
            <a:r>
              <a:rPr lang="cs-CZ" altLang="cs-CZ" sz="1800" dirty="0">
                <a:solidFill>
                  <a:srgbClr val="000000"/>
                </a:solidFill>
              </a:rPr>
              <a:t>po vzniku rozhodné skutečnosti</a:t>
            </a:r>
          </a:p>
          <a:p>
            <a:pPr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povinnost </a:t>
            </a:r>
            <a:r>
              <a:rPr lang="cs-CZ" altLang="cs-CZ" sz="1800" b="1" u="sng" dirty="0">
                <a:solidFill>
                  <a:srgbClr val="000000"/>
                </a:solidFill>
              </a:rPr>
              <a:t>zakládat listiny </a:t>
            </a:r>
            <a:r>
              <a:rPr lang="cs-CZ" altLang="cs-CZ" sz="1800" dirty="0">
                <a:solidFill>
                  <a:srgbClr val="000000"/>
                </a:solidFill>
              </a:rPr>
              <a:t>do sbírky listin</a:t>
            </a:r>
          </a:p>
          <a:p>
            <a:pPr marL="457200" lvl="1" indent="0" algn="just" eaLnBrk="1" hangingPunct="1">
              <a:spcBef>
                <a:spcPts val="0"/>
              </a:spcBef>
              <a:buNone/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073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b="1" dirty="0"/>
              <a:t>Obchodní rejstřík - řízení </a:t>
            </a:r>
            <a:endParaRPr 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78210" y="843558"/>
            <a:ext cx="7462142" cy="3354388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rejstříkové soudy </a:t>
            </a:r>
            <a:r>
              <a:rPr lang="cs-CZ" sz="1800" b="1" dirty="0">
                <a:solidFill>
                  <a:srgbClr val="000000"/>
                </a:solidFill>
              </a:rPr>
              <a:t>= </a:t>
            </a:r>
            <a:r>
              <a:rPr lang="cs-CZ" sz="1800" b="1" u="sng" dirty="0">
                <a:solidFill>
                  <a:srgbClr val="000000"/>
                </a:solidFill>
              </a:rPr>
              <a:t>krajské soudy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b="1" dirty="0">
                <a:solidFill>
                  <a:srgbClr val="000000"/>
                </a:solidFill>
              </a:rPr>
              <a:t>registrační princip </a:t>
            </a:r>
            <a:r>
              <a:rPr lang="cs-CZ" sz="1800" dirty="0">
                <a:solidFill>
                  <a:srgbClr val="000000"/>
                </a:solidFill>
              </a:rPr>
              <a:t>(formální přezkum)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rgbClr val="000000"/>
                </a:solidFill>
              </a:rPr>
              <a:t>NOVÉ: zápis do obchodního rejstříku může provést také </a:t>
            </a:r>
            <a:r>
              <a:rPr lang="cs-CZ" sz="1800" b="1" u="sng" dirty="0">
                <a:solidFill>
                  <a:srgbClr val="000000"/>
                </a:solidFill>
              </a:rPr>
              <a:t>notář</a:t>
            </a:r>
            <a:endParaRPr lang="cs-CZ" sz="18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návrh se podává jen ve </a:t>
            </a:r>
            <a:r>
              <a:rPr lang="cs-CZ" sz="1800" b="1" dirty="0">
                <a:solidFill>
                  <a:srgbClr val="000000"/>
                </a:solidFill>
              </a:rPr>
              <a:t>stanovené formě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formu stanovuje </a:t>
            </a:r>
            <a:r>
              <a:rPr lang="cs-CZ" sz="1800" dirty="0" err="1">
                <a:solidFill>
                  <a:srgbClr val="000000"/>
                </a:solidFill>
              </a:rPr>
              <a:t>MinS</a:t>
            </a:r>
            <a:r>
              <a:rPr lang="cs-CZ" sz="1800" dirty="0">
                <a:solidFill>
                  <a:srgbClr val="000000"/>
                </a:solidFill>
              </a:rPr>
              <a:t> vyhláškou č. 323/2013 Sb.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doplněný listinami dokládajícími zapisované skutečnosti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lze i elektronicky (s elektronickým podpisem) nebo datovou schránkou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soud zamítne návrh na zápis pokud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byl podán osobou neoprávněnou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nebyl podán předepsaným způsobem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neobsahuje potřebné náležitosti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nebyly připojeny důkazní listiny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lhůta k rozhodnutí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b="1" dirty="0">
                <a:solidFill>
                  <a:srgbClr val="000000"/>
                </a:solidFill>
              </a:rPr>
              <a:t>5 pracovních dnů </a:t>
            </a:r>
            <a:r>
              <a:rPr lang="cs-CZ" sz="1800" dirty="0">
                <a:solidFill>
                  <a:srgbClr val="000000"/>
                </a:solidFill>
              </a:rPr>
              <a:t>(jinak tzv. fikce zápisu)</a:t>
            </a:r>
          </a:p>
        </p:txBody>
      </p:sp>
    </p:spTree>
    <p:extLst>
      <p:ext uri="{BB962C8B-B14F-4D97-AF65-F5344CB8AC3E}">
        <p14:creationId xmlns:p14="http://schemas.microsoft.com/office/powerpoint/2010/main" val="42186838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Poplatková povinnost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344816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za řízení </a:t>
            </a:r>
            <a:r>
              <a:rPr lang="cs-CZ" altLang="cs-CZ" sz="1800" b="1" u="sng" dirty="0">
                <a:solidFill>
                  <a:srgbClr val="000000"/>
                </a:solidFill>
              </a:rPr>
              <a:t>se hradí soudní poplatek</a:t>
            </a:r>
            <a:r>
              <a:rPr lang="cs-CZ" altLang="cs-CZ" sz="1800" dirty="0">
                <a:solidFill>
                  <a:srgbClr val="000000"/>
                </a:solidFill>
              </a:rPr>
              <a:t>, upravuje zákon č. 549/1991 Sb., o soudních poplatcích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Např. 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za první zápis akciové společnosti do OR – 12.000 Kč (u notáře 8.000 Kč)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za první zápis jiné osoby (než a.s.) do OR – 6.000 Kč (u notáře 2.700 Kč)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změna zápisu – 2.000 Kč za návrh (bez ohledu na počet měněných položek) (u notáře 1.000 Kč)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024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cs-CZ" b="1" dirty="0"/>
              <a:t>Pojem živnost (pozitivní vymezení)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344816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živností je:</a:t>
            </a:r>
            <a:r>
              <a:rPr lang="cs-CZ" altLang="cs-CZ" sz="1800" b="1" dirty="0">
                <a:solidFill>
                  <a:srgbClr val="000000"/>
                </a:solidFill>
              </a:rPr>
              <a:t>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u="sng" dirty="0">
                <a:solidFill>
                  <a:srgbClr val="000000"/>
                </a:solidFill>
              </a:rPr>
              <a:t>soustavná</a:t>
            </a:r>
            <a:r>
              <a:rPr lang="cs-CZ" altLang="cs-CZ" sz="1800" dirty="0">
                <a:solidFill>
                  <a:srgbClr val="000000"/>
                </a:solidFill>
              </a:rPr>
              <a:t> činnost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provozovaná </a:t>
            </a:r>
            <a:r>
              <a:rPr lang="cs-CZ" altLang="cs-CZ" sz="1800" u="sng" dirty="0">
                <a:solidFill>
                  <a:srgbClr val="000000"/>
                </a:solidFill>
              </a:rPr>
              <a:t>samostatně</a:t>
            </a:r>
            <a:r>
              <a:rPr lang="cs-CZ" altLang="cs-CZ" sz="1800" dirty="0">
                <a:solidFill>
                  <a:srgbClr val="000000"/>
                </a:solidFill>
              </a:rPr>
              <a:t>, </a:t>
            </a:r>
            <a:r>
              <a:rPr lang="cs-CZ" altLang="cs-CZ" sz="1800" u="sng" dirty="0">
                <a:solidFill>
                  <a:srgbClr val="000000"/>
                </a:solidFill>
              </a:rPr>
              <a:t>vlastním jménem</a:t>
            </a:r>
            <a:r>
              <a:rPr lang="cs-CZ" altLang="cs-CZ" sz="1800" dirty="0">
                <a:solidFill>
                  <a:srgbClr val="000000"/>
                </a:solidFill>
              </a:rPr>
              <a:t>, na </a:t>
            </a:r>
            <a:r>
              <a:rPr lang="cs-CZ" altLang="cs-CZ" sz="1800" u="sng" dirty="0">
                <a:solidFill>
                  <a:srgbClr val="000000"/>
                </a:solidFill>
              </a:rPr>
              <a:t>vlastní odpovědnost</a:t>
            </a:r>
            <a:r>
              <a:rPr lang="cs-CZ" altLang="cs-CZ" sz="1800" dirty="0">
                <a:solidFill>
                  <a:srgbClr val="000000"/>
                </a:solidFill>
              </a:rPr>
              <a:t>, </a:t>
            </a:r>
          </a:p>
          <a:p>
            <a:pPr lvl="1" algn="just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za </a:t>
            </a:r>
            <a:r>
              <a:rPr lang="cs-CZ" altLang="cs-CZ" sz="1800" u="sng" dirty="0">
                <a:solidFill>
                  <a:srgbClr val="000000"/>
                </a:solidFill>
              </a:rPr>
              <a:t>účelem dosažení zisku</a:t>
            </a:r>
          </a:p>
          <a:p>
            <a:pPr marL="0" indent="0" algn="just" eaLnBrk="1" hangingPunct="1">
              <a:spcBef>
                <a:spcPts val="0"/>
              </a:spcBef>
              <a:buNone/>
            </a:pPr>
            <a:endParaRPr lang="cs-CZ" altLang="cs-CZ" sz="18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podnikatelem podle ŽZ může být: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tuzemská FO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tuzemská PO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zahraniční FO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zahraniční PO</a:t>
            </a:r>
          </a:p>
          <a:p>
            <a:pPr lvl="1" algn="just" eaLnBrk="1" hangingPunct="1"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azylant</a:t>
            </a:r>
          </a:p>
          <a:p>
            <a:pPr algn="just" eaLnBrk="1" hangingPunct="1">
              <a:spcBef>
                <a:spcPts val="0"/>
              </a:spcBef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6243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5472608" cy="50770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b="1" dirty="0"/>
              <a:t>Pojem živnost (negativní vymezení)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272808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1800" b="1" u="sng" dirty="0">
                <a:solidFill>
                  <a:srgbClr val="000000"/>
                </a:solidFill>
              </a:rPr>
              <a:t>živností není např.: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</a:rPr>
              <a:t>činnosti zákonem vyhrazené státu (např. důlní činnost)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</a:rPr>
              <a:t>využívání výsledků tvůrčí duševní činnosti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</a:rPr>
              <a:t>restaurování kulturních památek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</a:rPr>
              <a:t>provádění archeologických výzkumů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</a:rPr>
              <a:t>činnost FO stanovená zvláštními předpisy</a:t>
            </a:r>
          </a:p>
          <a:p>
            <a:pPr lvl="2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</a:rPr>
              <a:t>lékaři, lékárníci, stomatologové, znalci, tlumočníci, notáři, advokáti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</a:rPr>
              <a:t>činnost bank, pojišťoven, penzijních fondů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cs-CZ" altLang="cs-CZ" sz="1800" dirty="0">
                <a:solidFill>
                  <a:srgbClr val="000000"/>
                </a:solidFill>
              </a:rPr>
              <a:t>zemědělství, včetně prodeje nezpracovaných zemědělských výrobků</a:t>
            </a:r>
          </a:p>
          <a:p>
            <a:pPr lvl="1" algn="just" eaLnBrk="1" hangingPunct="1">
              <a:lnSpc>
                <a:spcPct val="80000"/>
              </a:lnSpc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5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Podmínky provozování živností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1520" y="843558"/>
            <a:ext cx="7632848" cy="3781425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altLang="cs-CZ" sz="1700" b="1" u="sng" dirty="0">
                <a:solidFill>
                  <a:srgbClr val="000000"/>
                </a:solidFill>
              </a:rPr>
              <a:t>Všeobecné podmínky FO: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buFontTx/>
              <a:buChar char="-"/>
              <a:defRPr/>
            </a:pPr>
            <a:r>
              <a:rPr lang="cs-CZ" sz="1700" b="1" dirty="0">
                <a:solidFill>
                  <a:srgbClr val="000000"/>
                </a:solidFill>
              </a:rPr>
              <a:t>plná svéprávnost</a:t>
            </a:r>
            <a:r>
              <a:rPr lang="cs-CZ" sz="1700" dirty="0">
                <a:solidFill>
                  <a:srgbClr val="000000"/>
                </a:solidFill>
              </a:rPr>
              <a:t> - lze nahradit přivolením soudu k souhlasu zákonného zástupce nezletilého k samostatnému provozování podnikatelské činnosti 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buFontTx/>
              <a:buChar char="-"/>
              <a:defRPr/>
            </a:pPr>
            <a:r>
              <a:rPr lang="cs-CZ" sz="1700" b="1" dirty="0">
                <a:solidFill>
                  <a:srgbClr val="000000"/>
                </a:solidFill>
              </a:rPr>
              <a:t>bezúhonnost</a:t>
            </a:r>
            <a:r>
              <a:rPr lang="cs-CZ" sz="1700" dirty="0">
                <a:solidFill>
                  <a:srgbClr val="000000"/>
                </a:solidFill>
              </a:rPr>
              <a:t>  - </a:t>
            </a:r>
          </a:p>
          <a:p>
            <a:pPr lvl="2" algn="just"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sz="1700" dirty="0">
                <a:solidFill>
                  <a:srgbClr val="000000"/>
                </a:solidFill>
              </a:rPr>
              <a:t>za bezúhonnou se pro účely ŽZ nepovažuje osoba, která byla </a:t>
            </a:r>
            <a:r>
              <a:rPr lang="cs-CZ" sz="1700" b="1" dirty="0">
                <a:solidFill>
                  <a:srgbClr val="000000"/>
                </a:solidFill>
              </a:rPr>
              <a:t>pravomocně odsouzena pro trestný čin spáchaný úmyslně, jestliže byl tento trestný čin spáchán v souvislosti s podnikáním</a:t>
            </a:r>
            <a:r>
              <a:rPr lang="cs-CZ" sz="1700" dirty="0">
                <a:solidFill>
                  <a:srgbClr val="000000"/>
                </a:solidFill>
              </a:rPr>
              <a:t>, anebo s předmětem podnikání, o který žádá nebo který ohlašuje, pokud se na ni nehledí, jako by nebyla odsouzena.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 typeface="Arial" charset="0"/>
              <a:buChar char="–"/>
              <a:defRPr/>
            </a:pPr>
            <a:endParaRPr lang="cs-CZ" altLang="cs-CZ" sz="17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altLang="cs-CZ" sz="1700" b="1" u="sng" dirty="0">
                <a:solidFill>
                  <a:srgbClr val="000000"/>
                </a:solidFill>
              </a:rPr>
              <a:t>Zvláštní podmínky </a:t>
            </a:r>
            <a:r>
              <a:rPr lang="cs-CZ" altLang="cs-CZ" sz="1700" dirty="0">
                <a:solidFill>
                  <a:srgbClr val="000000"/>
                </a:solidFill>
              </a:rPr>
              <a:t>provozování živnosti: 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  <a:defRPr/>
            </a:pPr>
            <a:r>
              <a:rPr lang="cs-CZ" altLang="cs-CZ" sz="1700" dirty="0">
                <a:solidFill>
                  <a:srgbClr val="000000"/>
                </a:solidFill>
              </a:rPr>
              <a:t>odborná nebo jiná způsobilost 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  <a:buFont typeface="Arial" charset="0"/>
              <a:buChar char="•"/>
              <a:defRPr/>
            </a:pPr>
            <a:r>
              <a:rPr lang="cs-CZ" sz="1700" dirty="0">
                <a:solidFill>
                  <a:srgbClr val="000000"/>
                </a:solidFill>
              </a:rPr>
              <a:t>např. požadavek bezúhonnosti všech zaměstnanců (např. koncese Poskytování technických služeb k ochraně majetku a osob)</a:t>
            </a:r>
            <a:endParaRPr lang="cs-CZ" altLang="cs-CZ" sz="1700" dirty="0">
              <a:solidFill>
                <a:srgbClr val="000000"/>
              </a:solidFill>
            </a:endParaRP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  <a:defRPr/>
            </a:pPr>
            <a:r>
              <a:rPr lang="cs-CZ" altLang="cs-CZ" sz="1700" dirty="0">
                <a:solidFill>
                  <a:srgbClr val="000000"/>
                </a:solidFill>
              </a:rPr>
              <a:t>živnosti řemeslné, vázané a koncesované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  <a:buFontTx/>
              <a:buChar char="-"/>
              <a:defRPr/>
            </a:pPr>
            <a:r>
              <a:rPr lang="cs-CZ" altLang="cs-CZ" sz="1700" dirty="0">
                <a:solidFill>
                  <a:srgbClr val="000000"/>
                </a:solidFill>
              </a:rPr>
              <a:t>lze ustanovit odpovědného zástupce</a:t>
            </a:r>
          </a:p>
        </p:txBody>
      </p:sp>
    </p:spTree>
    <p:extLst>
      <p:ext uri="{BB962C8B-B14F-4D97-AF65-F5344CB8AC3E}">
        <p14:creationId xmlns:p14="http://schemas.microsoft.com/office/powerpoint/2010/main" val="1283925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Překážky provozování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344816" cy="3536950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na majetek fyzické či právnické osoby byl </a:t>
            </a:r>
            <a:r>
              <a:rPr lang="cs-CZ" sz="1800" b="1" dirty="0">
                <a:solidFill>
                  <a:srgbClr val="000000"/>
                </a:solidFill>
              </a:rPr>
              <a:t>prohlášen konkurz </a:t>
            </a:r>
            <a:r>
              <a:rPr lang="cs-CZ" sz="1800" dirty="0">
                <a:solidFill>
                  <a:srgbClr val="000000"/>
                </a:solidFill>
              </a:rPr>
              <a:t>ode dne prodeje závodu v rámci zpeněžení majetkové podstaty </a:t>
            </a:r>
            <a:endParaRPr lang="cs-CZ" sz="1800" u="sng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po dobu 3 let od právní moci rozhodnutí o </a:t>
            </a:r>
            <a:r>
              <a:rPr lang="cs-CZ" sz="1800" b="1" dirty="0">
                <a:solidFill>
                  <a:srgbClr val="000000"/>
                </a:solidFill>
              </a:rPr>
              <a:t>zamítnutí insolvenčního návrhu </a:t>
            </a:r>
            <a:r>
              <a:rPr lang="cs-CZ" sz="1800" dirty="0">
                <a:solidFill>
                  <a:srgbClr val="000000"/>
                </a:solidFill>
              </a:rPr>
              <a:t>proto, že majetek dlužníka nebude postačovat k úhradě nákladů insolvenčního řízení nebo je zcela nepostačující pro uspokojení věřitelů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dirty="0">
                <a:solidFill>
                  <a:srgbClr val="000000"/>
                </a:solidFill>
              </a:rPr>
              <a:t>fyzická nebo právnická osoba, které byl soudem nebo správním orgánem uložen </a:t>
            </a:r>
            <a:r>
              <a:rPr lang="cs-CZ" sz="1800" b="1" dirty="0">
                <a:solidFill>
                  <a:srgbClr val="000000"/>
                </a:solidFill>
              </a:rPr>
              <a:t>trest nebo sankce zákazu činnosti </a:t>
            </a:r>
            <a:r>
              <a:rPr lang="cs-CZ" sz="1800" dirty="0">
                <a:solidFill>
                  <a:srgbClr val="000000"/>
                </a:solidFill>
              </a:rPr>
              <a:t>týkající se provozování živnosti v oboru nebo příbuzném oboru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800" b="1" u="sng" dirty="0">
                <a:solidFill>
                  <a:srgbClr val="000000"/>
                </a:solidFill>
              </a:rPr>
              <a:t>Zákaz řetězení živností: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cs-CZ" sz="1800" dirty="0">
                <a:solidFill>
                  <a:srgbClr val="000000"/>
                </a:solidFill>
              </a:rPr>
              <a:t>živnost nemůže provozovat fyzická nebo právnická osoba, které bylo zrušeno živnostenské oprávnění (nebo byla členem statutárního orgánu), protože závažným způsobem porušila nebo porušuje podmínky stanovené rozhodnutím o udělení koncese či  zákonem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800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endParaRPr 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653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Odpovědný zástupce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53430" y="843558"/>
            <a:ext cx="7414914" cy="36734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podnikatel může provozovat živnost prostřednictvím odpovědného zástupce – vždy FO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ve smluvním vztahu k podnikateli – maximálně ke 4 podnikatelům 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odpovídá za řádný provoz živnosti a dodržování právních předpisů – účastní se provozu v potřebném rozsahu</a:t>
            </a:r>
          </a:p>
          <a:p>
            <a:pPr marL="0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cs-CZ" altLang="cs-CZ" sz="1800" b="1" u="sng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Obligatorní</a:t>
            </a:r>
            <a:r>
              <a:rPr lang="cs-CZ" altLang="cs-CZ" sz="1800" dirty="0">
                <a:solidFill>
                  <a:srgbClr val="000000"/>
                </a:solidFill>
              </a:rPr>
              <a:t> ustanovení: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podnikatel je PO se sídlem v ČR pro živnost, kde se vyžadují zvláštní podmínky provozování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Statutární orgán nebo jiná osoba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podnikatelem je FO, která nesplňuje zvláštní podmínky provozování živnosti</a:t>
            </a:r>
          </a:p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Fakultativní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rozhodnutí FO ustanovit odpovědného zástupce</a:t>
            </a:r>
          </a:p>
        </p:txBody>
      </p:sp>
    </p:spTree>
    <p:extLst>
      <p:ext uri="{BB962C8B-B14F-4D97-AF65-F5344CB8AC3E}">
        <p14:creationId xmlns:p14="http://schemas.microsoft.com/office/powerpoint/2010/main" val="1237129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Dělení živností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8788" y="843558"/>
            <a:ext cx="7625580" cy="3725863"/>
          </a:xfrm>
          <a:prstGeom prst="rect">
            <a:avLst/>
          </a:prstGeom>
        </p:spPr>
        <p:txBody>
          <a:bodyPr rtlCol="0">
            <a:no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b="1" u="sng" dirty="0">
                <a:solidFill>
                  <a:srgbClr val="000000"/>
                </a:solidFill>
              </a:rPr>
              <a:t>z hlediska předpokladu vzniku živnosti: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b="1" u="sng" dirty="0">
                <a:solidFill>
                  <a:srgbClr val="000000"/>
                </a:solidFill>
              </a:rPr>
              <a:t>živnosti ohlašovací </a:t>
            </a:r>
            <a:r>
              <a:rPr lang="cs-CZ" sz="1600" dirty="0">
                <a:solidFill>
                  <a:srgbClr val="000000"/>
                </a:solidFill>
              </a:rPr>
              <a:t>- není potřeba rozhodnutí</a:t>
            </a:r>
          </a:p>
          <a:p>
            <a:pPr lvl="2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u="sng" dirty="0">
                <a:solidFill>
                  <a:srgbClr val="000000"/>
                </a:solidFill>
              </a:rPr>
              <a:t>živnosti řemeslné </a:t>
            </a:r>
            <a:r>
              <a:rPr lang="cs-CZ" sz="1600" dirty="0">
                <a:solidFill>
                  <a:srgbClr val="000000"/>
                </a:solidFill>
              </a:rPr>
              <a:t>– odborná způsobilost vyučením v oboru, maturitní zkouškou, VŠ vzdělání</a:t>
            </a:r>
          </a:p>
          <a:p>
            <a:pPr lvl="3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0000"/>
                </a:solidFill>
              </a:rPr>
              <a:t>uvedeny v příloze č. 1 ŽZ (např. kovářství, tesařství, malířství)</a:t>
            </a:r>
          </a:p>
          <a:p>
            <a:pPr lvl="2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u="sng" dirty="0">
                <a:solidFill>
                  <a:srgbClr val="000000"/>
                </a:solidFill>
              </a:rPr>
              <a:t>živnosti vázané </a:t>
            </a:r>
            <a:r>
              <a:rPr lang="cs-CZ" sz="1600" dirty="0">
                <a:solidFill>
                  <a:srgbClr val="000000"/>
                </a:solidFill>
              </a:rPr>
              <a:t>– různorodá odborná způsobilost</a:t>
            </a:r>
          </a:p>
          <a:p>
            <a:pPr lvl="3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0000"/>
                </a:solidFill>
              </a:rPr>
              <a:t>uvedeny v příloze č. 2 ŽZ (např. výroba strojů a přístrojů, chemická výroba, výroba a zpracování paliv)</a:t>
            </a:r>
          </a:p>
          <a:p>
            <a:pPr lvl="2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u="sng" dirty="0">
                <a:solidFill>
                  <a:srgbClr val="000000"/>
                </a:solidFill>
              </a:rPr>
              <a:t>živnosti volné </a:t>
            </a:r>
            <a:r>
              <a:rPr lang="cs-CZ" sz="1600" dirty="0">
                <a:solidFill>
                  <a:srgbClr val="000000"/>
                </a:solidFill>
              </a:rPr>
              <a:t>– není stanovena </a:t>
            </a:r>
            <a:r>
              <a:rPr lang="cs-CZ" sz="1600" dirty="0" err="1">
                <a:solidFill>
                  <a:srgbClr val="000000"/>
                </a:solidFill>
              </a:rPr>
              <a:t>odb</a:t>
            </a:r>
            <a:r>
              <a:rPr lang="cs-CZ" sz="1600" dirty="0">
                <a:solidFill>
                  <a:srgbClr val="000000"/>
                </a:solidFill>
              </a:rPr>
              <a:t>. způsobilost</a:t>
            </a:r>
          </a:p>
          <a:p>
            <a:pPr lvl="3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0000"/>
                </a:solidFill>
              </a:rPr>
              <a:t>uvedeny v příloze č. 4 ŽZ (je jedna živnost volná, která má podobory)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b="1" u="sng" dirty="0">
                <a:solidFill>
                  <a:srgbClr val="000000"/>
                </a:solidFill>
              </a:rPr>
              <a:t>živnosti koncesované</a:t>
            </a:r>
            <a:r>
              <a:rPr lang="cs-CZ" sz="1600" b="1" dirty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– je potřeba státní povolení</a:t>
            </a:r>
          </a:p>
          <a:p>
            <a:pPr lvl="3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0000"/>
                </a:solidFill>
              </a:rPr>
              <a:t>uvedeny v příloze č. 3 ŽZ (např. výrobu, úpravu a půjčování zbraní a střeliva, výbušnin, směnárenskou činnost)</a:t>
            </a:r>
          </a:p>
          <a:p>
            <a:pPr lvl="3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0000"/>
                </a:solidFill>
              </a:rPr>
              <a:t>živnosti, které mohou zvlášť ohrozit společnost (život, zdraví)</a:t>
            </a:r>
          </a:p>
          <a:p>
            <a:pPr lvl="3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0000"/>
                </a:solidFill>
              </a:rPr>
              <a:t>zjišťuje se často i podmínka spolehlivosti</a:t>
            </a:r>
          </a:p>
          <a:p>
            <a:pPr lvl="3" algn="just">
              <a:lnSpc>
                <a:spcPct val="90000"/>
              </a:lnSpc>
              <a:spcBef>
                <a:spcPts val="0"/>
              </a:spcBef>
              <a:defRPr/>
            </a:pPr>
            <a:r>
              <a:rPr lang="cs-CZ" sz="1600" dirty="0">
                <a:solidFill>
                  <a:srgbClr val="000000"/>
                </a:solidFill>
              </a:rPr>
              <a:t>v povolení (koncesi) může být uvedena / stanovena podmínka provozování</a:t>
            </a:r>
          </a:p>
        </p:txBody>
      </p:sp>
    </p:spTree>
    <p:extLst>
      <p:ext uri="{BB962C8B-B14F-4D97-AF65-F5344CB8AC3E}">
        <p14:creationId xmlns:p14="http://schemas.microsoft.com/office/powerpoint/2010/main" val="1592172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/>
              <a:t>Živnostenské oprávnění</a:t>
            </a:r>
          </a:p>
        </p:txBody>
      </p:sp>
      <p:sp>
        <p:nvSpPr>
          <p:cNvPr id="10243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251520" y="843558"/>
            <a:ext cx="7488832" cy="3394075"/>
          </a:xfrm>
          <a:prstGeom prst="rect">
            <a:avLst/>
          </a:prstGeo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Ohlašovací živnosti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vznik dnem ohlášení</a:t>
            </a:r>
          </a:p>
          <a:p>
            <a:pPr lvl="2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výpis z živnostenského rejstříku vydá ŽÚ do 5 dnů ode dne ohlášení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podmínka: podnikatel splnil při ohlášení náležitosti</a:t>
            </a:r>
          </a:p>
          <a:p>
            <a:pPr lvl="1" algn="just" eaLnBrk="1" hangingPunct="1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podnikatel povinnost ohlašování změn</a:t>
            </a:r>
          </a:p>
          <a:p>
            <a:pPr marL="0" indent="0" algn="just">
              <a:lnSpc>
                <a:spcPct val="90000"/>
              </a:lnSpc>
              <a:spcBef>
                <a:spcPts val="0"/>
              </a:spcBef>
              <a:buNone/>
            </a:pPr>
            <a:endParaRPr lang="cs-CZ" altLang="cs-CZ" sz="1800" b="1" u="sng" dirty="0">
              <a:solidFill>
                <a:srgbClr val="000000"/>
              </a:solidFill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b="1" u="sng" dirty="0">
                <a:solidFill>
                  <a:srgbClr val="000000"/>
                </a:solidFill>
              </a:rPr>
              <a:t>Koncesované živnosti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vznik dnem právní moci rozhodnutí o udělení koncese</a:t>
            </a:r>
          </a:p>
          <a:p>
            <a:pPr lvl="2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výpis z živnostenského rejstříku vydá ŽÚ do 5 dnů ode dne právní moci rozhodnutí</a:t>
            </a:r>
          </a:p>
          <a:p>
            <a:pPr lvl="1" algn="just">
              <a:lnSpc>
                <a:spcPct val="90000"/>
              </a:lnSpc>
              <a:spcBef>
                <a:spcPts val="0"/>
              </a:spcBef>
            </a:pPr>
            <a:r>
              <a:rPr lang="cs-CZ" altLang="cs-CZ" sz="1800" dirty="0">
                <a:solidFill>
                  <a:srgbClr val="000000"/>
                </a:solidFill>
              </a:rPr>
              <a:t>podnikatel povinnost ohlašování změn</a:t>
            </a:r>
          </a:p>
          <a:p>
            <a:pPr marL="457200" lvl="1" indent="0" algn="just" eaLnBrk="1" hangingPunct="1">
              <a:lnSpc>
                <a:spcPct val="90000"/>
              </a:lnSpc>
              <a:spcBef>
                <a:spcPts val="0"/>
              </a:spcBef>
              <a:buNone/>
            </a:pPr>
            <a:endParaRPr lang="cs-CZ" altLang="cs-CZ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09062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2564</TotalTime>
  <Words>2193</Words>
  <Application>Microsoft Macintosh PowerPoint</Application>
  <PresentationFormat>Předvádění na obrazovce (16:9)</PresentationFormat>
  <Paragraphs>309</Paragraphs>
  <Slides>29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Tahoma</vt:lpstr>
      <vt:lpstr>Times New Roman</vt:lpstr>
      <vt:lpstr>SLU</vt:lpstr>
      <vt:lpstr>Obchodní právo</vt:lpstr>
      <vt:lpstr>Živnostenské podnikání</vt:lpstr>
      <vt:lpstr>Pojem živnost (pozitivní vymezení)</vt:lpstr>
      <vt:lpstr>Pojem živnost (negativní vymezení)</vt:lpstr>
      <vt:lpstr>Podmínky provozování živností</vt:lpstr>
      <vt:lpstr>Překážky provozování živnosti</vt:lpstr>
      <vt:lpstr>Odpovědný zástupce</vt:lpstr>
      <vt:lpstr>Dělení živností</vt:lpstr>
      <vt:lpstr>Živnostenské oprávnění</vt:lpstr>
      <vt:lpstr>Výpis z živnostenského rejstříku</vt:lpstr>
      <vt:lpstr>Zánik živnostenského oprávnění</vt:lpstr>
      <vt:lpstr>Jednotný registrační formulář</vt:lpstr>
      <vt:lpstr>Správní poplatky</vt:lpstr>
      <vt:lpstr>Živnostenské úřady</vt:lpstr>
      <vt:lpstr>Živnostenský rejstřík</vt:lpstr>
      <vt:lpstr>Živnostenská kontrola</vt:lpstr>
      <vt:lpstr>Neoprávnění podnikání dle TrZ</vt:lpstr>
      <vt:lpstr>Rejstříky vztahující se k podnikání</vt:lpstr>
      <vt:lpstr>Obchodní rejstřík - právní úprava</vt:lpstr>
      <vt:lpstr>Obchodní rejstřík</vt:lpstr>
      <vt:lpstr>Základní zapisované údaje</vt:lpstr>
      <vt:lpstr>Další údaje (závislé na pr.formě)</vt:lpstr>
      <vt:lpstr>Obchodní rejstřík - princip formální publicity</vt:lpstr>
      <vt:lpstr>Obchodní rejstřík - princip materiální publicity</vt:lpstr>
      <vt:lpstr>Obchodní rejstřík - konstitutivní a deklaratorní zápis</vt:lpstr>
      <vt:lpstr>Obchodní rejstřík - vnitřní struktura</vt:lpstr>
      <vt:lpstr>Obchodní rejstřík - Sbírka listin</vt:lpstr>
      <vt:lpstr>Obchodní rejstřík - řízení </vt:lpstr>
      <vt:lpstr>Poplatková povinnost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Gongol</cp:lastModifiedBy>
  <cp:revision>75</cp:revision>
  <dcterms:created xsi:type="dcterms:W3CDTF">2016-07-06T15:42:34Z</dcterms:created>
  <dcterms:modified xsi:type="dcterms:W3CDTF">2020-03-20T13:29:54Z</dcterms:modified>
</cp:coreProperties>
</file>