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57" r:id="rId2"/>
    <p:sldId id="258" r:id="rId3"/>
    <p:sldId id="295" r:id="rId4"/>
    <p:sldId id="259" r:id="rId5"/>
    <p:sldId id="260" r:id="rId6"/>
    <p:sldId id="261" r:id="rId7"/>
    <p:sldId id="262" r:id="rId8"/>
    <p:sldId id="263" r:id="rId9"/>
    <p:sldId id="264" r:id="rId10"/>
    <p:sldId id="276" r:id="rId11"/>
    <p:sldId id="265" r:id="rId12"/>
    <p:sldId id="266" r:id="rId13"/>
    <p:sldId id="267" r:id="rId14"/>
    <p:sldId id="268" r:id="rId15"/>
    <p:sldId id="269" r:id="rId16"/>
    <p:sldId id="270" r:id="rId17"/>
    <p:sldId id="296" r:id="rId18"/>
    <p:sldId id="297" r:id="rId19"/>
    <p:sldId id="271" r:id="rId20"/>
    <p:sldId id="272" r:id="rId21"/>
    <p:sldId id="273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301" r:id="rId36"/>
    <p:sldId id="302" r:id="rId37"/>
    <p:sldId id="290" r:id="rId38"/>
    <p:sldId id="291" r:id="rId39"/>
    <p:sldId id="292" r:id="rId40"/>
    <p:sldId id="303" r:id="rId41"/>
    <p:sldId id="304" r:id="rId42"/>
    <p:sldId id="293" r:id="rId43"/>
    <p:sldId id="294" r:id="rId44"/>
    <p:sldId id="299" r:id="rId45"/>
    <p:sldId id="300" r:id="rId4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0B4C54D-85B5-4C6D-BB49-C369E6DD08EE}" type="datetimeFigureOut">
              <a:rPr lang="en-US"/>
              <a:pPr>
                <a:defRPr/>
              </a:pPr>
              <a:t>4/17/2020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en-US" noProof="0" smtClean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DF64463-4D0B-463A-A9F3-F8086FB3B8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601412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22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772FFF-0F1A-49AE-B271-FC0743C132A6}" type="slidenum">
              <a:rPr lang="en-US" smtClean="0"/>
              <a:pPr/>
              <a:t>34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22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772FFF-0F1A-49AE-B271-FC0743C132A6}" type="slidenum">
              <a:rPr lang="en-US" smtClean="0"/>
              <a:pPr/>
              <a:t>35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349639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22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772FFF-0F1A-49AE-B271-FC0743C132A6}" type="slidenum">
              <a:rPr lang="en-US" smtClean="0"/>
              <a:pPr/>
              <a:t>36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2582362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B814C5F-BFAE-4B85-83CB-0A85EC4ABC30}" type="datetimeFigureOut">
              <a:rPr lang="cs-CZ"/>
              <a:pPr>
                <a:defRPr/>
              </a:pPr>
              <a:t>17.4.2020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F1C5E1B-9739-4CF3-8874-A4F81F595E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CF3EFA8-9F09-4F6A-B2FD-9959906D99F6}" type="datetimeFigureOut">
              <a:rPr lang="cs-CZ"/>
              <a:pPr>
                <a:defRPr/>
              </a:pPr>
              <a:t>17.4.2020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4DDC518-6C54-4DFE-B89C-E96359789E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3B10C05-E6A6-4C30-811D-D27702AFACE8}" type="datetimeFigureOut">
              <a:rPr lang="cs-CZ"/>
              <a:pPr>
                <a:defRPr/>
              </a:pPr>
              <a:t>17.4.2020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3E65EBE-2692-47DD-820A-FF5E418C0C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A115CCD-5E9E-4A80-9DA6-DC4DD9B71CE6}" type="datetimeFigureOut">
              <a:rPr lang="cs-CZ"/>
              <a:pPr>
                <a:defRPr/>
              </a:pPr>
              <a:t>17.4.2020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DB52DEA-1E4C-4EA3-8CB2-A333447ED4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7D89C06-60DE-4A9C-898D-B64583019A37}" type="datetimeFigureOut">
              <a:rPr lang="cs-CZ"/>
              <a:pPr>
                <a:defRPr/>
              </a:pPr>
              <a:t>17.4.2020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CD58685-42CD-4CFB-8184-A1AAF36039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7811233-6A17-45B6-81A8-22B53AD7DA3B}" type="datetimeFigureOut">
              <a:rPr lang="cs-CZ"/>
              <a:pPr>
                <a:defRPr/>
              </a:pPr>
              <a:t>17.4.2020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085B178-F57F-4E09-B66B-BFD986255B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CF8CC82-E767-4DB5-A9C6-4E65E3E31DEB}" type="datetimeFigureOut">
              <a:rPr lang="cs-CZ"/>
              <a:pPr>
                <a:defRPr/>
              </a:pPr>
              <a:t>17.4.2020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7F0365D-E8F4-4E14-9AD4-6B09A1F7F9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60F19D7-58F8-42C3-ABFB-87C33BAEC100}" type="datetimeFigureOut">
              <a:rPr lang="cs-CZ"/>
              <a:pPr>
                <a:defRPr/>
              </a:pPr>
              <a:t>17.4.2020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303E570-C3BC-4223-9D5B-499E1D01DD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FED4666-7A2C-4098-8A4A-A8584778C770}" type="datetimeFigureOut">
              <a:rPr lang="cs-CZ"/>
              <a:pPr>
                <a:defRPr/>
              </a:pPr>
              <a:t>17.4.2020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B322808-7ECD-47DC-BA7D-CCEC99C657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A503D57-24DC-49B6-8E71-67D431402A04}" type="datetimeFigureOut">
              <a:rPr lang="cs-CZ"/>
              <a:pPr>
                <a:defRPr/>
              </a:pPr>
              <a:t>17.4.2020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0681473-F84C-4D1D-80D9-A09CBC68C6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CF237FE-FB72-49A3-88EC-92E543EFC44A}" type="datetimeFigureOut">
              <a:rPr lang="cs-CZ"/>
              <a:pPr>
                <a:defRPr/>
              </a:pPr>
              <a:t>17.4.2020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A013367-C533-4781-8115-A809F85DC1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9219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28625" y="1643063"/>
            <a:ext cx="8229600" cy="484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ts val="600"/>
        </a:spcBef>
        <a:spcAft>
          <a:spcPts val="600"/>
        </a:spcAft>
        <a:buClr>
          <a:srgbClr val="FFFF00"/>
        </a:buClr>
        <a:buFont typeface="Wingdings" pitchFamily="2" charset="2"/>
        <a:buChar char="q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10000"/>
        </a:lnSpc>
        <a:spcBef>
          <a:spcPts val="400"/>
        </a:spcBef>
        <a:spcAft>
          <a:spcPts val="400"/>
        </a:spcAft>
        <a:buClr>
          <a:srgbClr val="FFFF00"/>
        </a:buClr>
        <a:buFont typeface="Courier New" pitchFamily="49" charset="0"/>
        <a:buChar char="o"/>
        <a:defRPr sz="22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Font typeface="Wingdings" pitchFamily="2" charset="2"/>
        <a:buChar char="§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8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package" Target="../embeddings/Word_2007_Document1.docx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package" Target="../embeddings/Word_2007_Document2.docx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package" Target="../embeddings/Word_2007_Document4.docx"/><Relationship Id="rId5" Type="http://schemas.openxmlformats.org/officeDocument/2006/relationships/package" Target="../embeddings/Word_2007_Document3.docx"/><Relationship Id="rId4" Type="http://schemas.openxmlformats.org/officeDocument/2006/relationships/oleObject" Target="../embeddings/oleObject11.bin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Word_2007_Document5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1341438"/>
            <a:ext cx="7772400" cy="1439862"/>
          </a:xfrm>
          <a:solidFill>
            <a:schemeClr val="accent5">
              <a:alpha val="24000"/>
            </a:schemeClr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b="1" i="1" dirty="0" smtClean="0">
                <a:latin typeface="Times New Roman" pitchFamily="18" charset="0"/>
              </a:rPr>
              <a:t>Podniková ekonomika</a:t>
            </a:r>
            <a:endParaRPr lang="en-US" b="1" i="1" dirty="0" smtClean="0">
              <a:latin typeface="Times New Roman" pitchFamily="18" charset="0"/>
            </a:endParaRPr>
          </a:p>
        </p:txBody>
      </p:sp>
      <p:sp>
        <p:nvSpPr>
          <p:cNvPr id="21507" name="Podnadpis 4"/>
          <p:cNvSpPr>
            <a:spLocks noGrp="1"/>
          </p:cNvSpPr>
          <p:nvPr>
            <p:ph type="subTitle" idx="4294967295"/>
          </p:nvPr>
        </p:nvSpPr>
        <p:spPr>
          <a:xfrm>
            <a:off x="571500" y="3213100"/>
            <a:ext cx="7858125" cy="3073400"/>
          </a:xfrm>
        </p:spPr>
        <p:txBody>
          <a:bodyPr/>
          <a:lstStyle/>
          <a:p>
            <a:pPr marL="457200" indent="-457200" algn="ctr" eaLnBrk="1" hangingPunct="1">
              <a:lnSpc>
                <a:spcPct val="110000"/>
              </a:lnSpc>
              <a:spcAft>
                <a:spcPct val="60000"/>
              </a:spcAft>
              <a:buFont typeface="Wingdings" pitchFamily="2" charset="2"/>
              <a:buNone/>
            </a:pPr>
            <a:r>
              <a:rPr lang="cs-CZ" sz="2600" dirty="0" smtClean="0">
                <a:latin typeface="Arial" charset="0"/>
              </a:rPr>
              <a:t>	</a:t>
            </a:r>
            <a:r>
              <a:rPr lang="cs-CZ" dirty="0" smtClean="0">
                <a:latin typeface="Times New Roman" pitchFamily="18" charset="0"/>
              </a:rPr>
              <a:t>Financování podniku. Běžné (krátkodobé) financování. Řízení cash </a:t>
            </a:r>
            <a:r>
              <a:rPr lang="cs-CZ" dirty="0" err="1" smtClean="0">
                <a:latin typeface="Times New Roman" pitchFamily="18" charset="0"/>
              </a:rPr>
              <a:t>flow</a:t>
            </a:r>
            <a:r>
              <a:rPr lang="cs-CZ" dirty="0" smtClean="0">
                <a:latin typeface="Times New Roman" pitchFamily="18" charset="0"/>
              </a:rPr>
              <a:t>.</a:t>
            </a:r>
          </a:p>
          <a:p>
            <a:pPr marL="457200" indent="-457200" eaLnBrk="1" hangingPunct="1">
              <a:lnSpc>
                <a:spcPct val="50000"/>
              </a:lnSpc>
              <a:buFont typeface="Wingdings" pitchFamily="2" charset="2"/>
              <a:buNone/>
            </a:pPr>
            <a:endParaRPr lang="cs-CZ" b="1" dirty="0" smtClean="0">
              <a:latin typeface="Times New Roman" pitchFamily="18" charset="0"/>
            </a:endParaRPr>
          </a:p>
          <a:p>
            <a:pPr marL="457200" indent="-457200" algn="ctr" eaLnBrk="1" hangingPunct="1">
              <a:lnSpc>
                <a:spcPct val="50000"/>
              </a:lnSpc>
              <a:buFont typeface="Wingdings" pitchFamily="2" charset="2"/>
              <a:buNone/>
            </a:pPr>
            <a:endParaRPr lang="cs-CZ" sz="2200" i="1" dirty="0" smtClean="0"/>
          </a:p>
          <a:p>
            <a:pPr marL="457200" indent="-457200" algn="ctr" eaLnBrk="1" hangingPunct="1">
              <a:lnSpc>
                <a:spcPct val="50000"/>
              </a:lnSpc>
              <a:buFont typeface="Wingdings" pitchFamily="2" charset="2"/>
              <a:buNone/>
            </a:pPr>
            <a:endParaRPr lang="cs-CZ" sz="2200" i="1" dirty="0" smtClean="0"/>
          </a:p>
          <a:p>
            <a:pPr marL="457200" indent="-457200" algn="ctr" eaLnBrk="1" hangingPunct="1">
              <a:lnSpc>
                <a:spcPct val="50000"/>
              </a:lnSpc>
              <a:buFont typeface="Wingdings" pitchFamily="2" charset="2"/>
              <a:buNone/>
            </a:pPr>
            <a:r>
              <a:rPr lang="cs-CZ" sz="2200" i="1" dirty="0" smtClean="0">
                <a:latin typeface="Times New Roman" pitchFamily="18" charset="0"/>
              </a:rPr>
              <a:t>dne </a:t>
            </a:r>
            <a:r>
              <a:rPr lang="cs-CZ" sz="2200" i="1" dirty="0" smtClean="0">
                <a:latin typeface="Times New Roman" pitchFamily="18" charset="0"/>
              </a:rPr>
              <a:t>22. </a:t>
            </a:r>
            <a:r>
              <a:rPr lang="cs-CZ" sz="2200" i="1" dirty="0" smtClean="0">
                <a:latin typeface="Times New Roman" pitchFamily="18" charset="0"/>
              </a:rPr>
              <a:t>04. </a:t>
            </a:r>
            <a:r>
              <a:rPr lang="cs-CZ" sz="2200" i="1" dirty="0" smtClean="0">
                <a:latin typeface="Times New Roman" pitchFamily="18" charset="0"/>
              </a:rPr>
              <a:t>2020</a:t>
            </a:r>
            <a:endParaRPr lang="cs-CZ" sz="2200" i="1" dirty="0" smtClean="0">
              <a:latin typeface="Times New Roman" pitchFamily="18" charset="0"/>
            </a:endParaRPr>
          </a:p>
          <a:p>
            <a:pPr marL="457200" indent="-457200" algn="ctr" eaLnBrk="1" hangingPunct="1">
              <a:lnSpc>
                <a:spcPct val="50000"/>
              </a:lnSpc>
              <a:buFont typeface="Wingdings" pitchFamily="2" charset="2"/>
              <a:buNone/>
            </a:pPr>
            <a:r>
              <a:rPr lang="cs-CZ" sz="2200" i="1" dirty="0" smtClean="0">
                <a:latin typeface="Times New Roman" pitchFamily="18" charset="0"/>
              </a:rPr>
              <a:t>Ing. Karel </a:t>
            </a:r>
            <a:r>
              <a:rPr lang="cs-CZ" sz="2200" i="1" dirty="0" err="1" smtClean="0">
                <a:latin typeface="Times New Roman" pitchFamily="18" charset="0"/>
              </a:rPr>
              <a:t>Stelmach</a:t>
            </a:r>
            <a:r>
              <a:rPr lang="cs-CZ" sz="2200" i="1" dirty="0" smtClean="0">
                <a:latin typeface="Times New Roman" pitchFamily="18" charset="0"/>
              </a:rPr>
              <a:t>, </a:t>
            </a:r>
            <a:r>
              <a:rPr lang="cs-CZ" sz="2200" i="1" dirty="0" err="1" smtClean="0">
                <a:latin typeface="Times New Roman" pitchFamily="18" charset="0"/>
              </a:rPr>
              <a:t>Ph.D</a:t>
            </a:r>
            <a:r>
              <a:rPr lang="cs-CZ" sz="2200" i="1" dirty="0" smtClean="0">
                <a:latin typeface="Times New Roman" pitchFamily="18" charset="0"/>
              </a:rPr>
              <a:t>.</a:t>
            </a:r>
            <a:endParaRPr lang="en-US" sz="2200" i="1" dirty="0" smtClean="0">
              <a:latin typeface="Times New Roman" pitchFamily="18" charset="0"/>
            </a:endParaRPr>
          </a:p>
          <a:p>
            <a:pPr marL="457200" indent="-457200" algn="ctr" eaLnBrk="1" hangingPunct="1">
              <a:lnSpc>
                <a:spcPct val="50000"/>
              </a:lnSpc>
              <a:buFont typeface="Wingdings" pitchFamily="2" charset="2"/>
              <a:buNone/>
            </a:pPr>
            <a:endParaRPr lang="en-US" sz="2200" dirty="0" smtClean="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Základní faktory ve finančním řízení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>
          <a:xfrm>
            <a:off x="395288" y="1268413"/>
            <a:ext cx="8229600" cy="5197475"/>
          </a:xfrm>
        </p:spPr>
        <p:txBody>
          <a:bodyPr/>
          <a:lstStyle/>
          <a:p>
            <a:pPr marL="530225" indent="-530225" eaLnBrk="1" hangingPunct="1">
              <a:buFont typeface="Wingdings" pitchFamily="2" charset="2"/>
              <a:buNone/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Finanční řízení je ovlivňováno dvěma faktory:</a:t>
            </a:r>
          </a:p>
          <a:p>
            <a:pPr marL="530225" indent="-530225" eaLnBrk="1" hangingPunct="1"/>
            <a:endParaRPr lang="cs-CZ" smtClean="0">
              <a:latin typeface="Times New Roman" pitchFamily="18" charset="0"/>
              <a:cs typeface="Times New Roman" pitchFamily="18" charset="0"/>
            </a:endParaRPr>
          </a:p>
          <a:p>
            <a:pPr marL="2066925" lvl="1" indent="-542925" eaLnBrk="1" hangingPunct="1"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b="1" i="1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faktorem času</a:t>
            </a:r>
          </a:p>
          <a:p>
            <a:pPr marL="2066925" lvl="1" indent="-542925" eaLnBrk="1" hangingPunct="1"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b="1" i="1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faktorem rizika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857250"/>
          </a:xfrm>
        </p:spPr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Působení faktoru času ve finančním řízení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143000"/>
            <a:ext cx="8715375" cy="57150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b="1" u="sng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b="1" u="sng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Faktor času</a:t>
            </a:r>
            <a:r>
              <a:rPr lang="cs-CZ" b="1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b="1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nesoulad mezi přijetím rozhodnutí a  dopadem přijatého rozhodnutí na ekonomiku podniku.  (dnešní rozhodnutí ovlivňuje budoucí tok peněz).  Jde zejména o investiční rozhodování.</a:t>
            </a:r>
          </a:p>
          <a:p>
            <a:pPr marL="0" indent="0" eaLnBrk="1" hangingPunct="1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latin typeface="Times New Roman" pitchFamily="18" charset="0"/>
              </a:rPr>
              <a:t>Vzhledem k </a:t>
            </a:r>
            <a:r>
              <a:rPr lang="cs-CZ" smtClean="0">
                <a:solidFill>
                  <a:srgbClr val="FFFF00"/>
                </a:solidFill>
                <a:latin typeface="Times New Roman" pitchFamily="18" charset="0"/>
              </a:rPr>
              <a:t>odlišné časové hodnotě peněz</a:t>
            </a:r>
            <a:r>
              <a:rPr lang="cs-CZ" smtClean="0">
                <a:latin typeface="Times New Roman" pitchFamily="18" charset="0"/>
              </a:rPr>
              <a:t> není korektní sečítat výdajové  (příjmové) položky v jednotlivých létech, ale je třeba peněžní položky z různého časového období převést na společný časový okamžik, kterým je zpravidla termín zahájení projektu </a:t>
            </a:r>
            <a:r>
              <a:rPr lang="cs-CZ" i="1" smtClean="0">
                <a:latin typeface="Times New Roman" pitchFamily="18" charset="0"/>
              </a:rPr>
              <a:t>(obdoba převodu zlomků na společného jmenovatele v matematice).</a:t>
            </a:r>
            <a:r>
              <a:rPr lang="cs-CZ" smtClean="0">
                <a:latin typeface="Times New Roman" pitchFamily="18" charset="0"/>
              </a:rPr>
              <a:t> Tyto přepočtené hodnoty se pak označují jako jejich současné hodnoty a vlastní propočet jako </a:t>
            </a:r>
            <a:r>
              <a:rPr lang="cs-CZ" smtClean="0">
                <a:solidFill>
                  <a:srgbClr val="FFFF00"/>
                </a:solidFill>
                <a:latin typeface="Times New Roman" pitchFamily="18" charset="0"/>
              </a:rPr>
              <a:t>diskontování</a:t>
            </a:r>
            <a:r>
              <a:rPr lang="cs-CZ" smtClean="0">
                <a:latin typeface="Times New Roman" pitchFamily="18" charset="0"/>
              </a:rPr>
              <a:t>.</a:t>
            </a:r>
          </a:p>
          <a:p>
            <a:pPr marL="0" indent="0" eaLnBrk="1" hangingPunct="1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en-US" b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857250"/>
          </a:xfrm>
        </p:spPr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Působení faktoru času ve finančním řízení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43000"/>
            <a:ext cx="8675687" cy="57150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cs-CZ" smtClean="0">
              <a:latin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cs-CZ" u="sng" smtClean="0">
                <a:latin typeface="Times New Roman" pitchFamily="18" charset="0"/>
              </a:rPr>
              <a:t>Proces výpočtu hodnoty budoucích příjmů a výdajů je</a:t>
            </a:r>
            <a:r>
              <a:rPr lang="cs-CZ" smtClean="0">
                <a:latin typeface="Times New Roman" pitchFamily="18" charset="0"/>
              </a:rPr>
              <a:t> opačným postupem vůči složenému úrokování, kdy jde naopak o stanovení budoucí hodnoty současných příjmů respektive výdajů (obecně jistiny).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750"/>
            <a:ext cx="8229600" cy="642938"/>
          </a:xfrm>
        </p:spPr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Působení faktoru času ve finančním řízení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71563"/>
            <a:ext cx="9144000" cy="57864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i="1" smtClean="0">
                <a:latin typeface="Times New Roman" pitchFamily="18" charset="0"/>
              </a:rPr>
              <a:t>Platí obecně:</a:t>
            </a:r>
          </a:p>
          <a:p>
            <a:pPr eaLnBrk="1" hangingPunct="1">
              <a:buFont typeface="Wingdings" pitchFamily="2" charset="2"/>
              <a:buNone/>
            </a:pPr>
            <a:endParaRPr lang="cs-CZ" i="1" smtClean="0"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cs-CZ" i="1" smtClean="0"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cs-CZ" i="1" smtClean="0"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i="1" smtClean="0">
                <a:latin typeface="Times New Roman" pitchFamily="18" charset="0"/>
              </a:rPr>
              <a:t>kde:</a:t>
            </a:r>
            <a:br>
              <a:rPr lang="cs-CZ" i="1" smtClean="0">
                <a:latin typeface="Times New Roman" pitchFamily="18" charset="0"/>
              </a:rPr>
            </a:br>
            <a:r>
              <a:rPr lang="cs-CZ" i="1" smtClean="0">
                <a:latin typeface="Times New Roman" pitchFamily="18" charset="0"/>
              </a:rPr>
              <a:t>	Jn		budoucí hodnota peněz v roce n</a:t>
            </a:r>
            <a:br>
              <a:rPr lang="cs-CZ" i="1" smtClean="0">
                <a:latin typeface="Times New Roman" pitchFamily="18" charset="0"/>
              </a:rPr>
            </a:br>
            <a:r>
              <a:rPr lang="cs-CZ" i="1" smtClean="0">
                <a:latin typeface="Times New Roman" pitchFamily="18" charset="0"/>
              </a:rPr>
              <a:t>	J</a:t>
            </a:r>
            <a:r>
              <a:rPr lang="cs-CZ" sz="1400" i="1" smtClean="0">
                <a:latin typeface="Times New Roman" pitchFamily="18" charset="0"/>
              </a:rPr>
              <a:t>0</a:t>
            </a:r>
            <a:r>
              <a:rPr lang="cs-CZ" i="1" smtClean="0">
                <a:latin typeface="Times New Roman" pitchFamily="18" charset="0"/>
              </a:rPr>
              <a:t>		uložená jistina</a:t>
            </a:r>
            <a:br>
              <a:rPr lang="cs-CZ" i="1" smtClean="0">
                <a:latin typeface="Times New Roman" pitchFamily="18" charset="0"/>
              </a:rPr>
            </a:br>
            <a:r>
              <a:rPr lang="cs-CZ" i="1" smtClean="0">
                <a:latin typeface="Times New Roman" pitchFamily="18" charset="0"/>
              </a:rPr>
              <a:t>	ú		úroková sazba v % p. a.</a:t>
            </a:r>
            <a:br>
              <a:rPr lang="cs-CZ" i="1" smtClean="0">
                <a:latin typeface="Times New Roman" pitchFamily="18" charset="0"/>
              </a:rPr>
            </a:br>
            <a:r>
              <a:rPr lang="cs-CZ" i="1" smtClean="0">
                <a:latin typeface="Times New Roman" pitchFamily="18" charset="0"/>
              </a:rPr>
              <a:t>	n		počet let, na které je částka uložena</a:t>
            </a:r>
            <a:br>
              <a:rPr lang="cs-CZ" i="1" smtClean="0">
                <a:latin typeface="Times New Roman" pitchFamily="18" charset="0"/>
              </a:rPr>
            </a:br>
            <a:r>
              <a:rPr lang="cs-CZ" i="1" smtClean="0">
                <a:latin typeface="Times New Roman" pitchFamily="18" charset="0"/>
              </a:rPr>
              <a:t/>
            </a:r>
            <a:br>
              <a:rPr lang="cs-CZ" i="1" smtClean="0">
                <a:latin typeface="Times New Roman" pitchFamily="18" charset="0"/>
              </a:rPr>
            </a:br>
            <a:r>
              <a:rPr lang="cs-CZ" i="1" smtClean="0">
                <a:latin typeface="Times New Roman" pitchFamily="18" charset="0"/>
              </a:rPr>
              <a:t/>
            </a:r>
            <a:br>
              <a:rPr lang="cs-CZ" i="1" smtClean="0">
                <a:latin typeface="Times New Roman" pitchFamily="18" charset="0"/>
              </a:rPr>
            </a:br>
            <a:endParaRPr lang="cs-CZ" i="1" smtClean="0"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/>
            </a:r>
            <a:br>
              <a:rPr lang="cs-CZ" smtClean="0"/>
            </a:br>
            <a:endParaRPr lang="en-US" i="1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1000125" y="2000250"/>
          <a:ext cx="3311525" cy="1000125"/>
        </p:xfrm>
        <a:graphic>
          <a:graphicData uri="http://schemas.openxmlformats.org/presentationml/2006/ole">
            <p:oleObj spid="_x0000_s2069" name="Rovnice" r:id="rId3" imgW="1231366" imgH="393529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3438"/>
          </a:xfrm>
        </p:spPr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Působení faktoru času ve finančním řízení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i="1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i="1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en-US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0" y="1857375"/>
            <a:ext cx="9144000" cy="469106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None/>
              <a:defRPr/>
            </a:pPr>
            <a:r>
              <a:rPr lang="cs-CZ" sz="2400" dirty="0">
                <a:solidFill>
                  <a:schemeClr val="bg1"/>
                </a:solidFill>
                <a:latin typeface="+mn-lt"/>
              </a:rPr>
              <a:t>	</a:t>
            </a:r>
            <a:r>
              <a:rPr lang="cs-CZ" sz="2000" dirty="0">
                <a:solidFill>
                  <a:schemeClr val="bg2"/>
                </a:solidFill>
                <a:latin typeface="+mn-lt"/>
              </a:rPr>
              <a:t>V jednotlivých létech dosahuje </a:t>
            </a:r>
            <a:r>
              <a:rPr lang="cs-CZ" sz="2000" dirty="0" err="1">
                <a:solidFill>
                  <a:schemeClr val="bg2"/>
                </a:solidFill>
                <a:latin typeface="+mn-lt"/>
              </a:rPr>
              <a:t>Jn</a:t>
            </a:r>
            <a:r>
              <a:rPr lang="cs-CZ" sz="2000" dirty="0">
                <a:solidFill>
                  <a:schemeClr val="bg2"/>
                </a:solidFill>
                <a:latin typeface="+mn-lt"/>
              </a:rPr>
              <a:t> následující hodnoty:</a:t>
            </a:r>
            <a:br>
              <a:rPr lang="cs-CZ" sz="2000" dirty="0">
                <a:solidFill>
                  <a:schemeClr val="bg2"/>
                </a:solidFill>
                <a:latin typeface="+mn-lt"/>
              </a:rPr>
            </a:br>
            <a:r>
              <a:rPr lang="cs-CZ" sz="2000" i="1" dirty="0">
                <a:solidFill>
                  <a:schemeClr val="bg2"/>
                </a:solidFill>
                <a:latin typeface="+mn-lt"/>
              </a:rPr>
              <a:t/>
            </a:r>
            <a:br>
              <a:rPr lang="cs-CZ" sz="2000" i="1" dirty="0">
                <a:solidFill>
                  <a:schemeClr val="bg2"/>
                </a:solidFill>
                <a:latin typeface="+mn-lt"/>
              </a:rPr>
            </a:br>
            <a:r>
              <a:rPr lang="cs-CZ" sz="2000" i="1" dirty="0">
                <a:solidFill>
                  <a:schemeClr val="bg2"/>
                </a:solidFill>
                <a:latin typeface="Times New Roman" pitchFamily="18" charset="0"/>
              </a:rPr>
              <a:t>	po 1. roce:	</a:t>
            </a:r>
            <a:r>
              <a:rPr lang="cs-CZ" sz="2400" dirty="0">
                <a:solidFill>
                  <a:schemeClr val="bg2"/>
                </a:solidFill>
                <a:latin typeface="+mn-lt"/>
              </a:rPr>
              <a:t> 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None/>
              <a:defRPr/>
            </a:pPr>
            <a:r>
              <a:rPr lang="cs-CZ" sz="2850" dirty="0">
                <a:solidFill>
                  <a:schemeClr val="bg2"/>
                </a:solidFill>
                <a:latin typeface="+mn-lt"/>
              </a:rPr>
              <a:t>				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None/>
              <a:defRPr/>
            </a:pPr>
            <a:r>
              <a:rPr lang="cs-CZ" sz="2000" i="1" dirty="0">
                <a:solidFill>
                  <a:schemeClr val="bg2"/>
                </a:solidFill>
                <a:latin typeface="Times New Roman" pitchFamily="18" charset="0"/>
              </a:rPr>
              <a:t>		po 2. roce: 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None/>
              <a:defRPr/>
            </a:pPr>
            <a:r>
              <a:rPr lang="cs-CZ" sz="2000" i="1" dirty="0">
                <a:solidFill>
                  <a:schemeClr val="bg2"/>
                </a:solidFill>
                <a:latin typeface="Times New Roman" pitchFamily="18" charset="0"/>
              </a:rPr>
              <a:t>				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None/>
              <a:defRPr/>
            </a:pPr>
            <a:r>
              <a:rPr lang="cs-CZ" sz="2000" dirty="0">
                <a:solidFill>
                  <a:schemeClr val="bg2"/>
                </a:solidFill>
                <a:latin typeface="Times New Roman" pitchFamily="18" charset="0"/>
              </a:rPr>
              <a:t>		po 5. roce: 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None/>
              <a:defRPr/>
            </a:pPr>
            <a:r>
              <a:rPr lang="cs-CZ" sz="2000" dirty="0">
                <a:solidFill>
                  <a:schemeClr val="bg2"/>
                </a:solidFill>
                <a:latin typeface="Times New Roman" pitchFamily="18" charset="0"/>
              </a:rPr>
              <a:t>				 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None/>
              <a:defRPr/>
            </a:pPr>
            <a:r>
              <a:rPr lang="cs-CZ" sz="2000" dirty="0">
                <a:solidFill>
                  <a:schemeClr val="bg2"/>
                </a:solidFill>
                <a:latin typeface="Times New Roman" pitchFamily="18" charset="0"/>
              </a:rPr>
              <a:t>			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None/>
              <a:defRPr/>
            </a:pPr>
            <a:r>
              <a:rPr lang="cs-CZ" sz="2000" dirty="0">
                <a:solidFill>
                  <a:schemeClr val="bg2"/>
                </a:solidFill>
                <a:latin typeface="Times New Roman" pitchFamily="18" charset="0"/>
              </a:rPr>
              <a:t>			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2916238" y="3214688"/>
          <a:ext cx="6227762" cy="928687"/>
        </p:xfrm>
        <a:graphic>
          <a:graphicData uri="http://schemas.openxmlformats.org/presentationml/2006/ole">
            <p:oleObj spid="_x0000_s3131" name="Rovnice" r:id="rId3" imgW="2133600" imgH="393700" progId="">
              <p:embed/>
            </p:oleObj>
          </a:graphicData>
        </a:graphic>
      </p:graphicFrame>
      <p:graphicFrame>
        <p:nvGraphicFramePr>
          <p:cNvPr id="3075" name="Object 6"/>
          <p:cNvGraphicFramePr>
            <a:graphicFrameLocks noChangeAspect="1"/>
          </p:cNvGraphicFramePr>
          <p:nvPr/>
        </p:nvGraphicFramePr>
        <p:xfrm>
          <a:off x="2987675" y="4365625"/>
          <a:ext cx="6156325" cy="849313"/>
        </p:xfrm>
        <a:graphic>
          <a:graphicData uri="http://schemas.openxmlformats.org/presentationml/2006/ole">
            <p:oleObj spid="_x0000_s3132" name="Rovnice" r:id="rId4" imgW="2171700" imgH="393700" progId="">
              <p:embed/>
            </p:oleObj>
          </a:graphicData>
        </a:graphic>
      </p:graphicFrame>
      <p:graphicFrame>
        <p:nvGraphicFramePr>
          <p:cNvPr id="3076" name="Object 8"/>
          <p:cNvGraphicFramePr>
            <a:graphicFrameLocks noChangeAspect="1"/>
          </p:cNvGraphicFramePr>
          <p:nvPr/>
        </p:nvGraphicFramePr>
        <p:xfrm>
          <a:off x="3000375" y="5357813"/>
          <a:ext cx="6143625" cy="862012"/>
        </p:xfrm>
        <a:graphic>
          <a:graphicData uri="http://schemas.openxmlformats.org/presentationml/2006/ole">
            <p:oleObj spid="_x0000_s3133" name="Rovnice" r:id="rId5" imgW="2159000" imgH="3937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14375"/>
          </a:xfrm>
        </p:spPr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Působení faktoru času ve finančním řízení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" y="785813"/>
            <a:ext cx="8715375" cy="6072187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cs-CZ" smtClean="0">
                <a:latin typeface="Times New Roman" pitchFamily="18" charset="0"/>
              </a:rPr>
              <a:t>Závěrem k uvedenému </a:t>
            </a:r>
            <a:r>
              <a:rPr lang="cs-CZ" b="1" smtClean="0">
                <a:latin typeface="Times New Roman" pitchFamily="18" charset="0"/>
              </a:rPr>
              <a:t>propočtu</a:t>
            </a:r>
            <a:r>
              <a:rPr lang="cs-CZ" smtClean="0">
                <a:latin typeface="Times New Roman" pitchFamily="18" charset="0"/>
              </a:rPr>
              <a:t> je možné říct, </a:t>
            </a:r>
            <a:r>
              <a:rPr lang="cs-CZ" u="sng" smtClean="0">
                <a:solidFill>
                  <a:srgbClr val="FF9900"/>
                </a:solidFill>
                <a:latin typeface="Times New Roman" pitchFamily="18" charset="0"/>
              </a:rPr>
              <a:t>že peněžní částce 200 000 Kč ve výchozím roce je ekvivalentní peněžní částka 293 866 Kč po pětiletém úročení.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b="1" u="sng" smtClean="0">
                <a:latin typeface="Times New Roman" pitchFamily="18" charset="0"/>
              </a:rPr>
              <a:t>Na základě výše uvedených relací je možné otázku otočit a položit ji následovně:</a:t>
            </a:r>
            <a:br>
              <a:rPr lang="cs-CZ" b="1" u="sng" smtClean="0">
                <a:latin typeface="Times New Roman" pitchFamily="18" charset="0"/>
              </a:rPr>
            </a:br>
            <a:r>
              <a:rPr lang="cs-CZ" smtClean="0">
                <a:latin typeface="Times New Roman" pitchFamily="18" charset="0"/>
              </a:rPr>
              <a:t>Za pět let očekáváme příjem v rámci investičního projektu ve výši 200 000 Kč.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i="1" u="sng" smtClean="0">
                <a:latin typeface="Times New Roman" pitchFamily="18" charset="0"/>
              </a:rPr>
              <a:t>Jaká finanční hodnota ve výchozím roce odpovídá částce 200 000 Kč, kterou např. v podobě peněžního příjmu obdržíme za pět let?</a:t>
            </a:r>
            <a:br>
              <a:rPr lang="cs-CZ" i="1" u="sng" smtClean="0">
                <a:latin typeface="Times New Roman" pitchFamily="18" charset="0"/>
              </a:rPr>
            </a:br>
            <a:r>
              <a:rPr lang="cs-CZ" i="1" u="sng" smtClean="0">
                <a:latin typeface="Times New Roman" pitchFamily="18" charset="0"/>
              </a:rPr>
              <a:t>Platí: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cs-CZ" i="1" u="sng" smtClean="0">
              <a:latin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cs-CZ" sz="2000" i="1" smtClean="0">
                <a:latin typeface="Times New Roman" pitchFamily="18" charset="0"/>
              </a:rPr>
              <a:t/>
            </a:r>
            <a:br>
              <a:rPr lang="cs-CZ" sz="2000" i="1" smtClean="0">
                <a:latin typeface="Times New Roman" pitchFamily="18" charset="0"/>
              </a:rPr>
            </a:br>
            <a:endParaRPr lang="en-US" i="1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49213" y="5591175"/>
          <a:ext cx="8902700" cy="889000"/>
        </p:xfrm>
        <a:graphic>
          <a:graphicData uri="http://schemas.openxmlformats.org/presentationml/2006/ole">
            <p:oleObj spid="_x0000_s4117" name="Rovnice" r:id="rId3" imgW="4572000" imgH="5842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857250"/>
          </a:xfrm>
        </p:spPr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Působení faktoru rizika ve finančním řízení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43000"/>
            <a:ext cx="8572500" cy="571500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b="1" u="sng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Faktor rizika,</a:t>
            </a: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457200" indent="-45720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Poznámky a </a:t>
            </a:r>
            <a:r>
              <a:rPr lang="cs-CZ" b="1" i="1" u="sng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i="1" u="sng" dirty="0" smtClean="0">
                <a:latin typeface="Times New Roman" pitchFamily="18" charset="0"/>
              </a:rPr>
              <a:t>tatistické údaje : </a:t>
            </a:r>
            <a:r>
              <a:rPr lang="cs-CZ" dirty="0" smtClean="0">
                <a:latin typeface="Times New Roman" pitchFamily="18" charset="0"/>
              </a:rPr>
              <a:t> </a:t>
            </a:r>
          </a:p>
          <a:p>
            <a:pPr marL="457200" indent="-457200" eaLnBrk="1" hangingPunct="1"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dirty="0" smtClean="0">
                <a:latin typeface="Times New Roman" pitchFamily="18" charset="0"/>
              </a:rPr>
              <a:t>neúspěšnost nových výrobků na trhu se pohybuje od 30-90 %;</a:t>
            </a:r>
          </a:p>
          <a:p>
            <a:pPr marL="457200" indent="-457200" eaLnBrk="1" hangingPunct="1"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dirty="0" smtClean="0">
                <a:latin typeface="Times New Roman" pitchFamily="18" charset="0"/>
              </a:rPr>
              <a:t>více než polovina nákladů na výzkum a vývoj se vynakládá  na výrobky, které se  vůbec neobjeví na trhu;</a:t>
            </a:r>
          </a:p>
          <a:p>
            <a:pPr marL="457200" indent="-457200" eaLnBrk="1" hangingPunct="1"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dirty="0" smtClean="0">
                <a:latin typeface="Times New Roman" pitchFamily="18" charset="0"/>
              </a:rPr>
              <a:t> počet  bankrotů nově vznikajících firem v Německu činí okolo  </a:t>
            </a:r>
          </a:p>
          <a:p>
            <a:pPr marL="457200" indent="-45720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dirty="0" smtClean="0">
                <a:latin typeface="Times New Roman" pitchFamily="18" charset="0"/>
              </a:rPr>
              <a:t>	40 %. </a:t>
            </a:r>
          </a:p>
          <a:p>
            <a:pPr marL="457200" indent="-45720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85725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Modelová povídka: Konzervativní inovátor</a:t>
            </a:r>
            <a:b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autor: Peter F. </a:t>
            </a:r>
            <a:r>
              <a:rPr lang="cs-CZ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Drucker</a:t>
            </a: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214313" y="1214438"/>
            <a:ext cx="8786812" cy="5643562"/>
          </a:xfrm>
        </p:spPr>
        <p:txBody>
          <a:bodyPr/>
          <a:lstStyle/>
          <a:p>
            <a:pPr marL="0" indent="0" defTabSz="912813"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Před několika léty jsem se zúčastnil jistého univerzitního sympozia o podnikatelské činnosti, na němž vystoupila celá řada psychologů. Přestože se jejich referáty ve všech ostatních aspektech rozcházely, všichni tito psychologové mluvili o </a:t>
            </a:r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„podnikatelské osobnosti“,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pro kterou je charakteristická </a:t>
            </a:r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„ochota riskovat“.</a:t>
            </a:r>
          </a:p>
          <a:p>
            <a:pPr marL="0" indent="0" defTabSz="912813"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Potom požádali o názor jistého známého a úspěšného inovátora a podnikatele, kterému se z inovace založené na potřebě procesu podařilo během pětadvaceti let vybudovat velký podnik  s celosvětovou působností. </a:t>
            </a:r>
          </a:p>
          <a:p>
            <a:pPr marL="0" indent="0" defTabSz="912813"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„Vaše referáty jsou mi naprostou záhadou“, odpověděl. „Myslím, že znám právě tolik  úspěšných inovátorů a podnikatelů jako kdokoli jiný, počínaje sebou samým.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Modelová povídka: Konzervativní inovátor</a:t>
            </a:r>
            <a:b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autor: Peter F. </a:t>
            </a:r>
            <a:r>
              <a:rPr lang="cs-CZ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Drucker</a:t>
            </a:r>
            <a:endParaRPr lang="cs-CZ" dirty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214313" y="1357313"/>
            <a:ext cx="8786812" cy="5500687"/>
          </a:xfrm>
        </p:spPr>
        <p:txBody>
          <a:bodyPr/>
          <a:lstStyle/>
          <a:p>
            <a:pPr marL="0" indent="0" defTabSz="912813"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 životě jsem ještě nenarazil na vaši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„podnikatelskou osobnost“.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Ti úspěšní podnikatelé, které znám, mají však jednu – a to pouze jednu – věc společnou: nikdy zbytečně </a:t>
            </a:r>
            <a:r>
              <a:rPr lang="cs-CZ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neriskují.</a:t>
            </a: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defTabSz="912813"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Pokud jde o mne samotného, kdybych měl sklon riskovat , věnoval bych se obchodu s nemovitostmi nebo obchodům na komoditní burze, nebo bych se stal malířem jak si to přála moje matka.</a:t>
            </a:r>
          </a:p>
          <a:p>
            <a:pPr marL="0" indent="0" defTabSz="912813"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defTabSz="912813"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Peter F. </a:t>
            </a:r>
            <a:r>
              <a:rPr lang="cs-CZ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Drucker</a:t>
            </a: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defTabSz="912813"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Úspěšní inovátoři jsou konzervativní, to je nutnost. Nejsou „orientování na rizika“, jsou „orientování na příležitosti“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19125"/>
          </a:xfrm>
        </p:spPr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Působení faktoru rizika ve finančním řízení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43000"/>
            <a:ext cx="8572500" cy="57150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smtClean="0"/>
          </a:p>
          <a:p>
            <a:pPr marL="0" indent="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latin typeface="Times New Roman" pitchFamily="18" charset="0"/>
              </a:rPr>
              <a:t>Představy podnikatelských subjektů zahrnuté do </a:t>
            </a:r>
            <a:r>
              <a:rPr lang="cs-CZ" b="1" smtClean="0">
                <a:solidFill>
                  <a:srgbClr val="FF9900"/>
                </a:solidFill>
                <a:latin typeface="Times New Roman" pitchFamily="18" charset="0"/>
              </a:rPr>
              <a:t>podnikatelských záměrů</a:t>
            </a:r>
            <a:r>
              <a:rPr lang="cs-CZ" smtClean="0">
                <a:latin typeface="Times New Roman" pitchFamily="18" charset="0"/>
              </a:rPr>
              <a:t> se ve skutečnosti odkloňují od předpokladů v těchto záměrech obsažených. 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latin typeface="Times New Roman" pitchFamily="18" charset="0"/>
              </a:rPr>
              <a:t>Fakt, že skutečnost je odlišná od předpokladů, má spojitost s pojmem „rizika“,  které neodmyslitelně patří k podnikání. Vzhledem k tomu, že odchylka skutečností od předpokladů může vykazovat jak </a:t>
            </a:r>
            <a:r>
              <a:rPr lang="cs-CZ" b="1" smtClean="0">
                <a:solidFill>
                  <a:srgbClr val="FFFF00"/>
                </a:solidFill>
                <a:latin typeface="Times New Roman" pitchFamily="18" charset="0"/>
              </a:rPr>
              <a:t>kladnou</a:t>
            </a:r>
            <a:r>
              <a:rPr lang="cs-CZ" smtClean="0">
                <a:solidFill>
                  <a:srgbClr val="FFFF00"/>
                </a:solidFill>
                <a:latin typeface="Times New Roman" pitchFamily="18" charset="0"/>
              </a:rPr>
              <a:t> tak </a:t>
            </a:r>
            <a:r>
              <a:rPr lang="cs-CZ" b="1" smtClean="0">
                <a:solidFill>
                  <a:srgbClr val="FFFF00"/>
                </a:solidFill>
                <a:latin typeface="Times New Roman" pitchFamily="18" charset="0"/>
              </a:rPr>
              <a:t>zápornou</a:t>
            </a:r>
            <a:r>
              <a:rPr lang="cs-CZ" smtClean="0">
                <a:solidFill>
                  <a:srgbClr val="FFFF00"/>
                </a:solidFill>
                <a:latin typeface="Times New Roman" pitchFamily="18" charset="0"/>
              </a:rPr>
              <a:t> hodnotu</a:t>
            </a:r>
            <a:r>
              <a:rPr lang="cs-CZ" smtClean="0">
                <a:latin typeface="Times New Roman" pitchFamily="18" charset="0"/>
              </a:rPr>
              <a:t>, může i podnikatelské riziko nabývat dvou různých podob.	</a:t>
            </a:r>
            <a:endParaRPr lang="en-US" i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3438"/>
          </a:xfrm>
        </p:spPr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Osnova přednášky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43000"/>
            <a:ext cx="8424863" cy="5715000"/>
          </a:xfrm>
        </p:spPr>
        <p:txBody>
          <a:bodyPr/>
          <a:lstStyle/>
          <a:p>
            <a:pPr marL="457200" indent="-457200" eaLnBrk="1" hangingPunct="1">
              <a:buFont typeface="Tahoma" pitchFamily="34" charset="0"/>
              <a:buAutoNum type="arabicPeriod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Úvod</a:t>
            </a:r>
          </a:p>
          <a:p>
            <a:pPr marL="457200" indent="-457200" eaLnBrk="1" hangingPunct="1">
              <a:buFont typeface="Tahoma" pitchFamily="34" charset="0"/>
              <a:buAutoNum type="arabicPeriod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Význam pojmu financování</a:t>
            </a:r>
          </a:p>
          <a:p>
            <a:pPr marL="457200" indent="-457200" eaLnBrk="1" hangingPunct="1">
              <a:buFont typeface="Tahoma" pitchFamily="34" charset="0"/>
              <a:buAutoNum type="arabicPeriod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Cíle a úkoly financování</a:t>
            </a:r>
          </a:p>
          <a:p>
            <a:pPr marL="457200" indent="-457200" eaLnBrk="1" hangingPunct="1">
              <a:buFont typeface="Tahoma" pitchFamily="34" charset="0"/>
              <a:buAutoNum type="arabicPeriod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Působení faktorů </a:t>
            </a:r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času a rizika</a:t>
            </a: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 ve finančním řízení</a:t>
            </a:r>
          </a:p>
          <a:p>
            <a:pPr marL="457200" indent="-457200" eaLnBrk="1" hangingPunct="1">
              <a:buFont typeface="Tahoma" pitchFamily="34" charset="0"/>
              <a:buAutoNum type="arabicPeriod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Pravidla pro finanční rozhodování</a:t>
            </a:r>
          </a:p>
          <a:p>
            <a:pPr marL="457200" indent="-457200" eaLnBrk="1" hangingPunct="1">
              <a:buFont typeface="Tahoma" pitchFamily="34" charset="0"/>
              <a:buAutoNum type="arabicPeriod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Kritéria členění financování podniku</a:t>
            </a:r>
          </a:p>
          <a:p>
            <a:pPr marL="457200" indent="-457200" eaLnBrk="1" hangingPunct="1">
              <a:buFont typeface="Tahoma" pitchFamily="34" charset="0"/>
              <a:buAutoNum type="arabicPeriod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Běžné (krátkodobé) financování</a:t>
            </a:r>
          </a:p>
          <a:p>
            <a:pPr marL="457200" indent="-457200" eaLnBrk="1" hangingPunct="1">
              <a:buFont typeface="Tahoma" pitchFamily="34" charset="0"/>
              <a:buAutoNum type="arabicPeriod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Pracovní kapitál, hrubý pracovní kapitál, čistý pracovní kapitál</a:t>
            </a:r>
          </a:p>
          <a:p>
            <a:pPr marL="457200" indent="-457200" eaLnBrk="1" hangingPunct="1">
              <a:buFont typeface="Tahoma" pitchFamily="34" charset="0"/>
              <a:buAutoNum type="arabicPeriod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i="1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en-US" i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3438"/>
          </a:xfrm>
        </p:spPr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Působení faktoru rizika ve finančním řízení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143000"/>
            <a:ext cx="8786812" cy="57150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smtClean="0"/>
          </a:p>
          <a:p>
            <a:pPr marL="0" indent="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latin typeface="Times New Roman" pitchFamily="18" charset="0"/>
              </a:rPr>
              <a:t>Nenaplňování předpokladů obsažených v podnikatelských záměrech může ve svých důsledcích vést až k zániku firmy. 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b="1" u="sng" smtClean="0">
                <a:latin typeface="Times New Roman" pitchFamily="18" charset="0"/>
              </a:rPr>
              <a:t>Analýza podnikatelského rizika se proto spojuje právě se zápornou odchylkou v hodnocení dosažené skutečnosti a předpokladů. </a:t>
            </a:r>
            <a:r>
              <a:rPr lang="cs-CZ" smtClean="0">
                <a:latin typeface="Times New Roman" pitchFamily="18" charset="0"/>
              </a:rPr>
              <a:t>Podnikatelské riziko v podobě odchylky je ovlivňováno celou řadou faktorů, které se někdy označují jako faktory nejistoty a jsou příčinou podnikatelského rizika. </a:t>
            </a:r>
            <a:r>
              <a:rPr lang="cs-CZ" smtClean="0">
                <a:solidFill>
                  <a:srgbClr val="FFFF00"/>
                </a:solidFill>
                <a:latin typeface="Times New Roman" pitchFamily="18" charset="0"/>
              </a:rPr>
              <a:t>Jako faktory rizika zde mohou vystupovat:</a:t>
            </a:r>
            <a:endParaRPr lang="en-US" i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28688"/>
          </a:xfrm>
        </p:spPr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Působení faktoru rizika ve finančním řízení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marL="457200" indent="-457200" eaLnBrk="1" hangingPunct="1"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</a:rPr>
              <a:t>realizační ceny nově nabízených výrobků, </a:t>
            </a:r>
          </a:p>
          <a:p>
            <a:pPr marL="457200" indent="-457200" eaLnBrk="1" hangingPunct="1"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</a:rPr>
              <a:t>objemy prodejů výrobků, </a:t>
            </a:r>
          </a:p>
          <a:p>
            <a:pPr marL="457200" indent="-457200" eaLnBrk="1" hangingPunct="1"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</a:rPr>
              <a:t>materiálová a</a:t>
            </a:r>
            <a:r>
              <a:rPr lang="cs-CZ" smtClean="0">
                <a:latin typeface="Times New Roman" pitchFamily="18" charset="0"/>
              </a:rPr>
              <a:t> </a:t>
            </a:r>
            <a:r>
              <a:rPr lang="cs-CZ" i="1" smtClean="0">
                <a:latin typeface="Times New Roman" pitchFamily="18" charset="0"/>
              </a:rPr>
              <a:t>energetická náročnost produkce (obecně celková nákladovost produkce), </a:t>
            </a:r>
          </a:p>
          <a:p>
            <a:pPr marL="457200" indent="-457200" eaLnBrk="1" hangingPunct="1"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</a:rPr>
              <a:t>vývoj cen vstupů včetně mzdového vývoje dané podnikatelské jednotky,</a:t>
            </a:r>
            <a:r>
              <a:rPr lang="cs-CZ" smtClean="0">
                <a:latin typeface="Times New Roman" pitchFamily="18" charset="0"/>
              </a:rPr>
              <a:t> </a:t>
            </a:r>
          </a:p>
          <a:p>
            <a:pPr marL="457200" indent="-457200" eaLnBrk="1" hangingPunct="1"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</a:rPr>
              <a:t>daňové a úrokové sazby,</a:t>
            </a:r>
          </a:p>
          <a:p>
            <a:pPr marL="457200" indent="-457200" eaLnBrk="1" hangingPunct="1"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</a:rPr>
              <a:t> a celá řada dalších blíže nespecifikovaných faktorů.</a:t>
            </a:r>
            <a:endParaRPr lang="en-US" i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Pravidla pro finanční rozhodování</a:t>
            </a: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428625" y="1214438"/>
            <a:ext cx="8229600" cy="5268912"/>
          </a:xfrm>
        </p:spPr>
        <p:txBody>
          <a:bodyPr/>
          <a:lstStyle/>
          <a:p>
            <a:pPr marL="457200" indent="-457200" eaLnBrk="1" hangingPunct="1">
              <a:buFont typeface="Calibri" pitchFamily="34" charset="0"/>
              <a:buAutoNum type="arabicPeriod"/>
            </a:pPr>
            <a:r>
              <a:rPr lang="cs-CZ" smtClean="0">
                <a:latin typeface="Times New Roman" pitchFamily="18" charset="0"/>
              </a:rPr>
              <a:t>Přednost má větší výnos  před výnosem menším</a:t>
            </a:r>
          </a:p>
          <a:p>
            <a:pPr marL="457200" indent="-457200" eaLnBrk="1" hangingPunct="1">
              <a:buFont typeface="Calibri" pitchFamily="34" charset="0"/>
              <a:buAutoNum type="arabicPeriod"/>
            </a:pPr>
            <a:r>
              <a:rPr lang="cs-CZ" smtClean="0">
                <a:latin typeface="Times New Roman" pitchFamily="18" charset="0"/>
              </a:rPr>
              <a:t>Preferuje se vždy menší riziko před rizikem větším,</a:t>
            </a:r>
          </a:p>
          <a:p>
            <a:pPr marL="457200" indent="-457200" eaLnBrk="1" hangingPunct="1">
              <a:buFont typeface="Calibri" pitchFamily="34" charset="0"/>
              <a:buAutoNum type="arabicPeriod"/>
            </a:pPr>
            <a:r>
              <a:rPr lang="cs-CZ" smtClean="0">
                <a:latin typeface="Times New Roman" pitchFamily="18" charset="0"/>
              </a:rPr>
              <a:t>Za větší riziko se požaduje vyšší výnos,</a:t>
            </a:r>
          </a:p>
          <a:p>
            <a:pPr marL="457200" indent="-457200" eaLnBrk="1" hangingPunct="1">
              <a:buFont typeface="Calibri" pitchFamily="34" charset="0"/>
              <a:buAutoNum type="arabicPeriod"/>
            </a:pPr>
            <a:r>
              <a:rPr lang="cs-CZ" smtClean="0">
                <a:latin typeface="Times New Roman" pitchFamily="18" charset="0"/>
              </a:rPr>
              <a:t>Preferují se peníze obdržené dříve  před stejnou částkou peněz obdrženou později (působení faktoru času)</a:t>
            </a:r>
          </a:p>
          <a:p>
            <a:pPr marL="457200" indent="-457200" eaLnBrk="1" hangingPunct="1">
              <a:buFont typeface="Calibri" pitchFamily="34" charset="0"/>
              <a:buAutoNum type="arabicPeriod"/>
            </a:pPr>
            <a:r>
              <a:rPr lang="cs-CZ" smtClean="0">
                <a:latin typeface="Times New Roman" pitchFamily="18" charset="0"/>
              </a:rPr>
              <a:t>Motivací investování  do určité akce je očekávání většího výnosu, než by přineslo investování do jiné akce, ovšem s přihlédnutím k míře rizika,</a:t>
            </a:r>
          </a:p>
          <a:p>
            <a:pPr marL="457200" indent="-457200" eaLnBrk="1" hangingPunct="1">
              <a:buFont typeface="Calibri" pitchFamily="34" charset="0"/>
              <a:buAutoNum type="arabicPeriod"/>
            </a:pPr>
            <a:r>
              <a:rPr lang="cs-CZ" smtClean="0">
                <a:latin typeface="Times New Roman" pitchFamily="18" charset="0"/>
              </a:rPr>
              <a:t>Všeobecným kritériem finančního rozhodování je </a:t>
            </a:r>
            <a:r>
              <a:rPr lang="cs-CZ" b="1" u="sng" smtClean="0">
                <a:latin typeface="Times New Roman" pitchFamily="18" charset="0"/>
              </a:rPr>
              <a:t>cash flow respektive zisk</a:t>
            </a:r>
          </a:p>
          <a:p>
            <a:pPr marL="457200" indent="-457200" eaLnBrk="1" hangingPunct="1">
              <a:buFont typeface="Calibri" pitchFamily="34" charset="0"/>
              <a:buAutoNum type="arabicPeriod"/>
            </a:pPr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Druhy financování podniku</a:t>
            </a:r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  <a:tabLst>
                <a:tab pos="444500" algn="l"/>
              </a:tabLst>
            </a:pPr>
            <a:endParaRPr lang="cs-CZ" smtClean="0">
              <a:latin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  <a:tabLst>
                <a:tab pos="444500" algn="l"/>
              </a:tabLst>
            </a:pPr>
            <a:r>
              <a:rPr lang="cs-CZ" smtClean="0">
                <a:latin typeface="Times New Roman" pitchFamily="18" charset="0"/>
              </a:rPr>
              <a:t>Existuje řada kritérií pro specifikaci jednotlivých druhů financování:</a:t>
            </a:r>
          </a:p>
          <a:p>
            <a:pPr marL="0" indent="0" eaLnBrk="1" hangingPunct="1">
              <a:tabLst>
                <a:tab pos="444500" algn="l"/>
              </a:tabLst>
            </a:pPr>
            <a:r>
              <a:rPr lang="cs-CZ" smtClean="0">
                <a:latin typeface="Times New Roman" pitchFamily="18" charset="0"/>
              </a:rPr>
              <a:t>	podle pravidelnosti financování,</a:t>
            </a:r>
          </a:p>
          <a:p>
            <a:pPr marL="0" indent="0" eaLnBrk="1" hangingPunct="1">
              <a:tabLst>
                <a:tab pos="444500" algn="l"/>
              </a:tabLst>
            </a:pPr>
            <a:r>
              <a:rPr lang="cs-CZ" smtClean="0">
                <a:latin typeface="Times New Roman" pitchFamily="18" charset="0"/>
              </a:rPr>
              <a:t>	podle původu finančních prostředků,</a:t>
            </a:r>
          </a:p>
          <a:p>
            <a:pPr marL="0" indent="0" eaLnBrk="1" hangingPunct="1">
              <a:tabLst>
                <a:tab pos="444500" algn="l"/>
              </a:tabLst>
            </a:pPr>
            <a:r>
              <a:rPr lang="cs-CZ" smtClean="0">
                <a:latin typeface="Times New Roman" pitchFamily="18" charset="0"/>
              </a:rPr>
              <a:t>	podle doby, po kterou je kapitál k dispozici.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Kritérium pravidelnosti financování</a:t>
            </a:r>
          </a:p>
        </p:txBody>
      </p:sp>
      <p:sp>
        <p:nvSpPr>
          <p:cNvPr id="38915" name="Zástupný symbol pro obsah 2"/>
          <p:cNvSpPr>
            <a:spLocks noGrp="1"/>
          </p:cNvSpPr>
          <p:nvPr>
            <p:ph idx="1"/>
          </p:nvPr>
        </p:nvSpPr>
        <p:spPr>
          <a:xfrm>
            <a:off x="428625" y="1285875"/>
            <a:ext cx="8229600" cy="5197475"/>
          </a:xfrm>
        </p:spPr>
        <p:txBody>
          <a:bodyPr/>
          <a:lstStyle/>
          <a:p>
            <a:pPr marL="0" indent="0" eaLnBrk="1" hangingPunct="1">
              <a:tabLst>
                <a:tab pos="530225" algn="l"/>
              </a:tabLst>
            </a:pPr>
            <a:r>
              <a:rPr lang="cs-CZ" smtClean="0"/>
              <a:t>	</a:t>
            </a:r>
            <a:r>
              <a:rPr lang="cs-CZ" smtClean="0">
                <a:latin typeface="Times New Roman" pitchFamily="18" charset="0"/>
              </a:rPr>
              <a:t>financování běžné,</a:t>
            </a:r>
          </a:p>
          <a:p>
            <a:pPr marL="0" indent="0" eaLnBrk="1" hangingPunct="1">
              <a:tabLst>
                <a:tab pos="530225" algn="l"/>
              </a:tabLst>
            </a:pPr>
            <a:r>
              <a:rPr lang="cs-CZ" smtClean="0">
                <a:latin typeface="Times New Roman" pitchFamily="18" charset="0"/>
              </a:rPr>
              <a:t>	financování mimořádné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530225" algn="l"/>
              </a:tabLst>
            </a:pPr>
            <a:r>
              <a:rPr lang="cs-CZ" b="1" u="sng" smtClean="0">
                <a:latin typeface="Times New Roman" pitchFamily="18" charset="0"/>
              </a:rPr>
              <a:t>Financování běžné,</a:t>
            </a:r>
            <a:r>
              <a:rPr lang="cs-CZ" smtClean="0">
                <a:latin typeface="Times New Roman" pitchFamily="18" charset="0"/>
              </a:rPr>
              <a:t> běžný provoz podnikatelského subjektu, nákup materiálu, energie, výplata platů a mezd, splácení závazků, aj.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530225" algn="l"/>
              </a:tabLst>
            </a:pPr>
            <a:r>
              <a:rPr lang="cs-CZ" b="1" u="sng" smtClean="0">
                <a:latin typeface="Times New Roman" pitchFamily="18" charset="0"/>
              </a:rPr>
              <a:t>Financování mimořádné,</a:t>
            </a:r>
            <a:r>
              <a:rPr lang="cs-CZ" smtClean="0">
                <a:latin typeface="Times New Roman" pitchFamily="18" charset="0"/>
              </a:rPr>
              <a:t> zakládání podniku, rozšiřování podniku respektive podnikatelských aktivit, 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530225" algn="l"/>
              </a:tabLst>
            </a:pPr>
            <a:r>
              <a:rPr lang="cs-CZ" b="1" u="sng" smtClean="0">
                <a:latin typeface="Times New Roman" pitchFamily="18" charset="0"/>
              </a:rPr>
              <a:t>Financování při slučování podniků, </a:t>
            </a:r>
            <a:r>
              <a:rPr lang="cs-CZ" smtClean="0">
                <a:latin typeface="Times New Roman" pitchFamily="18" charset="0"/>
              </a:rPr>
              <a:t>financování při likvidaci podniku.</a:t>
            </a:r>
            <a:endParaRPr lang="cs-CZ" b="1" u="sng" smtClean="0">
              <a:latin typeface="Times New Roman" pitchFamily="18" charset="0"/>
            </a:endParaRPr>
          </a:p>
          <a:p>
            <a:pPr marL="0" indent="0" eaLnBrk="1" hangingPunct="1">
              <a:tabLst>
                <a:tab pos="530225" algn="l"/>
              </a:tabLst>
            </a:pPr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Kritérium původu finančních prostředků</a:t>
            </a:r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>
          <a:xfrm>
            <a:off x="395288" y="1268413"/>
            <a:ext cx="8229600" cy="5197475"/>
          </a:xfrm>
        </p:spPr>
        <p:txBody>
          <a:bodyPr/>
          <a:lstStyle/>
          <a:p>
            <a:pPr marL="0" indent="0" eaLnBrk="1" hangingPunct="1">
              <a:tabLst>
                <a:tab pos="530225" algn="l"/>
              </a:tabLst>
            </a:pPr>
            <a:r>
              <a:rPr lang="cs-CZ" smtClean="0"/>
              <a:t>	</a:t>
            </a:r>
            <a:r>
              <a:rPr lang="cs-CZ" b="1" u="sng" smtClean="0">
                <a:latin typeface="Times New Roman" pitchFamily="18" charset="0"/>
              </a:rPr>
              <a:t>financování vlastním kapitálem</a:t>
            </a:r>
            <a:r>
              <a:rPr lang="cs-CZ" smtClean="0">
                <a:latin typeface="Times New Roman" pitchFamily="18" charset="0"/>
              </a:rPr>
              <a:t>, (emisí akcií, vklady 	majitelů),</a:t>
            </a:r>
          </a:p>
          <a:p>
            <a:pPr marL="0" indent="0" eaLnBrk="1" hangingPunct="1">
              <a:tabLst>
                <a:tab pos="530225" algn="l"/>
              </a:tabLst>
            </a:pPr>
            <a:r>
              <a:rPr lang="cs-CZ" smtClean="0">
                <a:latin typeface="Times New Roman" pitchFamily="18" charset="0"/>
              </a:rPr>
              <a:t>	</a:t>
            </a:r>
            <a:r>
              <a:rPr lang="cs-CZ" b="1" u="sng" smtClean="0">
                <a:latin typeface="Times New Roman" pitchFamily="18" charset="0"/>
              </a:rPr>
              <a:t>financování cizím kap</a:t>
            </a:r>
            <a:r>
              <a:rPr lang="cs-CZ" smtClean="0">
                <a:latin typeface="Times New Roman" pitchFamily="18" charset="0"/>
              </a:rPr>
              <a:t>itálem (bankovní úvěr,  závazky  	dodavatelů,  zálohami odběratelů),</a:t>
            </a:r>
          </a:p>
          <a:p>
            <a:pPr marL="0" indent="0" eaLnBrk="1" hangingPunct="1">
              <a:tabLst>
                <a:tab pos="530225" algn="l"/>
              </a:tabLst>
            </a:pPr>
            <a:r>
              <a:rPr lang="cs-CZ" smtClean="0">
                <a:latin typeface="Times New Roman" pitchFamily="18" charset="0"/>
              </a:rPr>
              <a:t>	</a:t>
            </a:r>
            <a:r>
              <a:rPr lang="cs-CZ" b="1" u="sng" smtClean="0">
                <a:latin typeface="Times New Roman" pitchFamily="18" charset="0"/>
              </a:rPr>
              <a:t>samofinancování</a:t>
            </a:r>
            <a:r>
              <a:rPr lang="cs-CZ" smtClean="0">
                <a:latin typeface="Times New Roman" pitchFamily="18" charset="0"/>
              </a:rPr>
              <a:t>, (financování ziskem, odpisy, snižování 	zásob, financování z rezerv)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Kritérium časové dispozice kapitálu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>
          <a:xfrm>
            <a:off x="395288" y="1341438"/>
            <a:ext cx="8229600" cy="5126037"/>
          </a:xfrm>
        </p:spPr>
        <p:txBody>
          <a:bodyPr/>
          <a:lstStyle/>
          <a:p>
            <a:pPr marL="0" indent="0" eaLnBrk="1" hangingPunct="1">
              <a:tabLst>
                <a:tab pos="530225" algn="l"/>
              </a:tabLst>
            </a:pPr>
            <a:endParaRPr lang="cs-CZ" smtClean="0"/>
          </a:p>
          <a:p>
            <a:pPr marL="0" indent="0" eaLnBrk="1" hangingPunct="1">
              <a:tabLst>
                <a:tab pos="530225" algn="l"/>
              </a:tabLst>
            </a:pPr>
            <a:r>
              <a:rPr lang="cs-CZ" smtClean="0">
                <a:latin typeface="Times New Roman" pitchFamily="18" charset="0"/>
              </a:rPr>
              <a:t>	dlouhodobé, (vlastní kapitál, dlouhodobý cizí kapitál)</a:t>
            </a:r>
          </a:p>
          <a:p>
            <a:pPr marL="0" indent="0" eaLnBrk="1" hangingPunct="1">
              <a:tabLst>
                <a:tab pos="530225" algn="l"/>
              </a:tabLst>
            </a:pPr>
            <a:r>
              <a:rPr lang="cs-CZ" smtClean="0">
                <a:latin typeface="Times New Roman" pitchFamily="18" charset="0"/>
              </a:rPr>
              <a:t>	krátkodobé, (krátkodobé bankovní úvěry, dodavatelské 	úvěry)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Běžné , krátkodobé financování</a:t>
            </a:r>
          </a:p>
        </p:txBody>
      </p:sp>
      <p:sp>
        <p:nvSpPr>
          <p:cNvPr id="41987" name="Zástupný symbol pro obsah 2"/>
          <p:cNvSpPr>
            <a:spLocks noGrp="1"/>
          </p:cNvSpPr>
          <p:nvPr>
            <p:ph idx="1"/>
          </p:nvPr>
        </p:nvSpPr>
        <p:spPr>
          <a:xfrm>
            <a:off x="428625" y="1285875"/>
            <a:ext cx="8229600" cy="5197475"/>
          </a:xfrm>
        </p:spPr>
        <p:txBody>
          <a:bodyPr/>
          <a:lstStyle/>
          <a:p>
            <a:pPr marL="0" indent="0" eaLnBrk="1" hangingPunct="1">
              <a:tabLst>
                <a:tab pos="530225" algn="l"/>
              </a:tabLst>
            </a:pPr>
            <a:r>
              <a:rPr lang="cs-CZ" smtClean="0"/>
              <a:t>	</a:t>
            </a:r>
            <a:r>
              <a:rPr lang="cs-CZ" smtClean="0">
                <a:latin typeface="Times New Roman" pitchFamily="18" charset="0"/>
              </a:rPr>
              <a:t>financování  investic je dáno výši pořizovacích cen investic a 	nákladů spojených s uvedením investičního projektu do 	provozu,</a:t>
            </a:r>
          </a:p>
          <a:p>
            <a:pPr marL="0" indent="0" eaLnBrk="1" hangingPunct="1">
              <a:tabLst>
                <a:tab pos="530225" algn="l"/>
              </a:tabLst>
            </a:pPr>
            <a:r>
              <a:rPr lang="cs-CZ" smtClean="0">
                <a:latin typeface="Times New Roman" pitchFamily="18" charset="0"/>
              </a:rPr>
              <a:t>	jako obtížnější se jeví financování oběžného majetku, (v 	západní literatuře se hovoří o </a:t>
            </a:r>
            <a:r>
              <a:rPr lang="cs-CZ" b="1" u="sng" smtClean="0">
                <a:solidFill>
                  <a:srgbClr val="FF9900"/>
                </a:solidFill>
                <a:latin typeface="Times New Roman" pitchFamily="18" charset="0"/>
              </a:rPr>
              <a:t>řízení pracovního kapitálu</a:t>
            </a:r>
            <a:r>
              <a:rPr lang="cs-CZ" b="1" u="sng" smtClean="0">
                <a:latin typeface="Times New Roman" pitchFamily="18" charset="0"/>
              </a:rPr>
              <a:t>. </a:t>
            </a:r>
            <a:br>
              <a:rPr lang="cs-CZ" b="1" u="sng" smtClean="0">
                <a:latin typeface="Times New Roman" pitchFamily="18" charset="0"/>
              </a:rPr>
            </a:br>
            <a:r>
              <a:rPr lang="cs-CZ" smtClean="0">
                <a:latin typeface="Times New Roman" pitchFamily="18" charset="0"/>
              </a:rPr>
              <a:t>	Je spojeno s dvěma rovinami sledování:</a:t>
            </a:r>
          </a:p>
          <a:p>
            <a:pPr marL="400050" lvl="1" indent="0" eaLnBrk="1" hangingPunct="1">
              <a:tabLst>
                <a:tab pos="530225" algn="l"/>
              </a:tabLst>
            </a:pPr>
            <a:r>
              <a:rPr lang="cs-CZ" sz="2400" smtClean="0">
                <a:latin typeface="Times New Roman" pitchFamily="18" charset="0"/>
              </a:rPr>
              <a:t>	stanovit </a:t>
            </a:r>
            <a:r>
              <a:rPr lang="cs-CZ" sz="2400" b="1" smtClean="0">
                <a:latin typeface="Times New Roman" pitchFamily="18" charset="0"/>
              </a:rPr>
              <a:t>optimální</a:t>
            </a:r>
            <a:r>
              <a:rPr lang="cs-CZ" sz="2400" smtClean="0">
                <a:latin typeface="Times New Roman" pitchFamily="18" charset="0"/>
              </a:rPr>
              <a:t> výši každé položky </a:t>
            </a:r>
            <a:r>
              <a:rPr lang="cs-CZ" sz="2400" b="1" smtClean="0">
                <a:latin typeface="Times New Roman" pitchFamily="18" charset="0"/>
              </a:rPr>
              <a:t>oběžných aktiv,</a:t>
            </a:r>
          </a:p>
          <a:p>
            <a:pPr marL="400050" lvl="1" indent="0" eaLnBrk="1" hangingPunct="1">
              <a:tabLst>
                <a:tab pos="530225" algn="l"/>
              </a:tabLst>
            </a:pPr>
            <a:r>
              <a:rPr lang="cs-CZ" sz="2400" b="1" smtClean="0">
                <a:latin typeface="Times New Roman" pitchFamily="18" charset="0"/>
              </a:rPr>
              <a:t>	</a:t>
            </a:r>
            <a:r>
              <a:rPr lang="cs-CZ" sz="2400" smtClean="0">
                <a:latin typeface="Times New Roman" pitchFamily="18" charset="0"/>
              </a:rPr>
              <a:t>určení způsobu financování,</a:t>
            </a:r>
          </a:p>
          <a:p>
            <a:pPr marL="400050" lvl="1" indent="0" eaLnBrk="1" hangingPunct="1">
              <a:tabLst>
                <a:tab pos="530225" algn="l"/>
              </a:tabLst>
            </a:pPr>
            <a:endParaRPr lang="cs-CZ" sz="2400" smtClean="0">
              <a:latin typeface="Times New Roman" pitchFamily="18" charset="0"/>
            </a:endParaRPr>
          </a:p>
          <a:p>
            <a:pPr marL="400050" lvl="1" indent="0" eaLnBrk="1" hangingPunct="1">
              <a:buFont typeface="Courier New" pitchFamily="49" charset="0"/>
              <a:buNone/>
              <a:tabLst>
                <a:tab pos="530225" algn="l"/>
              </a:tabLst>
            </a:pPr>
            <a:endParaRPr lang="cs-CZ" sz="2400" smtClean="0">
              <a:latin typeface="Times New Roman" pitchFamily="18" charset="0"/>
            </a:endParaRPr>
          </a:p>
          <a:p>
            <a:pPr marL="0" indent="0" eaLnBrk="1" hangingPunct="1">
              <a:tabLst>
                <a:tab pos="530225" algn="l"/>
              </a:tabLst>
            </a:pPr>
            <a:endParaRPr lang="cs-CZ" b="1" u="sng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796925"/>
          </a:xfrm>
        </p:spPr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Hrubý pracovní kapitál a čistý pracovní kapitál</a:t>
            </a:r>
          </a:p>
        </p:txBody>
      </p:sp>
      <p:sp>
        <p:nvSpPr>
          <p:cNvPr id="430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tabLst>
                <a:tab pos="530225" algn="l"/>
              </a:tabLst>
            </a:pPr>
            <a:r>
              <a:rPr lang="cs-CZ" smtClean="0"/>
              <a:t>	</a:t>
            </a:r>
            <a:r>
              <a:rPr lang="cs-CZ" b="1" u="sng" smtClean="0">
                <a:solidFill>
                  <a:srgbClr val="FFFF00"/>
                </a:solidFill>
                <a:latin typeface="Times New Roman" pitchFamily="18" charset="0"/>
              </a:rPr>
              <a:t>pracovní kapitál</a:t>
            </a:r>
            <a:r>
              <a:rPr lang="cs-CZ" smtClean="0">
                <a:solidFill>
                  <a:srgbClr val="FFFF00"/>
                </a:solidFill>
                <a:latin typeface="Times New Roman" pitchFamily="18" charset="0"/>
              </a:rPr>
              <a:t>:</a:t>
            </a:r>
            <a:r>
              <a:rPr lang="cs-CZ" smtClean="0">
                <a:latin typeface="Times New Roman" pitchFamily="18" charset="0"/>
              </a:rPr>
              <a:t> kapitál  „pracuje“ , neboť ustavičně obíhá,</a:t>
            </a:r>
          </a:p>
          <a:p>
            <a:pPr marL="0" indent="0" eaLnBrk="1" hangingPunct="1">
              <a:tabLst>
                <a:tab pos="530225" algn="l"/>
              </a:tabLst>
            </a:pPr>
            <a:r>
              <a:rPr lang="cs-CZ" smtClean="0">
                <a:latin typeface="Times New Roman" pitchFamily="18" charset="0"/>
              </a:rPr>
              <a:t>	</a:t>
            </a:r>
            <a:r>
              <a:rPr lang="cs-CZ" b="1" smtClean="0">
                <a:solidFill>
                  <a:srgbClr val="FFFF00"/>
                </a:solidFill>
                <a:latin typeface="Times New Roman" pitchFamily="18" charset="0"/>
              </a:rPr>
              <a:t>hrubý pracovní kapitál</a:t>
            </a:r>
            <a:r>
              <a:rPr lang="cs-CZ" smtClean="0">
                <a:latin typeface="Times New Roman" pitchFamily="18" charset="0"/>
              </a:rPr>
              <a:t>, je pojem pro označení veškerých 	oběžných aktiv používaných v podniku</a:t>
            </a:r>
          </a:p>
          <a:p>
            <a:pPr marL="0" indent="0" eaLnBrk="1" hangingPunct="1">
              <a:tabLst>
                <a:tab pos="530225" algn="l"/>
              </a:tabLst>
            </a:pPr>
            <a:r>
              <a:rPr lang="cs-CZ" smtClean="0">
                <a:latin typeface="Times New Roman" pitchFamily="18" charset="0"/>
              </a:rPr>
              <a:t>	</a:t>
            </a:r>
            <a:r>
              <a:rPr lang="cs-CZ" b="1" smtClean="0">
                <a:solidFill>
                  <a:srgbClr val="FFFF00"/>
                </a:solidFill>
                <a:latin typeface="Times New Roman" pitchFamily="18" charset="0"/>
              </a:rPr>
              <a:t>čistý pracovní kapitál</a:t>
            </a:r>
            <a:r>
              <a:rPr lang="cs-CZ" smtClean="0">
                <a:latin typeface="Times New Roman" pitchFamily="18" charset="0"/>
              </a:rPr>
              <a:t>, je ta část oběžných aktiv,  která je 	financována dlouhodobým kapitálem.  Nebo jako: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530225" algn="l"/>
              </a:tabLst>
            </a:pPr>
            <a:r>
              <a:rPr lang="cs-CZ" smtClean="0">
                <a:latin typeface="Times New Roman" pitchFamily="18" charset="0"/>
              </a:rPr>
              <a:t>	</a:t>
            </a:r>
            <a:r>
              <a:rPr lang="cs-CZ" i="1" smtClean="0">
                <a:solidFill>
                  <a:srgbClr val="FF9900"/>
                </a:solidFill>
                <a:latin typeface="Times New Roman" pitchFamily="18" charset="0"/>
              </a:rPr>
              <a:t>čistý pracovní kapitál = oběžná aktiva – krátkodobá pasiva</a:t>
            </a:r>
            <a:endParaRPr lang="cs-CZ" smtClean="0">
              <a:solidFill>
                <a:srgbClr val="FF99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Čistý pracovní kapitál</a:t>
            </a:r>
          </a:p>
        </p:txBody>
      </p:sp>
      <p:graphicFrame>
        <p:nvGraphicFramePr>
          <p:cNvPr id="5122" name="Zástupný symbol pro obsah 5"/>
          <p:cNvGraphicFramePr>
            <a:graphicFrameLocks noGrp="1" noChangeAspect="1"/>
          </p:cNvGraphicFramePr>
          <p:nvPr>
            <p:ph idx="1"/>
          </p:nvPr>
        </p:nvGraphicFramePr>
        <p:xfrm>
          <a:off x="500063" y="1571625"/>
          <a:ext cx="8426450" cy="4857750"/>
        </p:xfrm>
        <a:graphic>
          <a:graphicData uri="http://schemas.openxmlformats.org/presentationml/2006/ole">
            <p:oleObj spid="_x0000_s5141" name="Document" r:id="rId3" imgW="5766396" imgH="3407361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Osnova přednášky</a:t>
            </a:r>
            <a:endParaRPr lang="en-US" smtClean="0"/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Calibri" pitchFamily="34" charset="0"/>
              <a:buAutoNum type="arabicPeriod" startAt="9"/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Stanovení výše oběžného majetku</a:t>
            </a:r>
          </a:p>
          <a:p>
            <a:pPr marL="457200" indent="-457200">
              <a:buFont typeface="Calibri" pitchFamily="34" charset="0"/>
              <a:buAutoNum type="arabicPeriod" startAt="9"/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Způsoby financování oběžného majetku</a:t>
            </a:r>
          </a:p>
          <a:p>
            <a:pPr marL="457200" indent="-457200">
              <a:buFont typeface="Calibri" pitchFamily="34" charset="0"/>
              <a:buAutoNum type="arabicPeriod" startAt="9"/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Řízení cash flow</a:t>
            </a:r>
          </a:p>
          <a:p>
            <a:pPr marL="457200" indent="-457200">
              <a:buFont typeface="Calibri" pitchFamily="34" charset="0"/>
              <a:buAutoNum type="arabicPeriod" startAt="9"/>
            </a:pPr>
            <a:endParaRPr lang="cs-CZ" smtClean="0"/>
          </a:p>
          <a:p>
            <a:pPr marL="457200" indent="-457200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796925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</a:rPr>
              <a:t>Nulový pracovní kapitál</a:t>
            </a:r>
            <a:endParaRPr lang="en-US" b="1" i="1" smtClean="0">
              <a:latin typeface="Times New Roman" pitchFamily="18" charset="0"/>
            </a:endParaRP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cs-CZ" smtClean="0">
                <a:latin typeface="Times New Roman" pitchFamily="18" charset="0"/>
              </a:rPr>
              <a:t>Ve snaze zkrátit </a:t>
            </a:r>
            <a:r>
              <a:rPr lang="cs-CZ" b="1" smtClean="0">
                <a:latin typeface="Times New Roman" pitchFamily="18" charset="0"/>
              </a:rPr>
              <a:t>obratový cyklus peněz </a:t>
            </a:r>
            <a:r>
              <a:rPr lang="cs-CZ" smtClean="0">
                <a:latin typeface="Times New Roman" pitchFamily="18" charset="0"/>
              </a:rPr>
              <a:t>je snahou podniků pracovat s </a:t>
            </a:r>
            <a:r>
              <a:rPr lang="cs-CZ" b="1" smtClean="0">
                <a:latin typeface="Times New Roman" pitchFamily="18" charset="0"/>
              </a:rPr>
              <a:t>nulovým  pracovním kapitálem</a:t>
            </a:r>
            <a:r>
              <a:rPr lang="cs-CZ" smtClean="0">
                <a:latin typeface="Times New Roman" pitchFamily="18" charset="0"/>
              </a:rPr>
              <a:t>. Poněkud jiná formulace pracovního kapitálu zahrnuje:</a:t>
            </a:r>
          </a:p>
          <a:p>
            <a:pPr marL="0" indent="0">
              <a:buFont typeface="Wingdings" pitchFamily="2" charset="2"/>
              <a:buNone/>
            </a:pPr>
            <a:r>
              <a:rPr lang="cs-CZ" i="1" u="sng" smtClean="0">
                <a:solidFill>
                  <a:srgbClr val="FFFF00"/>
                </a:solidFill>
                <a:latin typeface="Times New Roman" pitchFamily="18" charset="0"/>
              </a:rPr>
              <a:t>Pracovní kapitál = zásoby + pohledávky – závazky</a:t>
            </a:r>
          </a:p>
          <a:p>
            <a:pPr marL="0" indent="0">
              <a:buFont typeface="Wingdings" pitchFamily="2" charset="2"/>
              <a:buNone/>
            </a:pPr>
            <a:r>
              <a:rPr lang="cs-CZ" smtClean="0">
                <a:latin typeface="Times New Roman" pitchFamily="18" charset="0"/>
              </a:rPr>
              <a:t>V případě minimální výše zásob je snahou vyrovnat bilanci pohledávek a závazků.</a:t>
            </a:r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>
                <a:latin typeface="Times New Roman" pitchFamily="18" charset="0"/>
              </a:rPr>
              <a:t>Stanovení výše oběžného majetku</a:t>
            </a:r>
            <a:endParaRPr lang="en-US" b="1" i="1" smtClean="0">
              <a:latin typeface="Times New Roman" pitchFamily="18" charset="0"/>
            </a:endParaRP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>
          <a:xfrm>
            <a:off x="428625" y="1285875"/>
            <a:ext cx="8229600" cy="5197475"/>
          </a:xfrm>
        </p:spPr>
        <p:txBody>
          <a:bodyPr/>
          <a:lstStyle/>
          <a:p>
            <a:pPr marL="0" indent="0">
              <a:tabLst>
                <a:tab pos="896938" algn="l"/>
              </a:tabLst>
            </a:pPr>
            <a:r>
              <a:rPr lang="cs-CZ" smtClean="0"/>
              <a:t>	</a:t>
            </a:r>
            <a:r>
              <a:rPr lang="cs-CZ" smtClean="0">
                <a:latin typeface="Times New Roman" pitchFamily="18" charset="0"/>
              </a:rPr>
              <a:t>Hospodárný provoz podniku determinuje výši oběžného 	majetku. </a:t>
            </a:r>
          </a:p>
          <a:p>
            <a:pPr marL="400050" lvl="1" indent="0">
              <a:buClr>
                <a:srgbClr val="FF9900"/>
              </a:buClr>
              <a:tabLst>
                <a:tab pos="896938" algn="l"/>
              </a:tabLst>
            </a:pPr>
            <a:r>
              <a:rPr lang="cs-CZ" sz="2400" smtClean="0">
                <a:latin typeface="Times New Roman" pitchFamily="18" charset="0"/>
              </a:rPr>
              <a:t>	nedostatečná výše oběžného majetku způsobuje 	nehospodárné využívání výrobního zařízení, budov a 	dalších položek dlouhodobého majetku,</a:t>
            </a:r>
          </a:p>
          <a:p>
            <a:pPr marL="400050" lvl="1" indent="0">
              <a:buClr>
                <a:srgbClr val="FF9900"/>
              </a:buClr>
              <a:tabLst>
                <a:tab pos="896938" algn="l"/>
              </a:tabLst>
            </a:pPr>
            <a:r>
              <a:rPr lang="cs-CZ" sz="2400" smtClean="0">
                <a:latin typeface="Times New Roman" pitchFamily="18" charset="0"/>
              </a:rPr>
              <a:t>	nadměrná výše oběžného majetku vede k „nečinnosti“ 	části oběžného majetku. Vázanost finančních prostředků v 	nečinném majetku.</a:t>
            </a:r>
          </a:p>
          <a:p>
            <a:pPr marL="0" indent="0">
              <a:buFont typeface="Wingdings" pitchFamily="2" charset="2"/>
              <a:buNone/>
              <a:tabLst>
                <a:tab pos="896938" algn="l"/>
              </a:tabLst>
            </a:pPr>
            <a:r>
              <a:rPr lang="cs-CZ" b="1" u="sng" smtClean="0">
                <a:solidFill>
                  <a:srgbClr val="FFFF00"/>
                </a:solidFill>
                <a:latin typeface="Times New Roman" pitchFamily="18" charset="0"/>
              </a:rPr>
              <a:t>Optimální výše oběžného majetku</a:t>
            </a:r>
            <a:r>
              <a:rPr lang="cs-CZ" u="sng" smtClean="0">
                <a:solidFill>
                  <a:srgbClr val="FFFF00"/>
                </a:solidFill>
                <a:latin typeface="Times New Roman" pitchFamily="18" charset="0"/>
              </a:rPr>
              <a:t>, zabezpečuje pravidelný chod podniku s minimálními náklady </a:t>
            </a:r>
            <a:r>
              <a:rPr lang="cs-CZ" i="1" u="sng" smtClean="0">
                <a:solidFill>
                  <a:srgbClr val="FFFF00"/>
                </a:solidFill>
                <a:latin typeface="Times New Roman" pitchFamily="18" charset="0"/>
              </a:rPr>
              <a:t>(nejde o minimální výši oběžného majetku).</a:t>
            </a:r>
            <a:endParaRPr lang="en-US" i="1" u="sng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>
                <a:latin typeface="Times New Roman" pitchFamily="18" charset="0"/>
              </a:rPr>
              <a:t>Stanovení výše oběžného majetku</a:t>
            </a:r>
            <a:endParaRPr lang="en-US" b="1" i="1" smtClean="0">
              <a:latin typeface="Times New Roman" pitchFamily="18" charset="0"/>
            </a:endParaRP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cs-CZ" smtClean="0">
                <a:latin typeface="Times New Roman" pitchFamily="18" charset="0"/>
              </a:rPr>
              <a:t>Při stanovení výše oběžného majetku lze postupovat dvojím způsobem:</a:t>
            </a:r>
          </a:p>
          <a:p>
            <a:pPr marL="0" indent="0">
              <a:buClr>
                <a:srgbClr val="FF9900"/>
              </a:buClr>
            </a:pPr>
            <a:r>
              <a:rPr lang="cs-CZ" smtClean="0">
                <a:latin typeface="Times New Roman" pitchFamily="18" charset="0"/>
              </a:rPr>
              <a:t>	</a:t>
            </a:r>
            <a:r>
              <a:rPr lang="cs-CZ" b="1" smtClean="0">
                <a:solidFill>
                  <a:srgbClr val="FF9900"/>
                </a:solidFill>
                <a:latin typeface="Times New Roman" pitchFamily="18" charset="0"/>
              </a:rPr>
              <a:t>globálním postupem</a:t>
            </a:r>
            <a:r>
              <a:rPr lang="cs-CZ" b="1" smtClean="0">
                <a:latin typeface="Times New Roman" pitchFamily="18" charset="0"/>
              </a:rPr>
              <a:t> </a:t>
            </a:r>
            <a:r>
              <a:rPr lang="cs-CZ" i="1" smtClean="0">
                <a:latin typeface="Times New Roman" pitchFamily="18" charset="0"/>
              </a:rPr>
              <a:t>(vychází z délky obratového cyklu 	peněz a výše jednodenních nákladů),</a:t>
            </a:r>
          </a:p>
          <a:p>
            <a:pPr marL="0" indent="0">
              <a:buClr>
                <a:srgbClr val="FF9900"/>
              </a:buClr>
            </a:pPr>
            <a:r>
              <a:rPr lang="cs-CZ" i="1" smtClean="0">
                <a:latin typeface="Times New Roman" pitchFamily="18" charset="0"/>
              </a:rPr>
              <a:t>	</a:t>
            </a:r>
            <a:r>
              <a:rPr lang="cs-CZ" b="1" smtClean="0">
                <a:solidFill>
                  <a:srgbClr val="FF9900"/>
                </a:solidFill>
                <a:latin typeface="Times New Roman" pitchFamily="18" charset="0"/>
              </a:rPr>
              <a:t>analytickým postupem</a:t>
            </a:r>
            <a:r>
              <a:rPr lang="cs-CZ" b="1" smtClean="0">
                <a:latin typeface="Times New Roman" pitchFamily="18" charset="0"/>
              </a:rPr>
              <a:t> </a:t>
            </a:r>
            <a:r>
              <a:rPr lang="cs-CZ" i="1" smtClean="0">
                <a:latin typeface="Times New Roman" pitchFamily="18" charset="0"/>
              </a:rPr>
              <a:t>(výše dílčích položek oběžného 	majetku, jednotlivých funkčních položek zásob, 	pohledávek), </a:t>
            </a:r>
            <a:r>
              <a:rPr lang="cs-CZ" smtClean="0">
                <a:latin typeface="Times New Roman" pitchFamily="18" charset="0"/>
              </a:rPr>
              <a:t>využívá se při tom optimalizačních metod  	</a:t>
            </a:r>
            <a:r>
              <a:rPr lang="cs-CZ" i="1" smtClean="0">
                <a:latin typeface="Times New Roman" pitchFamily="18" charset="0"/>
              </a:rPr>
              <a:t>(optimalizace 	výrobních zásob, optimalizace výrobní 	dávky).</a:t>
            </a:r>
            <a:endParaRPr lang="en-US" b="1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</a:rPr>
              <a:t>Stanovení výše oběžného majetku: globální postup</a:t>
            </a:r>
            <a:endParaRPr lang="en-US" b="1" i="1" smtClean="0">
              <a:latin typeface="Times New Roman" pitchFamily="18" charset="0"/>
            </a:endParaRPr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>
          <a:xfrm>
            <a:off x="428625" y="981075"/>
            <a:ext cx="8229600" cy="5662613"/>
          </a:xfrm>
        </p:spPr>
        <p:txBody>
          <a:bodyPr/>
          <a:lstStyle/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r>
              <a:rPr lang="cs-CZ" smtClean="0">
                <a:solidFill>
                  <a:srgbClr val="FF9900"/>
                </a:solidFill>
                <a:latin typeface="Times New Roman" pitchFamily="18" charset="0"/>
              </a:rPr>
              <a:t>Globální postup</a:t>
            </a:r>
            <a:r>
              <a:rPr lang="cs-CZ" smtClean="0">
                <a:latin typeface="Times New Roman" pitchFamily="18" charset="0"/>
              </a:rPr>
              <a:t>: stanovení výše oběžného majetku pomocí </a:t>
            </a:r>
            <a:r>
              <a:rPr lang="cs-CZ" b="1" smtClean="0">
                <a:solidFill>
                  <a:srgbClr val="FFFF00"/>
                </a:solidFill>
                <a:latin typeface="Times New Roman" pitchFamily="18" charset="0"/>
              </a:rPr>
              <a:t>obratového cyklu peněz</a:t>
            </a:r>
            <a:r>
              <a:rPr lang="cs-CZ" b="1" smtClean="0">
                <a:latin typeface="Times New Roman" pitchFamily="18" charset="0"/>
              </a:rPr>
              <a:t>,</a:t>
            </a:r>
            <a:endParaRPr lang="cs-CZ" smtClean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r>
              <a:rPr lang="cs-CZ" b="1" u="sng" smtClean="0">
                <a:solidFill>
                  <a:srgbClr val="FFFF00"/>
                </a:solidFill>
                <a:latin typeface="Times New Roman" pitchFamily="18" charset="0"/>
              </a:rPr>
              <a:t>Obratový cyklus peněz (OCP)</a:t>
            </a:r>
            <a:r>
              <a:rPr lang="cs-CZ" b="1" u="sng" smtClean="0">
                <a:latin typeface="Times New Roman" pitchFamily="18" charset="0"/>
              </a:rPr>
              <a:t> </a:t>
            </a:r>
            <a:r>
              <a:rPr lang="cs-CZ" u="sng" smtClean="0">
                <a:latin typeface="Times New Roman" pitchFamily="18" charset="0"/>
              </a:rPr>
              <a:t>je doba mezi platbou za nakoupený materiál a přijetím inkasa z prodeje výrobků. </a:t>
            </a:r>
            <a:r>
              <a:rPr lang="cs-CZ" smtClean="0">
                <a:latin typeface="Times New Roman" pitchFamily="18" charset="0"/>
              </a:rPr>
              <a:t>Charakterizuje dobu, po kterou jsou fondy podniku vázány v oběžném majetku.</a:t>
            </a: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r>
              <a:rPr lang="cs-CZ" u="sng" smtClean="0">
                <a:latin typeface="Times New Roman" pitchFamily="18" charset="0"/>
              </a:rPr>
              <a:t>Skládá se:</a:t>
            </a:r>
          </a:p>
          <a:p>
            <a:pPr marL="358775" indent="0">
              <a:tabLst>
                <a:tab pos="1341438" algn="l"/>
                <a:tab pos="2238375" algn="l"/>
              </a:tabLst>
            </a:pPr>
            <a:r>
              <a:rPr lang="cs-CZ" smtClean="0">
                <a:latin typeface="Times New Roman" pitchFamily="18" charset="0"/>
              </a:rPr>
              <a:t>	z doby obratu zásob (</a:t>
            </a:r>
            <a:r>
              <a:rPr lang="cs-CZ" smtClean="0">
                <a:solidFill>
                  <a:srgbClr val="FFFF00"/>
                </a:solidFill>
                <a:latin typeface="Times New Roman" pitchFamily="18" charset="0"/>
              </a:rPr>
              <a:t>DOZ</a:t>
            </a:r>
            <a:r>
              <a:rPr lang="cs-CZ" smtClean="0">
                <a:latin typeface="Times New Roman" pitchFamily="18" charset="0"/>
              </a:rPr>
              <a:t>),</a:t>
            </a:r>
          </a:p>
          <a:p>
            <a:pPr marL="358775" indent="0">
              <a:tabLst>
                <a:tab pos="1341438" algn="l"/>
                <a:tab pos="2238375" algn="l"/>
              </a:tabLst>
            </a:pPr>
            <a:r>
              <a:rPr lang="cs-CZ" smtClean="0">
                <a:latin typeface="Times New Roman" pitchFamily="18" charset="0"/>
              </a:rPr>
              <a:t>	z doby obratu pohledávek (</a:t>
            </a:r>
            <a:r>
              <a:rPr lang="cs-CZ" smtClean="0">
                <a:solidFill>
                  <a:srgbClr val="FFFF00"/>
                </a:solidFill>
                <a:latin typeface="Times New Roman" pitchFamily="18" charset="0"/>
              </a:rPr>
              <a:t>doby inkasa DI</a:t>
            </a:r>
            <a:r>
              <a:rPr lang="cs-CZ" smtClean="0">
                <a:latin typeface="Times New Roman" pitchFamily="18" charset="0"/>
              </a:rPr>
              <a:t>)</a:t>
            </a:r>
          </a:p>
          <a:p>
            <a:pPr marL="358775" indent="0">
              <a:tabLst>
                <a:tab pos="1341438" algn="l"/>
                <a:tab pos="2238375" algn="l"/>
              </a:tabLst>
            </a:pPr>
            <a:r>
              <a:rPr lang="cs-CZ" smtClean="0">
                <a:latin typeface="Times New Roman" pitchFamily="18" charset="0"/>
              </a:rPr>
              <a:t>	z doby odkladu plateb (</a:t>
            </a:r>
            <a:r>
              <a:rPr lang="cs-CZ" smtClean="0">
                <a:solidFill>
                  <a:srgbClr val="FFFF00"/>
                </a:solidFill>
                <a:latin typeface="Times New Roman" pitchFamily="18" charset="0"/>
              </a:rPr>
              <a:t>DOP</a:t>
            </a:r>
            <a:r>
              <a:rPr lang="cs-CZ" smtClean="0">
                <a:latin typeface="Times New Roman" pitchFamily="18" charset="0"/>
              </a:rPr>
              <a:t>),</a:t>
            </a:r>
          </a:p>
          <a:p>
            <a:pPr marL="358775" indent="0">
              <a:tabLst>
                <a:tab pos="1341438" algn="l"/>
                <a:tab pos="2238375" algn="l"/>
              </a:tabLst>
            </a:pPr>
            <a:endParaRPr lang="cs-CZ" smtClean="0">
              <a:latin typeface="Times New Roman" pitchFamily="18" charset="0"/>
            </a:endParaRPr>
          </a:p>
          <a:p>
            <a:pPr marL="358775" indent="0">
              <a:tabLst>
                <a:tab pos="1341438" algn="l"/>
                <a:tab pos="2238375" algn="l"/>
              </a:tabLst>
            </a:pPr>
            <a:endParaRPr lang="cs-CZ" smtClean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en-US" b="1" u="sng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>
                <a:latin typeface="Times New Roman" pitchFamily="18" charset="0"/>
              </a:rPr>
              <a:t>Obratový cyklus peněz</a:t>
            </a:r>
            <a:endParaRPr lang="en-US" b="1" i="1" smtClean="0">
              <a:latin typeface="Times New Roman" pitchFamily="18" charset="0"/>
            </a:endParaRPr>
          </a:p>
        </p:txBody>
      </p:sp>
      <p:graphicFrame>
        <p:nvGraphicFramePr>
          <p:cNvPr id="6146" name="Zástupný symbol pro obsah 3"/>
          <p:cNvGraphicFramePr>
            <a:graphicFrameLocks noGrp="1" noChangeAspect="1"/>
          </p:cNvGraphicFramePr>
          <p:nvPr>
            <p:ph idx="1"/>
          </p:nvPr>
        </p:nvGraphicFramePr>
        <p:xfrm>
          <a:off x="11113" y="1924050"/>
          <a:ext cx="9040812" cy="3924300"/>
        </p:xfrm>
        <a:graphic>
          <a:graphicData uri="http://schemas.openxmlformats.org/presentationml/2006/ole">
            <p:oleObj spid="_x0000_s6165" name="Document" r:id="rId4" imgW="5950100" imgH="2582243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Nadpis 1"/>
          <p:cNvSpPr>
            <a:spLocks noGrp="1"/>
          </p:cNvSpPr>
          <p:nvPr>
            <p:ph type="title"/>
          </p:nvPr>
        </p:nvSpPr>
        <p:spPr>
          <a:xfrm>
            <a:off x="457200" y="116633"/>
            <a:ext cx="8229600" cy="720080"/>
          </a:xfrm>
        </p:spPr>
        <p:txBody>
          <a:bodyPr/>
          <a:lstStyle/>
          <a:p>
            <a:r>
              <a:rPr lang="cs-CZ" b="1" i="1" dirty="0" smtClean="0">
                <a:latin typeface="Times New Roman" pitchFamily="18" charset="0"/>
              </a:rPr>
              <a:t>Obratový cyklus peněz</a:t>
            </a:r>
            <a:endParaRPr lang="en-US" b="1" i="1" dirty="0" smtClean="0">
              <a:latin typeface="Times New Roman" pitchFamily="18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0" y="1052736"/>
            <a:ext cx="9036496" cy="5760639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696796479"/>
              </p:ext>
            </p:extLst>
          </p:nvPr>
        </p:nvGraphicFramePr>
        <p:xfrm>
          <a:off x="130621" y="980728"/>
          <a:ext cx="8905875" cy="4244975"/>
        </p:xfrm>
        <a:graphic>
          <a:graphicData uri="http://schemas.openxmlformats.org/presentationml/2006/ole">
            <p:oleObj spid="_x0000_s10251" name="Dokument" r:id="rId4" imgW="8905461" imgH="4245354" progId="Word.Document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19387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Nadpis 1"/>
          <p:cNvSpPr>
            <a:spLocks noGrp="1"/>
          </p:cNvSpPr>
          <p:nvPr>
            <p:ph type="title"/>
          </p:nvPr>
        </p:nvSpPr>
        <p:spPr>
          <a:xfrm>
            <a:off x="457200" y="116633"/>
            <a:ext cx="8229600" cy="720080"/>
          </a:xfrm>
        </p:spPr>
        <p:txBody>
          <a:bodyPr/>
          <a:lstStyle/>
          <a:p>
            <a:r>
              <a:rPr lang="cs-CZ" b="1" i="1" dirty="0" smtClean="0">
                <a:latin typeface="Times New Roman" pitchFamily="18" charset="0"/>
              </a:rPr>
              <a:t>Obratový cyklus peněz</a:t>
            </a:r>
            <a:endParaRPr lang="en-US" b="1" i="1" dirty="0" smtClean="0">
              <a:latin typeface="Times New Roman" pitchFamily="18" charset="0"/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222591488"/>
              </p:ext>
            </p:extLst>
          </p:nvPr>
        </p:nvGraphicFramePr>
        <p:xfrm>
          <a:off x="119063" y="811213"/>
          <a:ext cx="8905875" cy="5235575"/>
        </p:xfrm>
        <a:graphic>
          <a:graphicData uri="http://schemas.openxmlformats.org/presentationml/2006/ole">
            <p:oleObj spid="_x0000_s11273" name="Dokument" r:id="rId4" imgW="8905461" imgH="5234963" progId="Word.Document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9744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796925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</a:rPr>
              <a:t>Graf OCP</a:t>
            </a:r>
            <a:endParaRPr lang="en-US" b="1" i="1" smtClean="0">
              <a:latin typeface="Times New Roman" pitchFamily="18" charset="0"/>
            </a:endParaRPr>
          </a:p>
        </p:txBody>
      </p:sp>
      <p:graphicFrame>
        <p:nvGraphicFramePr>
          <p:cNvPr id="7170" name="Zástupný symbol pro obsah 3"/>
          <p:cNvGraphicFramePr>
            <a:graphicFrameLocks noGrp="1" noChangeAspect="1"/>
          </p:cNvGraphicFramePr>
          <p:nvPr>
            <p:ph idx="1"/>
          </p:nvPr>
        </p:nvGraphicFramePr>
        <p:xfrm>
          <a:off x="571500" y="2214563"/>
          <a:ext cx="9001125" cy="4429125"/>
        </p:xfrm>
        <a:graphic>
          <a:graphicData uri="http://schemas.openxmlformats.org/presentationml/2006/ole">
            <p:oleObj spid="_x0000_s7189" name="Document" r:id="rId3" imgW="6143120" imgH="300502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Nadpis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980728"/>
          </a:xfrm>
        </p:spPr>
        <p:txBody>
          <a:bodyPr/>
          <a:lstStyle/>
          <a:p>
            <a:r>
              <a:rPr lang="cs-CZ" b="1" i="1" dirty="0" smtClean="0">
                <a:latin typeface="Times New Roman" pitchFamily="18" charset="0"/>
              </a:rPr>
              <a:t>Kapitálová potřeba na krytí oběžného majetku</a:t>
            </a:r>
            <a:endParaRPr lang="en-US" b="1" i="1" dirty="0" smtClean="0">
              <a:latin typeface="Times New Roman" pitchFamily="18" charset="0"/>
            </a:endParaRPr>
          </a:p>
        </p:txBody>
      </p:sp>
      <p:sp>
        <p:nvSpPr>
          <p:cNvPr id="8197" name="Zástupný symbol pro obsah 2"/>
          <p:cNvSpPr>
            <a:spLocks noGrp="1"/>
          </p:cNvSpPr>
          <p:nvPr>
            <p:ph idx="1"/>
          </p:nvPr>
        </p:nvSpPr>
        <p:spPr>
          <a:xfrm>
            <a:off x="0" y="764705"/>
            <a:ext cx="9036495" cy="6093296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tabLst>
                <a:tab pos="809625" algn="l"/>
              </a:tabLst>
            </a:pPr>
            <a:r>
              <a:rPr lang="cs-CZ" dirty="0" smtClean="0">
                <a:latin typeface="Times New Roman" pitchFamily="18" charset="0"/>
              </a:rPr>
              <a:t>Faktory ke stanovení </a:t>
            </a:r>
            <a:r>
              <a:rPr lang="cs-CZ" b="1" u="sng" dirty="0" smtClean="0">
                <a:latin typeface="Times New Roman" pitchFamily="18" charset="0"/>
              </a:rPr>
              <a:t>kapitálové potřeby </a:t>
            </a:r>
            <a:r>
              <a:rPr lang="cs-CZ" dirty="0" smtClean="0">
                <a:latin typeface="Times New Roman" pitchFamily="18" charset="0"/>
              </a:rPr>
              <a:t>na krytí oběžného majetku:</a:t>
            </a:r>
          </a:p>
          <a:p>
            <a:pPr marL="0" indent="0">
              <a:tabLst>
                <a:tab pos="809625" algn="l"/>
              </a:tabLst>
            </a:pPr>
            <a:r>
              <a:rPr lang="cs-CZ" dirty="0" smtClean="0">
                <a:latin typeface="Times New Roman" pitchFamily="18" charset="0"/>
              </a:rPr>
              <a:t>	OCP (obratový cyklus peněz),</a:t>
            </a:r>
          </a:p>
          <a:p>
            <a:pPr marL="0" indent="0">
              <a:tabLst>
                <a:tab pos="809625" algn="l"/>
              </a:tabLst>
            </a:pPr>
            <a:r>
              <a:rPr lang="cs-CZ" dirty="0" smtClean="0">
                <a:latin typeface="Times New Roman" pitchFamily="18" charset="0"/>
              </a:rPr>
              <a:t>	Jednodenní náklady (výdaje) na prodané zboží </a:t>
            </a:r>
          </a:p>
          <a:p>
            <a:pPr marL="0" indent="0">
              <a:tabLst>
                <a:tab pos="809625" algn="l"/>
              </a:tabLst>
            </a:pPr>
            <a:endParaRPr lang="cs-CZ" dirty="0" smtClean="0">
              <a:latin typeface="Times New Roman" pitchFamily="18" charset="0"/>
            </a:endParaRPr>
          </a:p>
          <a:p>
            <a:pPr marL="0" indent="0">
              <a:tabLst>
                <a:tab pos="809625" algn="l"/>
              </a:tabLst>
            </a:pPr>
            <a:endParaRPr lang="cs-CZ" dirty="0" smtClean="0">
              <a:latin typeface="Times New Roman" pitchFamily="18" charset="0"/>
            </a:endParaRPr>
          </a:p>
          <a:p>
            <a:pPr marL="0" indent="0">
              <a:tabLst>
                <a:tab pos="809625" algn="l"/>
              </a:tabLst>
            </a:pPr>
            <a:endParaRPr lang="cs-CZ" dirty="0" smtClean="0">
              <a:latin typeface="Times New Roman" pitchFamily="18" charset="0"/>
            </a:endParaRPr>
          </a:p>
          <a:p>
            <a:pPr marL="0" indent="0">
              <a:buFont typeface="Wingdings" pitchFamily="2" charset="2"/>
              <a:buNone/>
              <a:tabLst>
                <a:tab pos="809625" algn="l"/>
              </a:tabLst>
            </a:pPr>
            <a:r>
              <a:rPr lang="cs-CZ" b="1" i="1" dirty="0" smtClean="0">
                <a:solidFill>
                  <a:srgbClr val="FFC000"/>
                </a:solidFill>
                <a:latin typeface="Times New Roman" pitchFamily="18" charset="0"/>
              </a:rPr>
              <a:t>Objektivněji:</a:t>
            </a:r>
          </a:p>
          <a:p>
            <a:pPr marL="0" indent="0">
              <a:buFont typeface="Wingdings" pitchFamily="2" charset="2"/>
              <a:buNone/>
              <a:tabLst>
                <a:tab pos="809625" algn="l"/>
              </a:tabLst>
            </a:pPr>
            <a:endParaRPr lang="cs-CZ" dirty="0" smtClean="0">
              <a:latin typeface="Times New Roman" pitchFamily="18" charset="0"/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645632647"/>
              </p:ext>
            </p:extLst>
          </p:nvPr>
        </p:nvGraphicFramePr>
        <p:xfrm>
          <a:off x="-20377" y="2747397"/>
          <a:ext cx="6143625" cy="896937"/>
        </p:xfrm>
        <a:graphic>
          <a:graphicData uri="http://schemas.openxmlformats.org/presentationml/2006/ole">
            <p:oleObj spid="_x0000_s8240" name="Rovnice" r:id="rId3" imgW="3238500" imgH="508000" progId="">
              <p:embed/>
            </p:oleObj>
          </a:graphicData>
        </a:graphic>
      </p:graphicFrame>
      <p:graphicFrame>
        <p:nvGraphicFramePr>
          <p:cNvPr id="819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072398529"/>
              </p:ext>
            </p:extLst>
          </p:nvPr>
        </p:nvGraphicFramePr>
        <p:xfrm>
          <a:off x="-49213" y="3803804"/>
          <a:ext cx="9193213" cy="428625"/>
        </p:xfrm>
        <a:graphic>
          <a:graphicData uri="http://schemas.openxmlformats.org/presentationml/2006/ole">
            <p:oleObj spid="_x0000_s8241" name="Rovnice" r:id="rId4" imgW="4826000" imgH="254000" progId="">
              <p:embed/>
            </p:oleObj>
          </a:graphicData>
        </a:graphic>
      </p:graphicFrame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986927578"/>
              </p:ext>
            </p:extLst>
          </p:nvPr>
        </p:nvGraphicFramePr>
        <p:xfrm>
          <a:off x="149956" y="5211894"/>
          <a:ext cx="5773737" cy="830263"/>
        </p:xfrm>
        <a:graphic>
          <a:graphicData uri="http://schemas.openxmlformats.org/presentationml/2006/ole">
            <p:oleObj spid="_x0000_s8242" name="Dokument" r:id="rId5" imgW="5773798" imgH="829681" progId="Word.Document.12">
              <p:embed/>
            </p:oleObj>
          </a:graphicData>
        </a:graphic>
      </p:graphicFrame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949580861"/>
              </p:ext>
            </p:extLst>
          </p:nvPr>
        </p:nvGraphicFramePr>
        <p:xfrm>
          <a:off x="144722" y="6186881"/>
          <a:ext cx="5813425" cy="487363"/>
        </p:xfrm>
        <a:graphic>
          <a:graphicData uri="http://schemas.openxmlformats.org/presentationml/2006/ole">
            <p:oleObj spid="_x0000_s8243" name="Dokument" r:id="rId6" imgW="5813497" imgH="487857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>
                <a:latin typeface="Times New Roman" pitchFamily="18" charset="0"/>
              </a:rPr>
              <a:t>Kapitálová potřeba na krytí oběžného majetku</a:t>
            </a:r>
            <a:endParaRPr lang="en-US" b="1" i="1" smtClean="0">
              <a:latin typeface="Times New Roman" pitchFamily="18" charset="0"/>
            </a:endParaRPr>
          </a:p>
        </p:txBody>
      </p:sp>
      <p:sp>
        <p:nvSpPr>
          <p:cNvPr id="481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8163" indent="-538163">
              <a:buFont typeface="Wingdings" pitchFamily="2" charset="2"/>
              <a:buNone/>
            </a:pPr>
            <a:r>
              <a:rPr lang="cs-CZ" smtClean="0">
                <a:latin typeface="Times New Roman" pitchFamily="18" charset="0"/>
              </a:rPr>
              <a:t>Obratový cyklus peněz lze zkrátit:</a:t>
            </a:r>
          </a:p>
          <a:p>
            <a:pPr marL="538163" indent="-538163">
              <a:buFont typeface="Wingdings" pitchFamily="2" charset="2"/>
              <a:buNone/>
            </a:pPr>
            <a:endParaRPr lang="cs-CZ" smtClean="0">
              <a:latin typeface="Times New Roman" pitchFamily="18" charset="0"/>
            </a:endParaRPr>
          </a:p>
          <a:p>
            <a:pPr marL="538163" indent="-538163"/>
            <a:r>
              <a:rPr lang="cs-CZ" smtClean="0">
                <a:latin typeface="Times New Roman" pitchFamily="18" charset="0"/>
              </a:rPr>
              <a:t>zkrácením doby obratu zásob </a:t>
            </a:r>
            <a:r>
              <a:rPr lang="cs-CZ" i="1" smtClean="0">
                <a:latin typeface="Times New Roman" pitchFamily="18" charset="0"/>
              </a:rPr>
              <a:t>(zásobování, rozpracovaná výroba, sklad hotových výrobků),</a:t>
            </a:r>
          </a:p>
          <a:p>
            <a:pPr marL="538163" indent="-538163"/>
            <a:r>
              <a:rPr lang="cs-CZ" smtClean="0">
                <a:latin typeface="Times New Roman" pitchFamily="18" charset="0"/>
              </a:rPr>
              <a:t>zkrácením doby inkasa </a:t>
            </a:r>
            <a:r>
              <a:rPr lang="cs-CZ" i="1" smtClean="0">
                <a:latin typeface="Times New Roman" pitchFamily="18" charset="0"/>
              </a:rPr>
              <a:t>(zkrácení doby splatnosti faktur u našich odběratelů, poskytování slev v případě zkrácení doby splatnosti),</a:t>
            </a:r>
          </a:p>
          <a:p>
            <a:pPr marL="538163" indent="-538163"/>
            <a:r>
              <a:rPr lang="cs-CZ" smtClean="0">
                <a:latin typeface="Times New Roman" pitchFamily="18" charset="0"/>
              </a:rPr>
              <a:t>prodloužením doby odkladu plateb dodavatelským subjektům.</a:t>
            </a:r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3438"/>
          </a:xfrm>
        </p:spPr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Úvod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43000"/>
            <a:ext cx="8893175" cy="5715000"/>
          </a:xfrm>
        </p:spPr>
        <p:txBody>
          <a:bodyPr/>
          <a:lstStyle/>
          <a:p>
            <a:pPr marL="85725" indent="0" eaLnBrk="1" hangingPunct="1">
              <a:buFont typeface="Wingdings" pitchFamily="2" charset="2"/>
              <a:buNone/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V podniku lze  identifikovat dva  proudy (toky):</a:t>
            </a:r>
          </a:p>
          <a:p>
            <a:pPr marL="85725" indent="0" eaLnBrk="1" hangingPunct="1">
              <a:buClr>
                <a:srgbClr val="FF9900"/>
              </a:buClr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b="1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Věcný (hmotný),</a:t>
            </a:r>
          </a:p>
          <a:p>
            <a:pPr marL="85725" indent="0" eaLnBrk="1" hangingPunct="1">
              <a:buClr>
                <a:srgbClr val="FF9900"/>
              </a:buClr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b="1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Finanční (peněžní).</a:t>
            </a:r>
          </a:p>
          <a:p>
            <a:pPr marL="85725" indent="0" eaLnBrk="1" hangingPunct="1">
              <a:buFont typeface="Wingdings" pitchFamily="2" charset="2"/>
              <a:buNone/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Z hlediska </a:t>
            </a:r>
            <a:r>
              <a:rPr lang="cs-CZ" b="1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věcného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 prezentuje  souhrn všech činnosti tok hmotných statků </a:t>
            </a: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(budov, strojů, surovin, materiálu, nedokončené výroby,  hotových výrobků).</a:t>
            </a:r>
          </a:p>
          <a:p>
            <a:pPr marL="85725" indent="0" eaLnBrk="1" hangingPunct="1">
              <a:buFont typeface="Wingdings" pitchFamily="2" charset="2"/>
              <a:buNone/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Jde o tří hlavní aktivity (funkce, činnosti):</a:t>
            </a:r>
          </a:p>
          <a:p>
            <a:pPr marL="1035050" lvl="1" indent="-411163" eaLnBrk="1" hangingPunct="1">
              <a:lnSpc>
                <a:spcPct val="120000"/>
              </a:lnSpc>
              <a:buFont typeface="Wingdings" pitchFamily="2" charset="2"/>
              <a:buChar char="q"/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Zásobování,</a:t>
            </a:r>
          </a:p>
          <a:p>
            <a:pPr marL="1035050" lvl="1" indent="-411163" eaLnBrk="1" hangingPunct="1">
              <a:lnSpc>
                <a:spcPct val="120000"/>
              </a:lnSpc>
              <a:buFont typeface="Wingdings" pitchFamily="2" charset="2"/>
              <a:buChar char="q"/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Výroba,</a:t>
            </a:r>
          </a:p>
          <a:p>
            <a:pPr marL="1035050" lvl="1" indent="-411163" eaLnBrk="1" hangingPunct="1">
              <a:lnSpc>
                <a:spcPct val="120000"/>
              </a:lnSpc>
              <a:buFont typeface="Wingdings" pitchFamily="2" charset="2"/>
              <a:buChar char="q"/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Prodej.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pPr algn="l"/>
            <a:r>
              <a:rPr lang="cs-CZ" b="1" i="1" dirty="0" smtClean="0">
                <a:latin typeface="Times New Roman" pitchFamily="18" charset="0"/>
              </a:rPr>
              <a:t>Modelový příklad:</a:t>
            </a:r>
            <a:endParaRPr lang="en-US" b="1" i="1" dirty="0" smtClean="0">
              <a:latin typeface="Times New Roman" pitchFamily="18" charset="0"/>
            </a:endParaRPr>
          </a:p>
        </p:txBody>
      </p:sp>
      <p:sp>
        <p:nvSpPr>
          <p:cNvPr id="8197" name="Zástupný symbol pro obsah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37313"/>
          </a:xfrm>
        </p:spPr>
        <p:txBody>
          <a:bodyPr/>
          <a:lstStyle/>
          <a:p>
            <a:pPr marL="0" indent="0">
              <a:buNone/>
              <a:tabLst>
                <a:tab pos="809625" algn="l"/>
              </a:tabLst>
            </a:pPr>
            <a:endParaRPr lang="cs-CZ" dirty="0" smtClean="0">
              <a:latin typeface="Times New Roman" pitchFamily="18" charset="0"/>
            </a:endParaRPr>
          </a:p>
          <a:p>
            <a:pPr marL="0" indent="0">
              <a:buNone/>
              <a:tabLst>
                <a:tab pos="809625" algn="l"/>
              </a:tabLst>
            </a:pPr>
            <a:endParaRPr lang="cs-CZ" dirty="0">
              <a:latin typeface="Times New Roman" pitchFamily="18" charset="0"/>
            </a:endParaRPr>
          </a:p>
          <a:p>
            <a:pPr marL="0" indent="0">
              <a:buNone/>
              <a:tabLst>
                <a:tab pos="809625" algn="l"/>
              </a:tabLst>
            </a:pPr>
            <a:r>
              <a:rPr lang="cs-CZ" dirty="0" smtClean="0">
                <a:latin typeface="Times New Roman" pitchFamily="18" charset="0"/>
              </a:rPr>
              <a:t>Firma „Synkopa s. r. o.“ vykazuje problémy s financováním provozu. Doba obratu zásob ve firmě činí 35 dnů. Doba inkasa pohledávek 30dní. Doba odkladu plateb 40dní.</a:t>
            </a:r>
          </a:p>
          <a:p>
            <a:pPr>
              <a:buClr>
                <a:srgbClr val="FFC000"/>
              </a:buClr>
              <a:tabLst>
                <a:tab pos="809625" algn="l"/>
              </a:tabLst>
            </a:pPr>
            <a:r>
              <a:rPr lang="cs-CZ" i="1" dirty="0" smtClean="0">
                <a:latin typeface="Times New Roman" pitchFamily="18" charset="0"/>
              </a:rPr>
              <a:t>Jak velkým objemem dlouhodobého kapitálu je třeba hradit běžný provoz firmy, jsou-li jednodenní výdaje firmy 20 000 Kč</a:t>
            </a:r>
          </a:p>
          <a:p>
            <a:pPr>
              <a:buClr>
                <a:srgbClr val="FFC000"/>
              </a:buClr>
              <a:tabLst>
                <a:tab pos="809625" algn="l"/>
              </a:tabLst>
            </a:pPr>
            <a:r>
              <a:rPr lang="cs-CZ" i="1" dirty="0" smtClean="0">
                <a:latin typeface="Times New Roman" pitchFamily="18" charset="0"/>
              </a:rPr>
              <a:t>S odběrateli se podařilo domluvit o 10 dní kratší dobu inkasa pohledávek. Jaké množství vázaného kapitálu tímto firma ušetří?</a:t>
            </a:r>
          </a:p>
          <a:p>
            <a:pPr>
              <a:buClr>
                <a:srgbClr val="FFC000"/>
              </a:buClr>
              <a:tabLst>
                <a:tab pos="809625" algn="l"/>
              </a:tabLst>
            </a:pPr>
            <a:r>
              <a:rPr lang="cs-CZ" i="1" dirty="0" smtClean="0">
                <a:latin typeface="Times New Roman" pitchFamily="18" charset="0"/>
              </a:rPr>
              <a:t>Jsou-li náklady vázaného kapitálu(úroková míra z něj placená) 5 %, jakou roční úsporu toto opatření přinese?</a:t>
            </a:r>
          </a:p>
          <a:p>
            <a:pPr>
              <a:buClr>
                <a:srgbClr val="FFC000"/>
              </a:buClr>
              <a:tabLst>
                <a:tab pos="809625" algn="l"/>
              </a:tabLst>
            </a:pPr>
            <a:endParaRPr lang="cs-CZ" dirty="0" smtClean="0">
              <a:latin typeface="Times New Roman" pitchFamily="18" charset="0"/>
            </a:endParaRPr>
          </a:p>
          <a:p>
            <a:pPr marL="0" indent="0">
              <a:buNone/>
              <a:tabLst>
                <a:tab pos="809625" algn="l"/>
              </a:tabLst>
            </a:pPr>
            <a:endParaRPr lang="cs-CZ" dirty="0" smtClean="0">
              <a:latin typeface="Times New Roman" pitchFamily="18" charset="0"/>
            </a:endParaRPr>
          </a:p>
          <a:p>
            <a:pPr marL="0" indent="0">
              <a:buFont typeface="Wingdings" pitchFamily="2" charset="2"/>
              <a:buNone/>
              <a:tabLst>
                <a:tab pos="809625" algn="l"/>
              </a:tabLst>
            </a:pPr>
            <a:endParaRPr lang="cs-CZ" dirty="0" smtClean="0">
              <a:latin typeface="Times New Roman" pitchFamily="18" charset="0"/>
            </a:endParaRPr>
          </a:p>
          <a:p>
            <a:pPr marL="0" indent="0">
              <a:buFont typeface="Wingdings" pitchFamily="2" charset="2"/>
              <a:buNone/>
              <a:tabLst>
                <a:tab pos="809625" algn="l"/>
              </a:tabLst>
            </a:pPr>
            <a:endParaRPr lang="cs-CZ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8887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91264" cy="936104"/>
          </a:xfrm>
        </p:spPr>
        <p:txBody>
          <a:bodyPr/>
          <a:lstStyle/>
          <a:p>
            <a:pPr algn="l"/>
            <a:r>
              <a:rPr lang="cs-CZ" sz="1800" b="1" i="1" dirty="0" smtClean="0">
                <a:latin typeface="Times New Roman" pitchFamily="18" charset="0"/>
              </a:rPr>
              <a:t>Modelový příklad: </a:t>
            </a:r>
            <a:r>
              <a:rPr lang="cs-CZ" sz="1800" dirty="0" smtClean="0">
                <a:latin typeface="Times New Roman" pitchFamily="18" charset="0"/>
              </a:rPr>
              <a:t>Firma </a:t>
            </a:r>
            <a:r>
              <a:rPr lang="cs-CZ" sz="1800" dirty="0">
                <a:latin typeface="Times New Roman" pitchFamily="18" charset="0"/>
              </a:rPr>
              <a:t>„Synkopa s. r. o.“ vykazuje problémy s financováním provozu. Doba obratu zásob ve firmě činí 35 dnů. Doba inkasa pohledávek 30dní. </a:t>
            </a:r>
            <a:r>
              <a:rPr lang="cs-CZ" sz="1600" dirty="0">
                <a:latin typeface="Times New Roman" pitchFamily="18" charset="0"/>
              </a:rPr>
              <a:t>Doba odkladu plateb 40dní.</a:t>
            </a:r>
            <a:br>
              <a:rPr lang="cs-CZ" sz="1600" dirty="0">
                <a:latin typeface="Times New Roman" pitchFamily="18" charset="0"/>
              </a:rPr>
            </a:br>
            <a:endParaRPr lang="en-US" sz="1600" b="1" i="1" dirty="0" smtClean="0">
              <a:latin typeface="Times New Roman" pitchFamily="18" charset="0"/>
            </a:endParaRPr>
          </a:p>
        </p:txBody>
      </p:sp>
      <p:sp>
        <p:nvSpPr>
          <p:cNvPr id="8197" name="Zástupný symbol pro obsah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1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tabLst>
                <a:tab pos="809625" algn="l"/>
              </a:tabLst>
            </a:pPr>
            <a:r>
              <a:rPr lang="cs-CZ" sz="1800" i="1" dirty="0" smtClean="0">
                <a:latin typeface="Times New Roman" pitchFamily="18" charset="0"/>
              </a:rPr>
              <a:t>Jak velkým objemem dlouhodobého kapitálu je třeba hradit běžný provoz firmy, jsou-li jednodenní výdaje firmy 20 000 Kč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tabLst>
                <a:tab pos="809625" algn="l"/>
              </a:tabLst>
            </a:pPr>
            <a:r>
              <a:rPr lang="cs-CZ" sz="1800" i="1" dirty="0" smtClean="0">
                <a:latin typeface="Times New Roman" pitchFamily="18" charset="0"/>
              </a:rPr>
              <a:t>S odběrateli se podařilo domluvit o 10dní kratší dobu inkasa pohledávek. Jaké množství vázaného kapitálu tímto firma ušetří?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tabLst>
                <a:tab pos="809625" algn="l"/>
              </a:tabLst>
            </a:pPr>
            <a:r>
              <a:rPr lang="cs-CZ" sz="1800" i="1" dirty="0" smtClean="0">
                <a:latin typeface="Times New Roman" pitchFamily="18" charset="0"/>
              </a:rPr>
              <a:t>Jsou-li náklady vázaného kapitálu(úroková míra z něj placená) 5 %, jakou roční úsporu toto opatření přinese?</a:t>
            </a:r>
          </a:p>
          <a:p>
            <a:pPr>
              <a:buClr>
                <a:srgbClr val="FFC000"/>
              </a:buClr>
              <a:tabLst>
                <a:tab pos="809625" algn="l"/>
              </a:tabLst>
            </a:pPr>
            <a:endParaRPr lang="cs-CZ" dirty="0" smtClean="0">
              <a:latin typeface="Times New Roman" pitchFamily="18" charset="0"/>
            </a:endParaRPr>
          </a:p>
          <a:p>
            <a:pPr marL="0" indent="0">
              <a:buNone/>
              <a:tabLst>
                <a:tab pos="809625" algn="l"/>
              </a:tabLst>
            </a:pPr>
            <a:endParaRPr lang="cs-CZ" dirty="0" smtClean="0">
              <a:latin typeface="Times New Roman" pitchFamily="18" charset="0"/>
            </a:endParaRPr>
          </a:p>
          <a:p>
            <a:pPr marL="0" indent="0">
              <a:buFont typeface="Wingdings" pitchFamily="2" charset="2"/>
              <a:buNone/>
              <a:tabLst>
                <a:tab pos="809625" algn="l"/>
              </a:tabLst>
            </a:pPr>
            <a:endParaRPr lang="cs-CZ" dirty="0" smtClean="0">
              <a:latin typeface="Times New Roman" pitchFamily="18" charset="0"/>
            </a:endParaRPr>
          </a:p>
          <a:p>
            <a:pPr marL="0" indent="0">
              <a:buFont typeface="Wingdings" pitchFamily="2" charset="2"/>
              <a:buNone/>
              <a:tabLst>
                <a:tab pos="809625" algn="l"/>
              </a:tabLst>
            </a:pPr>
            <a:endParaRPr lang="cs-CZ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5215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764704"/>
          </a:xfrm>
        </p:spPr>
        <p:txBody>
          <a:bodyPr/>
          <a:lstStyle/>
          <a:p>
            <a:r>
              <a:rPr lang="cs-CZ" b="1" i="1" dirty="0" smtClean="0">
                <a:latin typeface="Times New Roman" pitchFamily="18" charset="0"/>
              </a:rPr>
              <a:t>Způsoby financování oběžného majetku</a:t>
            </a:r>
            <a:endParaRPr lang="en-US" b="1" i="1" dirty="0" smtClean="0">
              <a:latin typeface="Times New Roman" pitchFamily="18" charset="0"/>
            </a:endParaRP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>
          <a:xfrm>
            <a:off x="107504" y="836712"/>
            <a:ext cx="9036496" cy="5904656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tabLst>
                <a:tab pos="628650" algn="l"/>
              </a:tabLst>
            </a:pPr>
            <a:r>
              <a:rPr lang="cs-CZ" dirty="0" smtClean="0">
                <a:latin typeface="Times New Roman" pitchFamily="18" charset="0"/>
              </a:rPr>
              <a:t>Trvalé vázaný oběžný majetek,</a:t>
            </a:r>
          </a:p>
          <a:p>
            <a:pPr marL="0" indent="0">
              <a:buFont typeface="Wingdings" pitchFamily="2" charset="2"/>
              <a:buNone/>
              <a:tabLst>
                <a:tab pos="628650" algn="l"/>
              </a:tabLst>
            </a:pPr>
            <a:r>
              <a:rPr lang="cs-CZ" dirty="0" smtClean="0">
                <a:latin typeface="Times New Roman" pitchFamily="18" charset="0"/>
              </a:rPr>
              <a:t>Kolísající oběžný majetek	</a:t>
            </a:r>
            <a:endParaRPr lang="cs-CZ" b="1" u="sng" dirty="0" smtClean="0">
              <a:latin typeface="Times New Roman" pitchFamily="18" charset="0"/>
            </a:endParaRPr>
          </a:p>
          <a:p>
            <a:pPr marL="0" indent="0">
              <a:buClr>
                <a:srgbClr val="FF9900"/>
              </a:buClr>
              <a:tabLst>
                <a:tab pos="628650" algn="l"/>
              </a:tabLst>
            </a:pPr>
            <a:r>
              <a:rPr lang="cs-CZ" dirty="0" smtClean="0">
                <a:latin typeface="Times New Roman" pitchFamily="18" charset="0"/>
              </a:rPr>
              <a:t>	</a:t>
            </a:r>
            <a:r>
              <a:rPr lang="cs-CZ" b="1" u="sng" dirty="0" smtClean="0">
                <a:solidFill>
                  <a:srgbClr val="FF9900"/>
                </a:solidFill>
                <a:latin typeface="Times New Roman" pitchFamily="18" charset="0"/>
              </a:rPr>
              <a:t>Umírněný přístup</a:t>
            </a:r>
            <a:r>
              <a:rPr lang="cs-CZ" dirty="0" smtClean="0">
                <a:latin typeface="Times New Roman" pitchFamily="18" charset="0"/>
              </a:rPr>
              <a:t>, </a:t>
            </a:r>
            <a:r>
              <a:rPr lang="cs-CZ" i="1" dirty="0" smtClean="0">
                <a:latin typeface="Times New Roman" pitchFamily="18" charset="0"/>
              </a:rPr>
              <a:t>stálá aktiva jsou financována 	dlouhodobými zdroji, kolísající aktiva krátkodobými 	závazky,</a:t>
            </a:r>
            <a:endParaRPr lang="cs-CZ" dirty="0" smtClean="0">
              <a:latin typeface="Times New Roman" pitchFamily="18" charset="0"/>
            </a:endParaRPr>
          </a:p>
          <a:p>
            <a:pPr marL="0" indent="0">
              <a:buClr>
                <a:srgbClr val="FF9900"/>
              </a:buClr>
              <a:tabLst>
                <a:tab pos="628650" algn="l"/>
              </a:tabLst>
            </a:pPr>
            <a:r>
              <a:rPr lang="cs-CZ" dirty="0" smtClean="0">
                <a:latin typeface="Times New Roman" pitchFamily="18" charset="0"/>
              </a:rPr>
              <a:t>	</a:t>
            </a:r>
            <a:r>
              <a:rPr lang="cs-CZ" b="1" u="sng" dirty="0" smtClean="0">
                <a:solidFill>
                  <a:srgbClr val="FF9900"/>
                </a:solidFill>
                <a:latin typeface="Times New Roman" pitchFamily="18" charset="0"/>
              </a:rPr>
              <a:t>Agresivní přístup,</a:t>
            </a:r>
            <a:r>
              <a:rPr lang="cs-CZ" dirty="0" smtClean="0">
                <a:latin typeface="Times New Roman" pitchFamily="18" charset="0"/>
              </a:rPr>
              <a:t> </a:t>
            </a:r>
            <a:r>
              <a:rPr lang="cs-CZ" i="1" dirty="0" smtClean="0">
                <a:latin typeface="Times New Roman" pitchFamily="18" charset="0"/>
              </a:rPr>
              <a:t>k financování trvalých oběžných aktiv 	využívá krátkodobý kapitál; krátkodobý kapitál je levnější než 	dlouhodobý, je tento způsob financování levnější, avšak výrazně 	rizikovější.</a:t>
            </a:r>
            <a:endParaRPr lang="cs-CZ" b="1" u="sng" dirty="0" smtClean="0">
              <a:latin typeface="Times New Roman" pitchFamily="18" charset="0"/>
            </a:endParaRPr>
          </a:p>
          <a:p>
            <a:pPr marL="0" indent="0">
              <a:buClr>
                <a:srgbClr val="FF9900"/>
              </a:buClr>
              <a:tabLst>
                <a:tab pos="628650" algn="l"/>
              </a:tabLst>
            </a:pPr>
            <a:r>
              <a:rPr lang="cs-CZ" dirty="0" smtClean="0">
                <a:latin typeface="Times New Roman" pitchFamily="18" charset="0"/>
              </a:rPr>
              <a:t>	</a:t>
            </a:r>
            <a:r>
              <a:rPr lang="cs-CZ" b="1" u="sng" dirty="0" smtClean="0">
                <a:solidFill>
                  <a:srgbClr val="FF9900"/>
                </a:solidFill>
                <a:latin typeface="Times New Roman" pitchFamily="18" charset="0"/>
              </a:rPr>
              <a:t>Konzervativní přístup</a:t>
            </a:r>
            <a:r>
              <a:rPr lang="cs-CZ" dirty="0" smtClean="0">
                <a:latin typeface="Times New Roman" pitchFamily="18" charset="0"/>
              </a:rPr>
              <a:t>, </a:t>
            </a:r>
            <a:r>
              <a:rPr lang="cs-CZ" i="1" dirty="0" smtClean="0">
                <a:latin typeface="Times New Roman" pitchFamily="18" charset="0"/>
              </a:rPr>
              <a:t>využívá dlouhodobý kapitál nejen k 	financování trvalých aktiv, ale i pro dočasná, kolísající 	aktiva.</a:t>
            </a:r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>
                <a:latin typeface="Times New Roman" pitchFamily="18" charset="0"/>
              </a:rPr>
              <a:t>Řízení cash flow</a:t>
            </a:r>
            <a:endParaRPr lang="en-US" b="1" i="1" smtClean="0">
              <a:latin typeface="Times New Roman" pitchFamily="18" charset="0"/>
            </a:endParaRP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cs-CZ" smtClean="0">
                <a:latin typeface="Times New Roman" pitchFamily="18" charset="0"/>
              </a:rPr>
              <a:t>Trvalým a bezpečným zdrojem financování „podnikového růstu“ je </a:t>
            </a:r>
            <a:r>
              <a:rPr lang="cs-CZ" b="1" smtClean="0">
                <a:solidFill>
                  <a:srgbClr val="FF9900"/>
                </a:solidFill>
                <a:latin typeface="Times New Roman" pitchFamily="18" charset="0"/>
              </a:rPr>
              <a:t>zisk.</a:t>
            </a:r>
            <a:r>
              <a:rPr lang="cs-CZ" b="1" smtClean="0">
                <a:latin typeface="Times New Roman" pitchFamily="18" charset="0"/>
              </a:rPr>
              <a:t> </a:t>
            </a:r>
            <a:r>
              <a:rPr lang="cs-CZ" smtClean="0">
                <a:latin typeface="Times New Roman" pitchFamily="18" charset="0"/>
              </a:rPr>
              <a:t>Tato podmínka pro úspěšný chod podniku </a:t>
            </a:r>
            <a:r>
              <a:rPr lang="cs-CZ" b="1" smtClean="0">
                <a:solidFill>
                  <a:srgbClr val="FFFF00"/>
                </a:solidFill>
                <a:latin typeface="Times New Roman" pitchFamily="18" charset="0"/>
              </a:rPr>
              <a:t>nestačí</a:t>
            </a:r>
            <a:r>
              <a:rPr lang="cs-CZ" b="1" smtClean="0">
                <a:latin typeface="Times New Roman" pitchFamily="18" charset="0"/>
              </a:rPr>
              <a:t>. </a:t>
            </a:r>
            <a:r>
              <a:rPr lang="cs-CZ" smtClean="0">
                <a:latin typeface="Times New Roman" pitchFamily="18" charset="0"/>
              </a:rPr>
              <a:t>Je zapotřebí mít dostatek peněžních prostředků k zaplacení faktur za materiál, energii, vyplatit mzdy a další povinnosti v platbách.</a:t>
            </a:r>
          </a:p>
          <a:p>
            <a:pPr marL="0" indent="0"/>
            <a:r>
              <a:rPr lang="cs-CZ" smtClean="0">
                <a:latin typeface="Times New Roman" pitchFamily="18" charset="0"/>
              </a:rPr>
              <a:t>	peněžní výdaje</a:t>
            </a:r>
          </a:p>
          <a:p>
            <a:pPr marL="0" indent="0"/>
            <a:r>
              <a:rPr lang="cs-CZ" smtClean="0">
                <a:latin typeface="Times New Roman" pitchFamily="18" charset="0"/>
              </a:rPr>
              <a:t>	peněžní příjmy</a:t>
            </a:r>
          </a:p>
          <a:p>
            <a:pPr marL="0" indent="0">
              <a:buFont typeface="Wingdings" pitchFamily="2" charset="2"/>
              <a:buNone/>
            </a:pPr>
            <a:r>
              <a:rPr lang="cs-CZ" i="1" smtClean="0">
                <a:latin typeface="Times New Roman" pitchFamily="18" charset="0"/>
              </a:rPr>
              <a:t>CF = příjmy - výdaje</a:t>
            </a:r>
            <a:endParaRPr lang="en-US" i="1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>
          <a:xfrm>
            <a:off x="457200" y="116633"/>
            <a:ext cx="8229600" cy="720080"/>
          </a:xfrm>
        </p:spPr>
        <p:txBody>
          <a:bodyPr/>
          <a:lstStyle/>
          <a:p>
            <a:r>
              <a:rPr lang="cs-CZ" b="1" i="1" dirty="0" smtClean="0">
                <a:latin typeface="Times New Roman" pitchFamily="18" charset="0"/>
              </a:rPr>
              <a:t>Řízení cash </a:t>
            </a:r>
            <a:r>
              <a:rPr lang="cs-CZ" b="1" i="1" dirty="0" err="1" smtClean="0">
                <a:latin typeface="Times New Roman" pitchFamily="18" charset="0"/>
              </a:rPr>
              <a:t>flow</a:t>
            </a:r>
            <a:endParaRPr lang="en-US" b="1" i="1" dirty="0" smtClean="0">
              <a:latin typeface="Times New Roman" pitchFamily="18" charset="0"/>
            </a:endParaRPr>
          </a:p>
        </p:txBody>
      </p:sp>
      <p:graphicFrame>
        <p:nvGraphicFramePr>
          <p:cNvPr id="2" name="Zástupný symbol pro obsah 1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519123283"/>
              </p:ext>
            </p:extLst>
          </p:nvPr>
        </p:nvGraphicFramePr>
        <p:xfrm>
          <a:off x="179512" y="865188"/>
          <a:ext cx="8712968" cy="5732163"/>
        </p:xfrm>
        <a:graphic>
          <a:graphicData uri="http://schemas.openxmlformats.org/presentationml/2006/ole">
            <p:oleObj spid="_x0000_s9227" name="Dokument" r:id="rId3" imgW="5496942" imgH="4121834" progId="Word.Document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80757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>
          <a:xfrm>
            <a:off x="457200" y="116633"/>
            <a:ext cx="8229600" cy="720080"/>
          </a:xfrm>
        </p:spPr>
        <p:txBody>
          <a:bodyPr/>
          <a:lstStyle/>
          <a:p>
            <a:r>
              <a:rPr lang="cs-CZ" b="1" i="1" dirty="0" smtClean="0">
                <a:latin typeface="Times New Roman" pitchFamily="18" charset="0"/>
              </a:rPr>
              <a:t>Řízení cash </a:t>
            </a:r>
            <a:r>
              <a:rPr lang="cs-CZ" b="1" i="1" dirty="0" err="1" smtClean="0">
                <a:latin typeface="Times New Roman" pitchFamily="18" charset="0"/>
              </a:rPr>
              <a:t>flow</a:t>
            </a:r>
            <a:endParaRPr lang="en-US" b="1" i="1" dirty="0" smtClean="0">
              <a:latin typeface="Times New Roman" pitchFamily="18" charset="0"/>
            </a:endParaRP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>
          <a:xfrm>
            <a:off x="428625" y="980728"/>
            <a:ext cx="8229600" cy="5760639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cs-CZ" i="1" dirty="0" smtClean="0">
                <a:solidFill>
                  <a:srgbClr val="FFC000"/>
                </a:solidFill>
                <a:latin typeface="Times New Roman" pitchFamily="18" charset="0"/>
              </a:rPr>
              <a:t>Cash </a:t>
            </a:r>
            <a:r>
              <a:rPr lang="cs-CZ" i="1" dirty="0" err="1">
                <a:solidFill>
                  <a:srgbClr val="FFC000"/>
                </a:solidFill>
                <a:latin typeface="Times New Roman" pitchFamily="18" charset="0"/>
              </a:rPr>
              <a:t>f</a:t>
            </a:r>
            <a:r>
              <a:rPr lang="cs-CZ" i="1" dirty="0" err="1" smtClean="0">
                <a:solidFill>
                  <a:srgbClr val="FFC000"/>
                </a:solidFill>
                <a:latin typeface="Times New Roman" pitchFamily="18" charset="0"/>
              </a:rPr>
              <a:t>low</a:t>
            </a:r>
            <a:r>
              <a:rPr lang="cs-CZ" i="1" dirty="0" smtClean="0">
                <a:solidFill>
                  <a:srgbClr val="FFC000"/>
                </a:solidFill>
                <a:latin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</a:rPr>
              <a:t>není možné </a:t>
            </a:r>
            <a:r>
              <a:rPr lang="cs-CZ" dirty="0">
                <a:latin typeface="Times New Roman" pitchFamily="18" charset="0"/>
              </a:rPr>
              <a:t>z</a:t>
            </a:r>
            <a:r>
              <a:rPr lang="cs-CZ" dirty="0" smtClean="0">
                <a:latin typeface="Times New Roman" pitchFamily="18" charset="0"/>
              </a:rPr>
              <a:t>totožňovat se stavem peněžních prostředků k určitému okamžiku.</a:t>
            </a:r>
          </a:p>
          <a:p>
            <a:pPr marL="0" indent="0">
              <a:buFont typeface="Wingdings" pitchFamily="2" charset="2"/>
              <a:buNone/>
            </a:pPr>
            <a:r>
              <a:rPr lang="cs-CZ" dirty="0" smtClean="0">
                <a:latin typeface="Times New Roman" pitchFamily="18" charset="0"/>
              </a:rPr>
              <a:t>Ve zjednodušené podobě je možné prezentovat Cash </a:t>
            </a:r>
            <a:r>
              <a:rPr lang="cs-CZ" dirty="0" err="1" smtClean="0">
                <a:latin typeface="Times New Roman" pitchFamily="18" charset="0"/>
              </a:rPr>
              <a:t>flow</a:t>
            </a:r>
            <a:r>
              <a:rPr lang="cs-CZ" dirty="0" smtClean="0">
                <a:latin typeface="Times New Roman" pitchFamily="18" charset="0"/>
              </a:rPr>
              <a:t>:</a:t>
            </a:r>
          </a:p>
          <a:p>
            <a:pPr marL="0" indent="0">
              <a:buFont typeface="Wingdings" pitchFamily="2" charset="2"/>
              <a:buNone/>
            </a:pPr>
            <a:r>
              <a:rPr lang="cs-CZ" i="1" dirty="0" smtClean="0">
                <a:latin typeface="Times New Roman" pitchFamily="18" charset="0"/>
              </a:rPr>
              <a:t>CF = Z + Odpisy</a:t>
            </a:r>
          </a:p>
          <a:p>
            <a:pPr marL="0" indent="0">
              <a:buFont typeface="Wingdings" pitchFamily="2" charset="2"/>
              <a:buNone/>
            </a:pPr>
            <a:r>
              <a:rPr lang="cs-CZ" dirty="0" smtClean="0">
                <a:latin typeface="Times New Roman" pitchFamily="18" charset="0"/>
              </a:rPr>
              <a:t>Výkaz Cash </a:t>
            </a:r>
            <a:r>
              <a:rPr lang="cs-CZ" dirty="0" err="1" smtClean="0">
                <a:latin typeface="Times New Roman" pitchFamily="18" charset="0"/>
              </a:rPr>
              <a:t>flow</a:t>
            </a:r>
            <a:r>
              <a:rPr lang="cs-CZ" dirty="0" smtClean="0">
                <a:latin typeface="Times New Roman" pitchFamily="18" charset="0"/>
              </a:rPr>
              <a:t> se sestavuje s využitím dvou metod:</a:t>
            </a:r>
          </a:p>
          <a:p>
            <a:r>
              <a:rPr lang="cs-CZ" dirty="0" smtClean="0">
                <a:latin typeface="Times New Roman" pitchFamily="18" charset="0"/>
              </a:rPr>
              <a:t>Přímá metoda </a:t>
            </a:r>
            <a:r>
              <a:rPr lang="cs-CZ" i="1" dirty="0" smtClean="0">
                <a:latin typeface="Times New Roman" pitchFamily="18" charset="0"/>
              </a:rPr>
              <a:t>(sleduje příjmy a výdaje za období)</a:t>
            </a:r>
          </a:p>
          <a:p>
            <a:r>
              <a:rPr lang="cs-CZ" dirty="0" smtClean="0">
                <a:latin typeface="Times New Roman" pitchFamily="18" charset="0"/>
              </a:rPr>
              <a:t>Nepřímá metoda (</a:t>
            </a:r>
            <a:r>
              <a:rPr lang="cs-CZ" i="1" dirty="0" smtClean="0">
                <a:latin typeface="Times New Roman" pitchFamily="18" charset="0"/>
              </a:rPr>
              <a:t>využívá vazby mezi rozvahou a výsledovkou, kterou představuje ZISK a úpravou o ty výnosové a nákladové  položky, které způsobují nesoulad s příjmy a výdaji. (změna stavu nedokončené výroby …)</a:t>
            </a:r>
            <a:endParaRPr lang="en-US" i="1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7841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833437"/>
          </a:xfrm>
        </p:spPr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Úvod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43000"/>
            <a:ext cx="8604250" cy="57150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Jednotlivé činnosti jsou podmíněny </a:t>
            </a:r>
            <a:r>
              <a:rPr lang="cs-CZ" b="1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finančními zdroji.</a:t>
            </a:r>
            <a:r>
              <a:rPr lang="cs-CZ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Finanční tok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 má obrácený směr oproti toku materiálních statků.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b="1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Platby (výdaje) a  inkaso (příjmy)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Kromě klasického toku finančních prostředků, existují i další finanční toky :</a:t>
            </a:r>
          </a:p>
          <a:p>
            <a:pPr marL="0" indent="0" eaLnBrk="1" hangingPunct="1"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	Investice</a:t>
            </a:r>
          </a:p>
          <a:p>
            <a:pPr marL="1463675" lvl="2" indent="-541338" eaLnBrk="1" hangingPunct="1">
              <a:lnSpc>
                <a:spcPct val="120000"/>
              </a:lnSpc>
              <a:buFont typeface="Wingdings" pitchFamily="2" charset="2"/>
              <a:buChar char="q"/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Výzkum,</a:t>
            </a:r>
          </a:p>
          <a:p>
            <a:pPr marL="1463675" lvl="2" indent="-541338" eaLnBrk="1" hangingPunct="1">
              <a:lnSpc>
                <a:spcPct val="120000"/>
              </a:lnSpc>
              <a:buFont typeface="Wingdings" pitchFamily="2" charset="2"/>
              <a:buChar char="q"/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Technický rozvoj a vývoj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b="1" i="1" u="sng" smtClean="0">
                <a:latin typeface="Times New Roman" pitchFamily="18" charset="0"/>
                <a:cs typeface="Times New Roman" pitchFamily="18" charset="0"/>
              </a:rPr>
              <a:t>Soulad mezi věcnými a finančními toky je podmínkou efektivního fungování podnikatelského subjektu.</a:t>
            </a:r>
            <a:endParaRPr lang="en-US" b="1" i="1" u="sng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3438"/>
          </a:xfrm>
        </p:spPr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Schéma hmotného a finančního toku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en-US" i="1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0063" y="2428875"/>
          <a:ext cx="7993062" cy="3184525"/>
        </p:xfrm>
        <a:graphic>
          <a:graphicData uri="http://schemas.openxmlformats.org/presentationml/2006/ole">
            <p:oleObj spid="_x0000_s1045" name="Document" r:id="rId3" imgW="7374659" imgH="2127442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3438"/>
          </a:xfrm>
        </p:spPr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Význam pojmu financování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43000"/>
            <a:ext cx="8820150" cy="57150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b="1" u="sng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b="1" u="sng" smtClean="0">
              <a:solidFill>
                <a:srgbClr val="FF99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b="1" u="sng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Financování </a:t>
            </a:r>
            <a:r>
              <a:rPr lang="cs-CZ" u="sng" smtClean="0">
                <a:latin typeface="Times New Roman" pitchFamily="18" charset="0"/>
                <a:cs typeface="Times New Roman" pitchFamily="18" charset="0"/>
              </a:rPr>
              <a:t>v sobě zahrnuje  zajištění (obstarání) finančních zdrojů za účelem  získání potřebných statků formou nákupu, a k úhradě  výdajů na činnost podniku.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b="1" smtClean="0">
              <a:solidFill>
                <a:srgbClr val="FF99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b="1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Řízení financování</a:t>
            </a:r>
            <a:r>
              <a:rPr lang="cs-CZ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je jednou ze složek řízení podniku (neoprávněně považovanou za hlavní složku řízení).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3438"/>
          </a:xfrm>
        </p:spPr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Cíle financování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43000"/>
            <a:ext cx="8675687" cy="57150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tabLst>
                <a:tab pos="623888" algn="l"/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  <a:tabLst>
                <a:tab pos="623888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V návaznosti na tržní principy hospodářství  je  cílem financování zajistit:</a:t>
            </a:r>
          </a:p>
          <a:p>
            <a:pPr marL="0" indent="0" eaLnBrk="1" hangingPunct="1">
              <a:tabLst>
                <a:tab pos="623888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	růst tržní hodnoty podniku (maximalizace tržní ceny akcií),</a:t>
            </a:r>
          </a:p>
          <a:p>
            <a:pPr marL="0" indent="0" eaLnBrk="1" hangingPunct="1">
              <a:tabLst>
                <a:tab pos="623888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	průběžnou platební schopnost (solventnost) a průběžnou 	likviditu podniku.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750"/>
            <a:ext cx="8229600" cy="571500"/>
          </a:xfrm>
        </p:spPr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Úkoly financování podniku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marL="457200" indent="-457200" eaLnBrk="1" hangingPunct="1">
              <a:lnSpc>
                <a:spcPct val="110000"/>
              </a:lnSpc>
              <a:buFont typeface="Calibri" pitchFamily="34" charset="0"/>
              <a:buAutoNum type="arabicPeriod"/>
              <a:tabLst>
                <a:tab pos="8610600" algn="r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Získávat kapitál </a:t>
            </a: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(peníze, fondy)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 pro běžné i mimořádné potřeby podniku. Rozhodovat o jeho struktuře  a jejich změnách </a:t>
            </a: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(získat úvěr, vydávat akcie, restrukturalizovat zdroje - optimalizace kapitálové struktury)</a:t>
            </a:r>
          </a:p>
          <a:p>
            <a:pPr marL="457200" indent="-457200" eaLnBrk="1" hangingPunct="1">
              <a:lnSpc>
                <a:spcPct val="110000"/>
              </a:lnSpc>
              <a:buFont typeface="Calibri" pitchFamily="34" charset="0"/>
              <a:buAutoNum type="arabicPeriod"/>
              <a:tabLst>
                <a:tab pos="8610600" algn="r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Rozhodovat o umístění kapitálu (zda nakoupit aktiva neb financovat běžnou činnost podniku, vývoj nových výrobků  a nových technologií, vracet vypůjčený kapitál investorům (bankám), rozhodovat co s volným kapitálem?</a:t>
            </a:r>
          </a:p>
          <a:p>
            <a:pPr marL="457200" indent="-457200" eaLnBrk="1" hangingPunct="1">
              <a:lnSpc>
                <a:spcPct val="110000"/>
              </a:lnSpc>
              <a:buFont typeface="Calibri" pitchFamily="34" charset="0"/>
              <a:buAutoNum type="arabicPeriod"/>
              <a:tabLst>
                <a:tab pos="8610600" algn="r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Navrhovat využití vytvořeného zisku (dividendová politika  versus investiční činnost)</a:t>
            </a:r>
          </a:p>
          <a:p>
            <a:pPr marL="457200" indent="-457200" eaLnBrk="1" hangingPunct="1">
              <a:lnSpc>
                <a:spcPct val="110000"/>
              </a:lnSpc>
              <a:buFont typeface="Calibri" pitchFamily="34" charset="0"/>
              <a:buAutoNum type="arabicPeriod"/>
              <a:tabLst>
                <a:tab pos="8610600" algn="r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Prognózovat, plánovat analyzovat hospodářskou  činnost podniku.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ZOR_Stelmac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VZOR_Stelmach</Template>
  <TotalTime>1374</TotalTime>
  <Words>1336</Words>
  <Application>Microsoft Office PowerPoint</Application>
  <PresentationFormat>Předvádění na obrazovce (4:3)</PresentationFormat>
  <Paragraphs>236</Paragraphs>
  <Slides>45</Slides>
  <Notes>3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45</vt:i4>
      </vt:variant>
    </vt:vector>
  </HeadingPairs>
  <TitlesOfParts>
    <vt:vector size="49" baseType="lpstr">
      <vt:lpstr>VZOR_Stelmach</vt:lpstr>
      <vt:lpstr>Document</vt:lpstr>
      <vt:lpstr>Rovnice</vt:lpstr>
      <vt:lpstr>Dokument</vt:lpstr>
      <vt:lpstr>Podniková ekonomika</vt:lpstr>
      <vt:lpstr>Osnova přednášky</vt:lpstr>
      <vt:lpstr>Osnova přednášky</vt:lpstr>
      <vt:lpstr>Úvod</vt:lpstr>
      <vt:lpstr>Úvod</vt:lpstr>
      <vt:lpstr>Schéma hmotného a finančního toku</vt:lpstr>
      <vt:lpstr>Význam pojmu financování</vt:lpstr>
      <vt:lpstr>Cíle financování</vt:lpstr>
      <vt:lpstr>Úkoly financování podniku</vt:lpstr>
      <vt:lpstr>Základní faktory ve finančním řízení</vt:lpstr>
      <vt:lpstr>Působení faktoru času ve finančním řízení</vt:lpstr>
      <vt:lpstr>Působení faktoru času ve finančním řízení</vt:lpstr>
      <vt:lpstr>Působení faktoru času ve finančním řízení</vt:lpstr>
      <vt:lpstr>Působení faktoru času ve finančním řízení</vt:lpstr>
      <vt:lpstr>Působení faktoru času ve finančním řízení</vt:lpstr>
      <vt:lpstr>Působení faktoru rizika ve finančním řízení</vt:lpstr>
      <vt:lpstr>Modelová povídka: Konzervativní inovátor autor: Peter F. Drucker</vt:lpstr>
      <vt:lpstr>Modelová povídka: Konzervativní inovátor autor: Peter F. Drucker</vt:lpstr>
      <vt:lpstr>Působení faktoru rizika ve finančním řízení</vt:lpstr>
      <vt:lpstr>Působení faktoru rizika ve finančním řízení</vt:lpstr>
      <vt:lpstr>Působení faktoru rizika ve finančním řízení</vt:lpstr>
      <vt:lpstr>Pravidla pro finanční rozhodování</vt:lpstr>
      <vt:lpstr>Druhy financování podniku</vt:lpstr>
      <vt:lpstr>Kritérium pravidelnosti financování</vt:lpstr>
      <vt:lpstr>Kritérium původu finančních prostředků</vt:lpstr>
      <vt:lpstr>Kritérium časové dispozice kapitálu</vt:lpstr>
      <vt:lpstr>Běžné , krátkodobé financování</vt:lpstr>
      <vt:lpstr>Hrubý pracovní kapitál a čistý pracovní kapitál</vt:lpstr>
      <vt:lpstr>Čistý pracovní kapitál</vt:lpstr>
      <vt:lpstr>Nulový pracovní kapitál</vt:lpstr>
      <vt:lpstr>Stanovení výše oběžného majetku</vt:lpstr>
      <vt:lpstr>Stanovení výše oběžného majetku</vt:lpstr>
      <vt:lpstr>Stanovení výše oběžného majetku: globální postup</vt:lpstr>
      <vt:lpstr>Obratový cyklus peněz</vt:lpstr>
      <vt:lpstr>Obratový cyklus peněz</vt:lpstr>
      <vt:lpstr>Obratový cyklus peněz</vt:lpstr>
      <vt:lpstr>Graf OCP</vt:lpstr>
      <vt:lpstr>Kapitálová potřeba na krytí oběžného majetku</vt:lpstr>
      <vt:lpstr>Kapitálová potřeba na krytí oběžného majetku</vt:lpstr>
      <vt:lpstr>Modelový příklad:</vt:lpstr>
      <vt:lpstr>Modelový příklad: Firma „Synkopa s. r. o.“ vykazuje problémy s financováním provozu. Doba obratu zásob ve firmě činí 35 dnů. Doba inkasa pohledávek 30dní. Doba odkladu plateb 40dní. </vt:lpstr>
      <vt:lpstr>Způsoby financování oběžného majetku</vt:lpstr>
      <vt:lpstr>Řízení cash flow</vt:lpstr>
      <vt:lpstr>Řízení cash flow</vt:lpstr>
      <vt:lpstr>Řízení cash flow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Ekonomika podniku A</dc:title>
  <dc:creator>Karel Stelmach</dc:creator>
  <cp:lastModifiedBy>Uzivatel</cp:lastModifiedBy>
  <cp:revision>119</cp:revision>
  <dcterms:created xsi:type="dcterms:W3CDTF">2009-04-16T16:10:59Z</dcterms:created>
  <dcterms:modified xsi:type="dcterms:W3CDTF">2020-04-17T09:03:20Z</dcterms:modified>
</cp:coreProperties>
</file>