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5"/>
  </p:notesMasterIdLst>
  <p:sldIdLst>
    <p:sldId id="263" r:id="rId2"/>
    <p:sldId id="311" r:id="rId3"/>
    <p:sldId id="317" r:id="rId4"/>
    <p:sldId id="316" r:id="rId5"/>
    <p:sldId id="312" r:id="rId6"/>
    <p:sldId id="313" r:id="rId7"/>
    <p:sldId id="314" r:id="rId8"/>
    <p:sldId id="303" r:id="rId9"/>
    <p:sldId id="304" r:id="rId10"/>
    <p:sldId id="305" r:id="rId11"/>
    <p:sldId id="315" r:id="rId12"/>
    <p:sldId id="318" r:id="rId13"/>
    <p:sldId id="328" r:id="rId14"/>
    <p:sldId id="319" r:id="rId15"/>
    <p:sldId id="320" r:id="rId16"/>
    <p:sldId id="331" r:id="rId17"/>
    <p:sldId id="332" r:id="rId18"/>
    <p:sldId id="321" r:id="rId19"/>
    <p:sldId id="333" r:id="rId20"/>
    <p:sldId id="327" r:id="rId21"/>
    <p:sldId id="306" r:id="rId22"/>
    <p:sldId id="307" r:id="rId23"/>
    <p:sldId id="310" r:id="rId24"/>
    <p:sldId id="334" r:id="rId25"/>
    <p:sldId id="335" r:id="rId26"/>
    <p:sldId id="336" r:id="rId27"/>
    <p:sldId id="323" r:id="rId28"/>
    <p:sldId id="324" r:id="rId29"/>
    <p:sldId id="325" r:id="rId30"/>
    <p:sldId id="326" r:id="rId31"/>
    <p:sldId id="322" r:id="rId32"/>
    <p:sldId id="341" r:id="rId33"/>
    <p:sldId id="308" r:id="rId34"/>
    <p:sldId id="309" r:id="rId35"/>
    <p:sldId id="329" r:id="rId36"/>
    <p:sldId id="330" r:id="rId37"/>
    <p:sldId id="342" r:id="rId38"/>
    <p:sldId id="338" r:id="rId39"/>
    <p:sldId id="337" r:id="rId40"/>
    <p:sldId id="343" r:id="rId41"/>
    <p:sldId id="344" r:id="rId42"/>
    <p:sldId id="345" r:id="rId43"/>
    <p:sldId id="340" r:id="rId4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08" autoAdjust="0"/>
    <p:restoredTop sz="94660" autoAdjust="0"/>
  </p:normalViewPr>
  <p:slideViewPr>
    <p:cSldViewPr>
      <p:cViewPr varScale="1">
        <p:scale>
          <a:sx n="108" d="100"/>
          <a:sy n="108" d="100"/>
        </p:scale>
        <p:origin x="184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88B8B6B-DAEC-497E-B4C2-305566F7F367}" type="datetimeFigureOut">
              <a:rPr lang="en-US"/>
              <a:pPr>
                <a:defRPr/>
              </a:pPr>
              <a:t>3/4/2020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endParaRPr lang="en-US"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B9648E8-DD37-42D2-8A54-C917DEA5F53D}" type="slidenum">
              <a:rPr lang="en-US"/>
              <a:pPr>
                <a:defRPr/>
              </a:pPr>
              <a:t>‹#›</a:t>
            </a:fld>
            <a:endParaRPr lang="en-US"/>
          </a:p>
        </p:txBody>
      </p:sp>
    </p:spTree>
    <p:extLst>
      <p:ext uri="{BB962C8B-B14F-4D97-AF65-F5344CB8AC3E}">
        <p14:creationId xmlns:p14="http://schemas.microsoft.com/office/powerpoint/2010/main" val="2323142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27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27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475196-5945-44AF-9515-02A7D852EB66}"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3B9648E8-DD37-42D2-8A54-C917DEA5F53D}" type="slidenum">
              <a:rPr lang="en-US" smtClean="0"/>
              <a:pPr>
                <a:defRPr/>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7650" name="Rectangle 2"/>
          <p:cNvSpPr>
            <a:spLocks noGrp="1" noChangeArrowheads="1"/>
          </p:cNvSpPr>
          <p:nvPr>
            <p:ph type="ctrTitle" sz="quarter"/>
          </p:nvPr>
        </p:nvSpPr>
        <p:spPr>
          <a:xfrm>
            <a:off x="685800" y="1676400"/>
            <a:ext cx="7772400" cy="1828800"/>
          </a:xfrm>
        </p:spPr>
        <p:txBody>
          <a:bodyPr/>
          <a:lstStyle>
            <a:lvl1pPr>
              <a:defRPr/>
            </a:lvl1pPr>
          </a:lstStyle>
          <a:p>
            <a:r>
              <a:rPr lang="cs-CZ"/>
              <a:t>Klepnutím lze upravit styl předlohy nadpisů.</a:t>
            </a:r>
          </a:p>
        </p:txBody>
      </p:sp>
      <p:sp>
        <p:nvSpPr>
          <p:cNvPr id="2765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9ABF0136-C1EC-40AF-95F9-0E21658A30E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E759F7D-713B-4873-9347-C839DD206312}"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381000"/>
            <a:ext cx="2057400" cy="5715000"/>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381000"/>
            <a:ext cx="60198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3BF3437-3E20-4536-9303-00044DE1E650}"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381000"/>
            <a:ext cx="8229600" cy="1371600"/>
          </a:xfrm>
        </p:spPr>
        <p:txBody>
          <a:bodyPr/>
          <a:lstStyle/>
          <a:p>
            <a:r>
              <a:rPr lang="cs-CZ"/>
              <a:t>Klepnutím lze upravit styl předlohy nadpisů.</a:t>
            </a:r>
            <a:endParaRPr lang="en-US"/>
          </a:p>
        </p:txBody>
      </p:sp>
      <p:sp>
        <p:nvSpPr>
          <p:cNvPr id="3" name="Zástupný symbol pro text 2"/>
          <p:cNvSpPr>
            <a:spLocks noGrp="1"/>
          </p:cNvSpPr>
          <p:nvPr>
            <p:ph type="body" sz="half" idx="1"/>
          </p:nvPr>
        </p:nvSpPr>
        <p:spPr>
          <a:xfrm>
            <a:off x="457200" y="1981200"/>
            <a:ext cx="40386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981200"/>
            <a:ext cx="40386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04327C9E-1FDB-4707-9927-EF171897198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EEA1415-7CDB-4CC6-999F-696AB559F9FF}"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12533BC-D1BE-417F-84DE-52177D7F00F0}"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BA827111-7696-4CC5-923D-58EFD34B08E5}"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D125BADA-8C31-4E9A-859B-92897C54D4D6}"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B470E27E-4615-4EA3-A2A5-E93650EBE554}"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BA3985F5-1EF3-44CD-8949-FA293AE9763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7F590886-C72A-4E7E-BF36-04CA0FB05B57}"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CA42A281-AE00-474C-B195-BAD622E25E0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2662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266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cs-CZ"/>
          </a:p>
        </p:txBody>
      </p:sp>
      <p:sp>
        <p:nvSpPr>
          <p:cNvPr id="266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cs-CZ"/>
          </a:p>
        </p:txBody>
      </p:sp>
      <p:sp>
        <p:nvSpPr>
          <p:cNvPr id="266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F7BCFFD8-FE37-4807-9721-09E798ADEF9A}"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9.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0.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1.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3.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4.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5.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6.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19.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0.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2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22.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685800" y="1341438"/>
            <a:ext cx="7772400" cy="1439862"/>
          </a:xfrm>
          <a:solidFill>
            <a:schemeClr val="accent5">
              <a:alpha val="24000"/>
            </a:schemeClr>
          </a:solidFill>
        </p:spPr>
        <p:txBody>
          <a:bodyPr>
            <a:normAutofit/>
          </a:bodyPr>
          <a:lstStyle/>
          <a:p>
            <a:pPr eaLnBrk="1" hangingPunct="1">
              <a:defRPr/>
            </a:pPr>
            <a:r>
              <a:rPr lang="cs-CZ" sz="2800" b="1" i="1" dirty="0">
                <a:latin typeface="Times New Roman" pitchFamily="18" charset="0"/>
                <a:cs typeface="Times New Roman" pitchFamily="18" charset="0"/>
              </a:rPr>
              <a:t>Podniková ekonomika, Podnikové propočty</a:t>
            </a:r>
            <a:endParaRPr lang="en-US" sz="2800" b="1" i="1" dirty="0">
              <a:latin typeface="Times New Roman" pitchFamily="18" charset="0"/>
              <a:cs typeface="Times New Roman" pitchFamily="18" charset="0"/>
            </a:endParaRPr>
          </a:p>
        </p:txBody>
      </p:sp>
      <p:sp>
        <p:nvSpPr>
          <p:cNvPr id="5" name="Podnadpis 4"/>
          <p:cNvSpPr>
            <a:spLocks noGrp="1"/>
          </p:cNvSpPr>
          <p:nvPr>
            <p:ph type="subTitle" idx="4294967295"/>
          </p:nvPr>
        </p:nvSpPr>
        <p:spPr>
          <a:xfrm>
            <a:off x="571500" y="3213100"/>
            <a:ext cx="7858125" cy="3073400"/>
          </a:xfrm>
        </p:spPr>
        <p:txBody>
          <a:bodyPr>
            <a:normAutofit/>
          </a:bodyPr>
          <a:lstStyle/>
          <a:p>
            <a:pPr marL="457200" indent="-11113" eaLnBrk="1" hangingPunct="1">
              <a:lnSpc>
                <a:spcPct val="80000"/>
              </a:lnSpc>
              <a:buFont typeface="Wingdings" pitchFamily="2" charset="2"/>
              <a:buNone/>
              <a:defRPr/>
            </a:pPr>
            <a:r>
              <a:rPr lang="cs-CZ" sz="2800" dirty="0">
                <a:latin typeface="Times New Roman" pitchFamily="18" charset="0"/>
                <a:cs typeface="Times New Roman" pitchFamily="18" charset="0"/>
              </a:rPr>
              <a:t>Využití diagramu bodu zvratu, rentabilita výnosů, rentabilita nákladů, nákladovost.</a:t>
            </a:r>
            <a:endParaRPr lang="cs-CZ" sz="2800" b="1" dirty="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endParaRPr lang="cs-CZ" sz="2400" i="1" dirty="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endParaRPr lang="cs-CZ" sz="2400" i="1" dirty="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r>
              <a:rPr lang="cs-CZ" sz="2400" i="1" dirty="0">
                <a:latin typeface="Times New Roman" pitchFamily="18" charset="0"/>
                <a:cs typeface="Times New Roman" pitchFamily="18" charset="0"/>
              </a:rPr>
              <a:t>Přednáška </a:t>
            </a:r>
            <a:r>
              <a:rPr lang="cs-CZ" sz="2400" i="1">
                <a:latin typeface="Times New Roman" pitchFamily="18" charset="0"/>
                <a:cs typeface="Times New Roman" pitchFamily="18" charset="0"/>
              </a:rPr>
              <a:t>dne 04. </a:t>
            </a:r>
            <a:r>
              <a:rPr lang="cs-CZ" sz="2400" i="1" dirty="0">
                <a:latin typeface="Times New Roman" pitchFamily="18" charset="0"/>
                <a:cs typeface="Times New Roman" pitchFamily="18" charset="0"/>
              </a:rPr>
              <a:t>03. 2020</a:t>
            </a:r>
          </a:p>
          <a:p>
            <a:pPr marL="457200" indent="-11113" algn="ctr" eaLnBrk="1" hangingPunct="1">
              <a:lnSpc>
                <a:spcPct val="80000"/>
              </a:lnSpc>
              <a:buFont typeface="Wingdings" pitchFamily="2" charset="2"/>
              <a:buNone/>
              <a:defRPr/>
            </a:pPr>
            <a:r>
              <a:rPr lang="cs-CZ" sz="2400" i="1" dirty="0">
                <a:latin typeface="Times New Roman" pitchFamily="18" charset="0"/>
                <a:cs typeface="Times New Roman" pitchFamily="18" charset="0"/>
              </a:rPr>
              <a:t>Ing. Karel </a:t>
            </a:r>
            <a:r>
              <a:rPr lang="cs-CZ" sz="2400" i="1" dirty="0" err="1">
                <a:latin typeface="Times New Roman" pitchFamily="18" charset="0"/>
                <a:cs typeface="Times New Roman" pitchFamily="18" charset="0"/>
              </a:rPr>
              <a:t>Stelmach</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Ph.D</a:t>
            </a:r>
            <a:r>
              <a:rPr lang="cs-CZ" sz="2400" i="1" dirty="0">
                <a:latin typeface="Times New Roman" pitchFamily="18" charset="0"/>
                <a:cs typeface="Times New Roman" pitchFamily="18" charset="0"/>
              </a:rPr>
              <a:t>.</a:t>
            </a:r>
          </a:p>
          <a:p>
            <a:pPr marL="457200" indent="-11113" algn="ctr" eaLnBrk="1" hangingPunct="1">
              <a:lnSpc>
                <a:spcPct val="80000"/>
              </a:lnSpc>
              <a:buFont typeface="Wingdings" pitchFamily="2" charset="2"/>
              <a:buNone/>
              <a:defRPr/>
            </a:pPr>
            <a:endParaRPr lang="en-US" sz="2400" dirty="0">
              <a:solidFill>
                <a:srgbClr val="FFFFFF"/>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7" name="Rectangle 5"/>
          <p:cNvSpPr>
            <a:spLocks noGrp="1" noChangeArrowheads="1"/>
          </p:cNvSpPr>
          <p:nvPr>
            <p:ph type="title"/>
          </p:nvPr>
        </p:nvSpPr>
        <p:spPr>
          <a:xfrm>
            <a:off x="457200" y="115888"/>
            <a:ext cx="8229600" cy="649287"/>
          </a:xfrm>
        </p:spPr>
        <p:txBody>
          <a:bodyPr/>
          <a:lstStyle/>
          <a:p>
            <a:pPr>
              <a:defRPr/>
            </a:pPr>
            <a:r>
              <a:rPr lang="cs-CZ" sz="2800" b="1" i="1" dirty="0">
                <a:latin typeface="Times New Roman" pitchFamily="18" charset="0"/>
                <a:cs typeface="Times New Roman" pitchFamily="18" charset="0"/>
              </a:rPr>
              <a:t>Diagram bodu zvratu</a:t>
            </a:r>
          </a:p>
        </p:txBody>
      </p:sp>
      <p:graphicFrame>
        <p:nvGraphicFramePr>
          <p:cNvPr id="3074" name="Object 2"/>
          <p:cNvGraphicFramePr>
            <a:graphicFrameLocks noGrp="1" noChangeAspect="1"/>
          </p:cNvGraphicFramePr>
          <p:nvPr>
            <p:ph idx="1"/>
          </p:nvPr>
        </p:nvGraphicFramePr>
        <p:xfrm>
          <a:off x="0" y="1071563"/>
          <a:ext cx="9144000" cy="5786437"/>
        </p:xfrm>
        <a:graphic>
          <a:graphicData uri="http://schemas.openxmlformats.org/presentationml/2006/ole">
            <mc:AlternateContent xmlns:mc="http://schemas.openxmlformats.org/markup-compatibility/2006">
              <mc:Choice xmlns:v="urn:schemas-microsoft-com:vml" Requires="v">
                <p:oleObj spid="_x0000_s3086" name="Dokument" r:id="rId3" imgW="5766035" imgH="3426066" progId="">
                  <p:embed/>
                </p:oleObj>
              </mc:Choice>
              <mc:Fallback>
                <p:oleObj name="Dokument" r:id="rId3" imgW="5766035" imgH="3426066"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71563"/>
                        <a:ext cx="9144000" cy="5786437"/>
                      </a:xfrm>
                      <a:prstGeom prst="rect">
                        <a:avLst/>
                      </a:prstGeom>
                      <a:solidFill>
                        <a:schemeClr val="tx1"/>
                      </a:solidFill>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619125"/>
          </a:xfrm>
        </p:spPr>
        <p:txBody>
          <a:bodyPr/>
          <a:lstStyle/>
          <a:p>
            <a:pPr>
              <a:defRPr/>
            </a:pPr>
            <a:r>
              <a:rPr lang="cs-CZ" sz="2400" b="1" i="1" dirty="0">
                <a:latin typeface="Times New Roman" pitchFamily="18" charset="0"/>
                <a:cs typeface="Times New Roman" pitchFamily="18" charset="0"/>
              </a:rPr>
              <a:t>Diagram bodu zvratu při relaci kdy p&lt;v </a:t>
            </a:r>
            <a:r>
              <a:rPr lang="cs-CZ" sz="2400" i="1" dirty="0">
                <a:latin typeface="Times New Roman" pitchFamily="18" charset="0"/>
                <a:cs typeface="Times New Roman" pitchFamily="18" charset="0"/>
              </a:rPr>
              <a:t>(cena je nižší než variabilní náklady na jednotku produkce)</a:t>
            </a:r>
            <a:br>
              <a:rPr lang="en-US" sz="2400" dirty="0">
                <a:latin typeface="Times New Roman" pitchFamily="18" charset="0"/>
                <a:cs typeface="Times New Roman" pitchFamily="18" charset="0"/>
              </a:rPr>
            </a:br>
            <a:endParaRPr lang="cs-CZ" sz="2400"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endParaRPr lang="en-US" sz="2400" b="1" i="1" dirty="0">
              <a:latin typeface="Times New Roman" pitchFamily="18" charset="0"/>
              <a:cs typeface="Times New Roman" pitchFamily="18" charset="0"/>
            </a:endParaRPr>
          </a:p>
        </p:txBody>
      </p:sp>
      <p:graphicFrame>
        <p:nvGraphicFramePr>
          <p:cNvPr id="4098" name="Object 3"/>
          <p:cNvGraphicFramePr>
            <a:graphicFrameLocks noChangeAspect="1"/>
          </p:cNvGraphicFramePr>
          <p:nvPr/>
        </p:nvGraphicFramePr>
        <p:xfrm>
          <a:off x="0" y="1143000"/>
          <a:ext cx="9029700" cy="5715000"/>
        </p:xfrm>
        <a:graphic>
          <a:graphicData uri="http://schemas.openxmlformats.org/presentationml/2006/ole">
            <mc:AlternateContent xmlns:mc="http://schemas.openxmlformats.org/markup-compatibility/2006">
              <mc:Choice xmlns:v="urn:schemas-microsoft-com:vml" Requires="v">
                <p:oleObj spid="_x0000_s4110" name="Document" r:id="rId3" imgW="5950632" imgH="3674611" progId="">
                  <p:embed/>
                </p:oleObj>
              </mc:Choice>
              <mc:Fallback>
                <p:oleObj name="Document" r:id="rId3" imgW="5950632" imgH="3674611"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43000"/>
                        <a:ext cx="9029700" cy="5715000"/>
                      </a:xfrm>
                      <a:prstGeom prst="rect">
                        <a:avLst/>
                      </a:prstGeom>
                      <a:solidFill>
                        <a:schemeClr val="tx1"/>
                      </a:solidFill>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Příklad: využití diagramu bodu zvratu v modelové situaci </a:t>
            </a:r>
          </a:p>
        </p:txBody>
      </p:sp>
      <p:sp>
        <p:nvSpPr>
          <p:cNvPr id="180227" name="Rectangle 3"/>
          <p:cNvSpPr>
            <a:spLocks noGrp="1" noChangeArrowheads="1"/>
          </p:cNvSpPr>
          <p:nvPr>
            <p:ph type="body" idx="1"/>
          </p:nvPr>
        </p:nvSpPr>
        <p:spPr>
          <a:xfrm>
            <a:off x="285750" y="1571625"/>
            <a:ext cx="8358188" cy="5286375"/>
          </a:xfrm>
        </p:spPr>
        <p:txBody>
          <a:bodyPr/>
          <a:lstStyle/>
          <a:p>
            <a:pPr marL="0" indent="0">
              <a:lnSpc>
                <a:spcPct val="110000"/>
              </a:lnSpc>
              <a:spcBef>
                <a:spcPts val="1200"/>
              </a:spcBef>
              <a:spcAft>
                <a:spcPts val="1200"/>
              </a:spcAft>
              <a:buFont typeface="Wingdings" pitchFamily="2" charset="2"/>
              <a:buNone/>
              <a:tabLst>
                <a:tab pos="2686050" algn="l"/>
                <a:tab pos="5200650" algn="l"/>
                <a:tab pos="6191250" algn="l"/>
                <a:tab pos="8610600" algn="r"/>
              </a:tabLst>
              <a:defRPr/>
            </a:pPr>
            <a:r>
              <a:rPr lang="cs-CZ" sz="2400">
                <a:latin typeface="Times New Roman" pitchFamily="18" charset="0"/>
                <a:cs typeface="Times New Roman" pitchFamily="18" charset="0"/>
              </a:rPr>
              <a:t>Výrobce a zároveň prodejce „valašských frgálů“ vykazoval při prodeji 10 000 ks výrobků měsíčně výsledek hospodaření (zisk) ve výši 20 000 Kč. Fixní náklady spojené s výrobou a prodejem frgálů činily 100 000 Kč měsíčně. </a:t>
            </a:r>
          </a:p>
          <a:p>
            <a:pPr marL="0" indent="0">
              <a:lnSpc>
                <a:spcPct val="110000"/>
              </a:lnSpc>
              <a:spcBef>
                <a:spcPts val="1200"/>
              </a:spcBef>
              <a:spcAft>
                <a:spcPts val="1200"/>
              </a:spcAft>
              <a:buFont typeface="Wingdings" pitchFamily="2" charset="2"/>
              <a:buNone/>
              <a:tabLst>
                <a:tab pos="2686050" algn="l"/>
                <a:tab pos="5200650" algn="l"/>
                <a:tab pos="6191250" algn="l"/>
                <a:tab pos="8610600" algn="r"/>
              </a:tabLst>
              <a:defRPr/>
            </a:pPr>
            <a:r>
              <a:rPr lang="cs-CZ" sz="2400">
                <a:latin typeface="Times New Roman" pitchFamily="18" charset="0"/>
                <a:cs typeface="Times New Roman" pitchFamily="18" charset="0"/>
              </a:rPr>
              <a:t>V letošním roce výrobce předpokládá, že s ohledem na tíživější hospodářskou situaci budou měsíce, kdy se prodá pouze 5 000 ks frgálů a fixní náklady zůstanou na úrovni 100 000 Kč.</a:t>
            </a:r>
          </a:p>
          <a:p>
            <a:pPr marL="0" indent="0">
              <a:lnSpc>
                <a:spcPct val="120000"/>
              </a:lnSpc>
              <a:spcBef>
                <a:spcPts val="600"/>
              </a:spcBef>
              <a:spcAft>
                <a:spcPts val="600"/>
              </a:spcAft>
              <a:buFont typeface="Wingdings" pitchFamily="2" charset="2"/>
              <a:buNone/>
              <a:tabLst>
                <a:tab pos="2686050" algn="l"/>
                <a:tab pos="5200650" algn="l"/>
                <a:tab pos="6191250" algn="l"/>
                <a:tab pos="8610600" algn="r"/>
              </a:tabLst>
              <a:defRPr/>
            </a:pPr>
            <a:endParaRPr lang="cs-CZ" sz="2400">
              <a:latin typeface="Times New Roman" pitchFamily="18" charset="0"/>
              <a:cs typeface="Times New Roman" pitchFamily="18" charset="0"/>
            </a:endParaRPr>
          </a:p>
          <a:p>
            <a:pPr marL="0" indent="0">
              <a:lnSpc>
                <a:spcPct val="120000"/>
              </a:lnSpc>
              <a:spcBef>
                <a:spcPts val="600"/>
              </a:spcBef>
              <a:spcAft>
                <a:spcPts val="600"/>
              </a:spcAft>
              <a:buFont typeface="Wingdings" pitchFamily="2" charset="2"/>
              <a:buNone/>
              <a:tabLst>
                <a:tab pos="2686050" algn="l"/>
                <a:tab pos="5200650" algn="l"/>
                <a:tab pos="6191250" algn="l"/>
                <a:tab pos="8610600" algn="r"/>
              </a:tabLst>
              <a:defRPr/>
            </a:pPr>
            <a:r>
              <a:rPr lang="cs-CZ" sz="2400" i="1">
                <a:solidFill>
                  <a:schemeClr val="folHlink"/>
                </a:solidFill>
                <a:latin typeface="Times New Roman" pitchFamily="18" charset="0"/>
                <a:cs typeface="Times New Roman" pitchFamily="18" charset="0"/>
              </a:rPr>
              <a:t>S jakým výsledkem hospodaření může majitel výrobny za těchto podmínek počítat?</a:t>
            </a:r>
            <a:endParaRPr lang="en-US" sz="2400" i="1">
              <a:solidFill>
                <a:schemeClr val="folHlink"/>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idx="4294967295"/>
          </p:nvPr>
        </p:nvSpPr>
        <p:spPr>
          <a:xfrm>
            <a:off x="457200" y="188913"/>
            <a:ext cx="8229600" cy="792162"/>
          </a:xfrm>
        </p:spPr>
        <p:txBody>
          <a:bodyPr/>
          <a:lstStyle/>
          <a:p>
            <a:pPr>
              <a:defRPr/>
            </a:pPr>
            <a:r>
              <a:rPr lang="cs-CZ" sz="2800" b="1" i="1" dirty="0">
                <a:latin typeface="Times New Roman" pitchFamily="18" charset="0"/>
                <a:cs typeface="Times New Roman" pitchFamily="18" charset="0"/>
              </a:rPr>
              <a:t>Příklad využití diagramu bodu zvratu v modelové situaci </a:t>
            </a:r>
          </a:p>
        </p:txBody>
      </p:sp>
      <p:sp>
        <p:nvSpPr>
          <p:cNvPr id="180227" name="Rectangle 3"/>
          <p:cNvSpPr>
            <a:spLocks noGrp="1" noChangeArrowheads="1"/>
          </p:cNvSpPr>
          <p:nvPr>
            <p:ph type="body" idx="4294967295"/>
          </p:nvPr>
        </p:nvSpPr>
        <p:spPr>
          <a:xfrm>
            <a:off x="250825" y="1412875"/>
            <a:ext cx="8358188" cy="5286375"/>
          </a:xfrm>
        </p:spPr>
        <p:txBody>
          <a:bodyPr/>
          <a:lstStyle/>
          <a:p>
            <a:pPr marL="0" indent="0">
              <a:lnSpc>
                <a:spcPct val="120000"/>
              </a:lnSpc>
              <a:spcBef>
                <a:spcPts val="600"/>
              </a:spcBef>
              <a:spcAft>
                <a:spcPts val="600"/>
              </a:spcAft>
              <a:buFont typeface="Wingdings" pitchFamily="2" charset="2"/>
              <a:buNone/>
              <a:tabLst>
                <a:tab pos="2686050" algn="l"/>
                <a:tab pos="5200650" algn="l"/>
                <a:tab pos="6191250" algn="l"/>
                <a:tab pos="8610600" algn="r"/>
              </a:tabLst>
              <a:defRPr/>
            </a:pPr>
            <a:endParaRPr lang="en-US" i="1">
              <a:latin typeface="Times New Roman" pitchFamily="18" charset="0"/>
              <a:cs typeface="Times New Roman" pitchFamily="18" charset="0"/>
            </a:endParaRPr>
          </a:p>
        </p:txBody>
      </p:sp>
      <p:graphicFrame>
        <p:nvGraphicFramePr>
          <p:cNvPr id="5122" name="Object 4"/>
          <p:cNvGraphicFramePr>
            <a:graphicFrameLocks noChangeAspect="1"/>
          </p:cNvGraphicFramePr>
          <p:nvPr/>
        </p:nvGraphicFramePr>
        <p:xfrm>
          <a:off x="0" y="2133600"/>
          <a:ext cx="9144000" cy="3911600"/>
        </p:xfrm>
        <a:graphic>
          <a:graphicData uri="http://schemas.openxmlformats.org/presentationml/2006/ole">
            <mc:AlternateContent xmlns:mc="http://schemas.openxmlformats.org/markup-compatibility/2006">
              <mc:Choice xmlns:v="urn:schemas-microsoft-com:vml" Requires="v">
                <p:oleObj spid="_x0000_s5134" name="Dokument" r:id="rId3" imgW="6774724" imgH="3008358" progId="">
                  <p:embed/>
                </p:oleObj>
              </mc:Choice>
              <mc:Fallback>
                <p:oleObj name="Dokument" r:id="rId3" imgW="6774724" imgH="3008358"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133600"/>
                        <a:ext cx="9144000" cy="3911600"/>
                      </a:xfrm>
                      <a:prstGeom prst="rect">
                        <a:avLst/>
                      </a:prstGeom>
                      <a:solidFill>
                        <a:schemeClr val="tx1"/>
                      </a:solidFill>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60350"/>
            <a:ext cx="8229600" cy="647700"/>
          </a:xfrm>
        </p:spPr>
        <p:txBody>
          <a:bodyPr/>
          <a:lstStyle/>
          <a:p>
            <a:pPr>
              <a:defRPr/>
            </a:pPr>
            <a:r>
              <a:rPr lang="cs-CZ" sz="2800" b="1" i="1" dirty="0">
                <a:latin typeface="Times New Roman" pitchFamily="18" charset="0"/>
                <a:cs typeface="Times New Roman" pitchFamily="18" charset="0"/>
              </a:rPr>
              <a:t>Příklad využití diagramu bodu zvratu v modelové situaci</a:t>
            </a: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endParaRPr lang="en-US" sz="2400" b="1" i="1" dirty="0">
              <a:latin typeface="Times New Roman" pitchFamily="18" charset="0"/>
              <a:cs typeface="Times New Roman" pitchFamily="18" charset="0"/>
            </a:endParaRPr>
          </a:p>
        </p:txBody>
      </p:sp>
      <p:graphicFrame>
        <p:nvGraphicFramePr>
          <p:cNvPr id="6146" name="Object 4"/>
          <p:cNvGraphicFramePr>
            <a:graphicFrameLocks noChangeAspect="1"/>
          </p:cNvGraphicFramePr>
          <p:nvPr/>
        </p:nvGraphicFramePr>
        <p:xfrm>
          <a:off x="0" y="1427163"/>
          <a:ext cx="9126538" cy="5451475"/>
        </p:xfrm>
        <a:graphic>
          <a:graphicData uri="http://schemas.openxmlformats.org/presentationml/2006/ole">
            <mc:AlternateContent xmlns:mc="http://schemas.openxmlformats.org/markup-compatibility/2006">
              <mc:Choice xmlns:v="urn:schemas-microsoft-com:vml" Requires="v">
                <p:oleObj spid="_x0000_s6158" name="Dokument" r:id="rId3" imgW="5747542" imgH="3432313" progId="">
                  <p:embed/>
                </p:oleObj>
              </mc:Choice>
              <mc:Fallback>
                <p:oleObj name="Dokument" r:id="rId3" imgW="5747542" imgH="3432313"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27163"/>
                        <a:ext cx="9126538" cy="5451475"/>
                      </a:xfrm>
                      <a:prstGeom prst="rect">
                        <a:avLst/>
                      </a:prstGeom>
                      <a:solidFill>
                        <a:schemeClr val="tx1"/>
                      </a:solidFill>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Podobnost trojúhelníků</a:t>
            </a: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endParaRPr lang="en-US" sz="2400" b="1" i="1" dirty="0">
              <a:latin typeface="Times New Roman" pitchFamily="18" charset="0"/>
              <a:cs typeface="Times New Roman" pitchFamily="18" charset="0"/>
            </a:endParaRPr>
          </a:p>
        </p:txBody>
      </p:sp>
      <p:graphicFrame>
        <p:nvGraphicFramePr>
          <p:cNvPr id="7170" name="Object 4"/>
          <p:cNvGraphicFramePr>
            <a:graphicFrameLocks noChangeAspect="1"/>
          </p:cNvGraphicFramePr>
          <p:nvPr/>
        </p:nvGraphicFramePr>
        <p:xfrm>
          <a:off x="0" y="1693863"/>
          <a:ext cx="9144000" cy="5164137"/>
        </p:xfrm>
        <a:graphic>
          <a:graphicData uri="http://schemas.openxmlformats.org/presentationml/2006/ole">
            <mc:AlternateContent xmlns:mc="http://schemas.openxmlformats.org/markup-compatibility/2006">
              <mc:Choice xmlns:v="urn:schemas-microsoft-com:vml" Requires="v">
                <p:oleObj spid="_x0000_s7182" name="Document" r:id="rId3" imgW="5958173" imgH="3468002" progId="">
                  <p:embed/>
                </p:oleObj>
              </mc:Choice>
              <mc:Fallback>
                <p:oleObj name="Document" r:id="rId3" imgW="5958173" imgH="3468002"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93863"/>
                        <a:ext cx="9144000" cy="5164137"/>
                      </a:xfrm>
                      <a:prstGeom prst="rect">
                        <a:avLst/>
                      </a:prstGeom>
                      <a:solidFill>
                        <a:schemeClr val="tx1"/>
                      </a:solidFill>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60648"/>
            <a:ext cx="8229600" cy="1296144"/>
          </a:xfrm>
        </p:spPr>
        <p:txBody>
          <a:bodyPr/>
          <a:lstStyle/>
          <a:p>
            <a:pPr algn="l">
              <a:defRPr/>
            </a:pPr>
            <a:r>
              <a:rPr lang="cs-CZ" sz="2000" dirty="0">
                <a:latin typeface="Times New Roman" pitchFamily="18" charset="0"/>
                <a:cs typeface="Times New Roman" pitchFamily="18" charset="0"/>
              </a:rPr>
              <a:t>Při prodeji </a:t>
            </a:r>
            <a:r>
              <a:rPr lang="cs-CZ" sz="2000" i="1" dirty="0">
                <a:latin typeface="Times New Roman" pitchFamily="18" charset="0"/>
                <a:cs typeface="Times New Roman" pitchFamily="18" charset="0"/>
              </a:rPr>
              <a:t>10 000 ks </a:t>
            </a:r>
            <a:r>
              <a:rPr lang="cs-CZ" sz="2000" dirty="0">
                <a:latin typeface="Times New Roman" pitchFamily="18" charset="0"/>
                <a:cs typeface="Times New Roman" pitchFamily="18" charset="0"/>
              </a:rPr>
              <a:t>výrobků měsíčně </a:t>
            </a:r>
            <a:r>
              <a:rPr lang="cs-CZ" sz="2000" i="1" dirty="0">
                <a:latin typeface="Times New Roman" pitchFamily="18" charset="0"/>
                <a:cs typeface="Times New Roman" pitchFamily="18" charset="0"/>
              </a:rPr>
              <a:t>VH (zisk) </a:t>
            </a:r>
            <a:r>
              <a:rPr lang="cs-CZ" sz="2000" dirty="0">
                <a:latin typeface="Times New Roman" pitchFamily="18" charset="0"/>
                <a:cs typeface="Times New Roman" pitchFamily="18" charset="0"/>
              </a:rPr>
              <a:t>ve výši </a:t>
            </a:r>
            <a:r>
              <a:rPr lang="cs-CZ" sz="2000" i="1" dirty="0">
                <a:latin typeface="Times New Roman" pitchFamily="18" charset="0"/>
                <a:cs typeface="Times New Roman" pitchFamily="18" charset="0"/>
              </a:rPr>
              <a:t>20 000 Kč. </a:t>
            </a:r>
            <a:r>
              <a:rPr lang="cs-CZ" sz="2000" dirty="0">
                <a:latin typeface="Times New Roman" pitchFamily="18" charset="0"/>
                <a:cs typeface="Times New Roman" pitchFamily="18" charset="0"/>
              </a:rPr>
              <a:t>Fixní náklady </a:t>
            </a:r>
            <a:r>
              <a:rPr lang="cs-CZ" sz="2000" i="1" dirty="0">
                <a:latin typeface="Times New Roman" pitchFamily="18" charset="0"/>
                <a:cs typeface="Times New Roman" pitchFamily="18" charset="0"/>
              </a:rPr>
              <a:t>100 000 Kč za měsíc</a:t>
            </a:r>
            <a:r>
              <a:rPr lang="cs-CZ" sz="2000" dirty="0">
                <a:latin typeface="Times New Roman" pitchFamily="18" charset="0"/>
                <a:cs typeface="Times New Roman" pitchFamily="18" charset="0"/>
              </a:rPr>
              <a:t>. Při prodeji </a:t>
            </a:r>
            <a:r>
              <a:rPr lang="cs-CZ" sz="2000" i="1" dirty="0">
                <a:latin typeface="Times New Roman" pitchFamily="18" charset="0"/>
                <a:cs typeface="Times New Roman" pitchFamily="18" charset="0"/>
              </a:rPr>
              <a:t>5000 ks </a:t>
            </a:r>
            <a:r>
              <a:rPr lang="cs-CZ" sz="2000" i="1" dirty="0" err="1">
                <a:latin typeface="Times New Roman" pitchFamily="18" charset="0"/>
                <a:cs typeface="Times New Roman" pitchFamily="18" charset="0"/>
              </a:rPr>
              <a:t>frgálů</a:t>
            </a:r>
            <a:r>
              <a:rPr lang="cs-CZ" sz="2000" i="1" dirty="0">
                <a:latin typeface="Times New Roman" pitchFamily="18" charset="0"/>
                <a:cs typeface="Times New Roman" pitchFamily="18" charset="0"/>
              </a:rPr>
              <a:t> měsíčně </a:t>
            </a:r>
            <a:r>
              <a:rPr lang="cs-CZ" sz="2000" dirty="0">
                <a:latin typeface="Times New Roman" pitchFamily="18" charset="0"/>
                <a:cs typeface="Times New Roman" pitchFamily="18" charset="0"/>
              </a:rPr>
              <a:t>fixní náklady zůstanou na hodnotě </a:t>
            </a:r>
            <a:r>
              <a:rPr lang="cs-CZ" sz="2000" i="1" dirty="0">
                <a:latin typeface="Times New Roman" pitchFamily="18" charset="0"/>
                <a:cs typeface="Times New Roman" pitchFamily="18" charset="0"/>
              </a:rPr>
              <a:t>100 000 Kč</a:t>
            </a:r>
            <a:r>
              <a:rPr lang="cs-CZ" sz="2000" dirty="0">
                <a:latin typeface="Times New Roman" pitchFamily="18" charset="0"/>
                <a:cs typeface="Times New Roman" pitchFamily="18" charset="0"/>
              </a:rPr>
              <a:t>.</a:t>
            </a:r>
            <a:r>
              <a:rPr lang="cs-CZ" sz="2000" i="1" dirty="0">
                <a:solidFill>
                  <a:schemeClr val="folHlink"/>
                </a:solidFill>
                <a:latin typeface="Times New Roman" pitchFamily="18" charset="0"/>
                <a:cs typeface="Times New Roman" pitchFamily="18" charset="0"/>
              </a:rPr>
              <a:t> S jakým výsledkem hospodaření může majitel výrobny za těchto podmínek počítat?</a:t>
            </a:r>
            <a:br>
              <a:rPr lang="en-US" sz="2000" i="1" dirty="0">
                <a:solidFill>
                  <a:schemeClr val="folHlink"/>
                </a:solidFill>
                <a:latin typeface="Times New Roman" pitchFamily="18" charset="0"/>
                <a:cs typeface="Times New Roman" pitchFamily="18" charset="0"/>
              </a:rPr>
            </a:br>
            <a:endParaRPr lang="cs-CZ" sz="2000"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107504" y="1412777"/>
            <a:ext cx="8928992" cy="5445224"/>
          </a:xfrm>
        </p:spPr>
        <p:txBody>
          <a:bodyPr/>
          <a:lstStyle/>
          <a:p>
            <a:pPr marL="0" indent="0">
              <a:lnSpc>
                <a:spcPct val="120000"/>
              </a:lnSpc>
              <a:spcBef>
                <a:spcPts val="600"/>
              </a:spcBef>
              <a:spcAft>
                <a:spcPts val="600"/>
              </a:spcAft>
              <a:buFont typeface="Wingdings" pitchFamily="2" charset="2"/>
              <a:buNone/>
              <a:tabLst>
                <a:tab pos="2686050" algn="l"/>
                <a:tab pos="5200650" algn="l"/>
                <a:tab pos="6191250" algn="l"/>
                <a:tab pos="8610600" algn="r"/>
              </a:tabLst>
              <a:defRPr/>
            </a:pPr>
            <a:endParaRPr lang="cs-CZ"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60648"/>
            <a:ext cx="8229600" cy="1296144"/>
          </a:xfrm>
        </p:spPr>
        <p:txBody>
          <a:bodyPr/>
          <a:lstStyle/>
          <a:p>
            <a:pPr algn="l">
              <a:defRPr/>
            </a:pPr>
            <a:r>
              <a:rPr lang="cs-CZ" sz="2000" dirty="0">
                <a:latin typeface="Times New Roman" pitchFamily="18" charset="0"/>
                <a:cs typeface="Times New Roman" pitchFamily="18" charset="0"/>
              </a:rPr>
              <a:t>Při prodeji </a:t>
            </a:r>
            <a:r>
              <a:rPr lang="cs-CZ" sz="2000" i="1" dirty="0">
                <a:latin typeface="Times New Roman" pitchFamily="18" charset="0"/>
                <a:cs typeface="Times New Roman" pitchFamily="18" charset="0"/>
              </a:rPr>
              <a:t>10 000 ks </a:t>
            </a:r>
            <a:r>
              <a:rPr lang="cs-CZ" sz="2000" dirty="0">
                <a:latin typeface="Times New Roman" pitchFamily="18" charset="0"/>
                <a:cs typeface="Times New Roman" pitchFamily="18" charset="0"/>
              </a:rPr>
              <a:t>výrobků měsíčně </a:t>
            </a:r>
            <a:r>
              <a:rPr lang="cs-CZ" sz="2000" i="1" dirty="0">
                <a:latin typeface="Times New Roman" pitchFamily="18" charset="0"/>
                <a:cs typeface="Times New Roman" pitchFamily="18" charset="0"/>
              </a:rPr>
              <a:t>VH (zisk) </a:t>
            </a:r>
            <a:r>
              <a:rPr lang="cs-CZ" sz="2000" dirty="0">
                <a:latin typeface="Times New Roman" pitchFamily="18" charset="0"/>
                <a:cs typeface="Times New Roman" pitchFamily="18" charset="0"/>
              </a:rPr>
              <a:t>ve výši </a:t>
            </a:r>
            <a:r>
              <a:rPr lang="cs-CZ" sz="2000" i="1" dirty="0">
                <a:latin typeface="Times New Roman" pitchFamily="18" charset="0"/>
                <a:cs typeface="Times New Roman" pitchFamily="18" charset="0"/>
              </a:rPr>
              <a:t>20 000 Kč. </a:t>
            </a:r>
            <a:r>
              <a:rPr lang="cs-CZ" sz="2000" dirty="0">
                <a:latin typeface="Times New Roman" pitchFamily="18" charset="0"/>
                <a:cs typeface="Times New Roman" pitchFamily="18" charset="0"/>
              </a:rPr>
              <a:t>Fixní náklady </a:t>
            </a:r>
            <a:r>
              <a:rPr lang="cs-CZ" sz="2000" i="1" dirty="0">
                <a:latin typeface="Times New Roman" pitchFamily="18" charset="0"/>
                <a:cs typeface="Times New Roman" pitchFamily="18" charset="0"/>
              </a:rPr>
              <a:t>100 000 Kč za měsíc</a:t>
            </a:r>
            <a:r>
              <a:rPr lang="cs-CZ" sz="2000" dirty="0">
                <a:latin typeface="Times New Roman" pitchFamily="18" charset="0"/>
                <a:cs typeface="Times New Roman" pitchFamily="18" charset="0"/>
              </a:rPr>
              <a:t>. Při prodeji </a:t>
            </a:r>
            <a:r>
              <a:rPr lang="cs-CZ" sz="2000" i="1" dirty="0">
                <a:latin typeface="Times New Roman" pitchFamily="18" charset="0"/>
                <a:cs typeface="Times New Roman" pitchFamily="18" charset="0"/>
              </a:rPr>
              <a:t>5000 ks </a:t>
            </a:r>
            <a:r>
              <a:rPr lang="cs-CZ" sz="2000" i="1" dirty="0" err="1">
                <a:latin typeface="Times New Roman" pitchFamily="18" charset="0"/>
                <a:cs typeface="Times New Roman" pitchFamily="18" charset="0"/>
              </a:rPr>
              <a:t>frgálů</a:t>
            </a:r>
            <a:r>
              <a:rPr lang="cs-CZ" sz="2000" i="1" dirty="0">
                <a:latin typeface="Times New Roman" pitchFamily="18" charset="0"/>
                <a:cs typeface="Times New Roman" pitchFamily="18" charset="0"/>
              </a:rPr>
              <a:t> měsíčně </a:t>
            </a:r>
            <a:r>
              <a:rPr lang="cs-CZ" sz="2000" dirty="0">
                <a:latin typeface="Times New Roman" pitchFamily="18" charset="0"/>
                <a:cs typeface="Times New Roman" pitchFamily="18" charset="0"/>
              </a:rPr>
              <a:t>fixní náklady zůstanou na hodnotě </a:t>
            </a:r>
            <a:r>
              <a:rPr lang="cs-CZ" sz="2000" i="1" dirty="0">
                <a:latin typeface="Times New Roman" pitchFamily="18" charset="0"/>
                <a:cs typeface="Times New Roman" pitchFamily="18" charset="0"/>
              </a:rPr>
              <a:t>100 000 Kč</a:t>
            </a:r>
            <a:r>
              <a:rPr lang="cs-CZ" sz="2000" dirty="0">
                <a:latin typeface="Times New Roman" pitchFamily="18" charset="0"/>
                <a:cs typeface="Times New Roman" pitchFamily="18" charset="0"/>
              </a:rPr>
              <a:t>.</a:t>
            </a:r>
            <a:r>
              <a:rPr lang="cs-CZ" sz="2000" i="1" dirty="0">
                <a:solidFill>
                  <a:schemeClr val="folHlink"/>
                </a:solidFill>
                <a:latin typeface="Times New Roman" pitchFamily="18" charset="0"/>
                <a:cs typeface="Times New Roman" pitchFamily="18" charset="0"/>
              </a:rPr>
              <a:t> S jakým výsledkem hospodaření může majitel výrobny za těchto podmínek počítat?</a:t>
            </a:r>
            <a:br>
              <a:rPr lang="en-US" sz="2000" i="1" dirty="0">
                <a:solidFill>
                  <a:schemeClr val="folHlink"/>
                </a:solidFill>
                <a:latin typeface="Times New Roman" pitchFamily="18" charset="0"/>
                <a:cs typeface="Times New Roman" pitchFamily="18" charset="0"/>
              </a:rPr>
            </a:br>
            <a:endParaRPr lang="cs-CZ" sz="2000"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107504" y="1412777"/>
            <a:ext cx="8928992" cy="5445224"/>
          </a:xfrm>
        </p:spPr>
        <p:txBody>
          <a:bodyPr/>
          <a:lstStyle/>
          <a:p>
            <a:pPr marL="0" indent="0">
              <a:lnSpc>
                <a:spcPct val="120000"/>
              </a:lnSpc>
              <a:spcBef>
                <a:spcPts val="600"/>
              </a:spcBef>
              <a:spcAft>
                <a:spcPts val="600"/>
              </a:spcAft>
              <a:buFont typeface="Wingdings" pitchFamily="2" charset="2"/>
              <a:buNone/>
              <a:tabLst>
                <a:tab pos="2686050" algn="l"/>
                <a:tab pos="5200650" algn="l"/>
                <a:tab pos="6191250" algn="l"/>
                <a:tab pos="8610600" algn="r"/>
              </a:tabLst>
              <a:defRPr/>
            </a:pPr>
            <a:endParaRPr lang="cs-CZ"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116632"/>
            <a:ext cx="8229600" cy="1097806"/>
          </a:xfrm>
        </p:spPr>
        <p:txBody>
          <a:bodyPr/>
          <a:lstStyle/>
          <a:p>
            <a:pPr>
              <a:defRPr/>
            </a:pPr>
            <a:r>
              <a:rPr lang="cs-CZ" sz="2800" b="1" i="1" dirty="0">
                <a:latin typeface="Times New Roman" pitchFamily="18" charset="0"/>
                <a:cs typeface="Times New Roman" pitchFamily="18" charset="0"/>
              </a:rPr>
              <a:t>Modelová situace ve firmě</a:t>
            </a:r>
          </a:p>
        </p:txBody>
      </p:sp>
      <p:sp>
        <p:nvSpPr>
          <p:cNvPr id="180227" name="Rectangle 3"/>
          <p:cNvSpPr>
            <a:spLocks noGrp="1" noChangeArrowheads="1"/>
          </p:cNvSpPr>
          <p:nvPr>
            <p:ph type="body" idx="1"/>
          </p:nvPr>
        </p:nvSpPr>
        <p:spPr>
          <a:xfrm>
            <a:off x="0" y="1571625"/>
            <a:ext cx="9144000" cy="5286375"/>
          </a:xfrm>
        </p:spPr>
        <p:txBody>
          <a:bodyPr/>
          <a:lstStyle/>
          <a:p>
            <a:pPr marL="538163" indent="0">
              <a:spcBef>
                <a:spcPts val="600"/>
              </a:spcBef>
              <a:spcAft>
                <a:spcPts val="600"/>
              </a:spcAft>
              <a:buFont typeface="Wingdings" pitchFamily="2" charset="2"/>
              <a:buNone/>
              <a:tabLst>
                <a:tab pos="1435100" algn="l"/>
                <a:tab pos="5200650" algn="l"/>
                <a:tab pos="6191250" algn="l"/>
                <a:tab pos="8610600" algn="r"/>
              </a:tabLst>
              <a:defRPr/>
            </a:pPr>
            <a:r>
              <a:rPr lang="cs-CZ" sz="2400" u="sng" dirty="0">
                <a:latin typeface="Times New Roman" pitchFamily="18" charset="0"/>
                <a:cs typeface="Times New Roman" pitchFamily="18" charset="0"/>
              </a:rPr>
              <a:t>Předpoklady:</a:t>
            </a:r>
          </a:p>
          <a:p>
            <a:pPr marL="538163" indent="0">
              <a:spcBef>
                <a:spcPts val="600"/>
              </a:spcBef>
              <a:spcAft>
                <a:spcPts val="600"/>
              </a:spcAft>
              <a:buClr>
                <a:srgbClr val="FFC000"/>
              </a:buClr>
              <a:buSzPct val="100000"/>
              <a:buFont typeface="Wingdings" pitchFamily="2" charset="2"/>
              <a:buChar char="q"/>
              <a:tabLst>
                <a:tab pos="1435100" algn="l"/>
                <a:tab pos="5200650" algn="l"/>
                <a:tab pos="6191250" algn="l"/>
                <a:tab pos="8610600" algn="r"/>
              </a:tabLst>
              <a:defRPr/>
            </a:pPr>
            <a:r>
              <a:rPr lang="cs-CZ" sz="2400" dirty="0">
                <a:latin typeface="Times New Roman" pitchFamily="18" charset="0"/>
                <a:cs typeface="Times New Roman" pitchFamily="18" charset="0"/>
              </a:rPr>
              <a:t>	Při výrobě pozinkovaných trubek v množství 3 000 t za 	měsíc, výsledek hospodaření </a:t>
            </a:r>
            <a:r>
              <a:rPr lang="cs-CZ" sz="2400" b="1" dirty="0">
                <a:latin typeface="Times New Roman" pitchFamily="18" charset="0"/>
                <a:cs typeface="Times New Roman" pitchFamily="18" charset="0"/>
              </a:rPr>
              <a:t>– 150 000 Kč</a:t>
            </a:r>
          </a:p>
          <a:p>
            <a:pPr marL="538163" indent="0">
              <a:spcBef>
                <a:spcPts val="600"/>
              </a:spcBef>
              <a:spcAft>
                <a:spcPts val="600"/>
              </a:spcAft>
              <a:buClr>
                <a:srgbClr val="FFC000"/>
              </a:buClr>
              <a:buSzPct val="100000"/>
              <a:buFont typeface="Wingdings" pitchFamily="2" charset="2"/>
              <a:buChar char="q"/>
              <a:tabLst>
                <a:tab pos="1435100" algn="l"/>
                <a:tab pos="5200650" algn="l"/>
                <a:tab pos="6191250" algn="l"/>
                <a:tab pos="8610600" algn="r"/>
              </a:tabLst>
              <a:defRPr/>
            </a:pPr>
            <a:r>
              <a:rPr lang="cs-CZ" sz="2400" b="1" i="1" dirty="0">
                <a:latin typeface="Times New Roman" pitchFamily="18" charset="0"/>
                <a:cs typeface="Times New Roman" pitchFamily="18" charset="0"/>
              </a:rPr>
              <a:t>	Jaký bude výsledek hospodaření při měsíční výrobě 4 	000 t?</a:t>
            </a:r>
          </a:p>
          <a:p>
            <a:pPr marL="538163" indent="0">
              <a:spcBef>
                <a:spcPts val="600"/>
              </a:spcBef>
              <a:spcAft>
                <a:spcPts val="600"/>
              </a:spcAft>
              <a:buSzPct val="100000"/>
              <a:buFont typeface="Wingdings" pitchFamily="2" charset="2"/>
              <a:buChar char="q"/>
              <a:tabLst>
                <a:tab pos="1435100" algn="l"/>
                <a:tab pos="5200650" algn="l"/>
                <a:tab pos="6191250" algn="l"/>
                <a:tab pos="8610600" algn="r"/>
              </a:tabLst>
              <a:defRPr/>
            </a:pPr>
            <a:endParaRPr lang="cs-CZ" sz="2400" b="1" i="1" dirty="0">
              <a:latin typeface="Times New Roman" pitchFamily="18" charset="0"/>
              <a:cs typeface="Times New Roman" pitchFamily="18" charset="0"/>
            </a:endParaRPr>
          </a:p>
          <a:p>
            <a:pPr marL="896938" lvl="2" indent="0">
              <a:spcBef>
                <a:spcPts val="600"/>
              </a:spcBef>
              <a:spcAft>
                <a:spcPts val="600"/>
              </a:spcAft>
              <a:buSzPct val="100000"/>
              <a:buFont typeface="Wingdings" pitchFamily="2" charset="2"/>
              <a:buChar char="q"/>
              <a:tabLst>
                <a:tab pos="1435100" algn="l"/>
                <a:tab pos="5200650" algn="l"/>
                <a:tab pos="6191250" algn="l"/>
                <a:tab pos="8610600" algn="r"/>
              </a:tabLst>
              <a:defRPr/>
            </a:pPr>
            <a:r>
              <a:rPr lang="cs-CZ" b="1" i="1" dirty="0">
                <a:latin typeface="Times New Roman" pitchFamily="18" charset="0"/>
                <a:cs typeface="Times New Roman" pitchFamily="18" charset="0"/>
              </a:rPr>
              <a:t>	odpověď poskytne diagram bodu zvratu</a:t>
            </a:r>
          </a:p>
          <a:p>
            <a:pPr marL="538163" indent="0">
              <a:buFont typeface="Wingdings" pitchFamily="2" charset="2"/>
              <a:buNone/>
              <a:tabLst>
                <a:tab pos="1435100" algn="l"/>
                <a:tab pos="5200650" algn="l"/>
                <a:tab pos="6191250" algn="l"/>
                <a:tab pos="8610600" algn="r"/>
              </a:tabLst>
              <a:defRPr/>
            </a:pPr>
            <a:endParaRPr lang="cs-CZ" sz="2400" b="1" i="1" dirty="0">
              <a:latin typeface="Times New Roman" pitchFamily="18" charset="0"/>
              <a:cs typeface="Times New Roman" pitchFamily="18" charset="0"/>
            </a:endParaRPr>
          </a:p>
          <a:p>
            <a:pPr marL="538163" indent="0">
              <a:buFont typeface="Wingdings" pitchFamily="2" charset="2"/>
              <a:buNone/>
              <a:tabLst>
                <a:tab pos="1435100" algn="l"/>
                <a:tab pos="5200650" algn="l"/>
                <a:tab pos="6191250" algn="l"/>
                <a:tab pos="8610600" algn="r"/>
              </a:tabLst>
              <a:defRPr/>
            </a:pP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116632"/>
            <a:ext cx="8229600" cy="1097806"/>
          </a:xfrm>
        </p:spPr>
        <p:txBody>
          <a:bodyPr/>
          <a:lstStyle/>
          <a:p>
            <a:pPr algn="l">
              <a:defRPr/>
            </a:pPr>
            <a:r>
              <a:rPr lang="cs-CZ" sz="2000" b="1" i="1" dirty="0">
                <a:latin typeface="Times New Roman" pitchFamily="18" charset="0"/>
                <a:cs typeface="Times New Roman" pitchFamily="18" charset="0"/>
              </a:rPr>
              <a:t>Modelová situace ve firmě. Odpověď poskytne diagram bodu zvratu. Při výrobě  3 000 t          VH  = - 150 000 Kč. Jaký bude výsledek hospodaření při měsíční výrobě 4 	000 t?</a:t>
            </a:r>
            <a:br>
              <a:rPr lang="cs-CZ" sz="2000" b="1" i="1" dirty="0">
                <a:latin typeface="Times New Roman" pitchFamily="18" charset="0"/>
                <a:cs typeface="Times New Roman" pitchFamily="18" charset="0"/>
              </a:rPr>
            </a:br>
            <a:endParaRPr lang="cs-CZ" sz="2000"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0" y="1124745"/>
            <a:ext cx="9144000" cy="5733256"/>
          </a:xfrm>
        </p:spPr>
        <p:txBody>
          <a:bodyPr/>
          <a:lstStyle/>
          <a:p>
            <a:pPr marL="538163" indent="0">
              <a:buFont typeface="Wingdings" pitchFamily="2" charset="2"/>
              <a:buNone/>
              <a:tabLst>
                <a:tab pos="1435100" algn="l"/>
                <a:tab pos="5200650" algn="l"/>
                <a:tab pos="6191250" algn="l"/>
                <a:tab pos="8610600" algn="r"/>
              </a:tabLst>
              <a:defRPr/>
            </a:pPr>
            <a:endParaRPr lang="cs-CZ" sz="2400" b="1" i="1" dirty="0">
              <a:latin typeface="Times New Roman" pitchFamily="18" charset="0"/>
              <a:cs typeface="Times New Roman" pitchFamily="18" charset="0"/>
            </a:endParaRPr>
          </a:p>
          <a:p>
            <a:pPr marL="538163" indent="0">
              <a:buFont typeface="Wingdings" pitchFamily="2" charset="2"/>
              <a:buNone/>
              <a:tabLst>
                <a:tab pos="1435100" algn="l"/>
                <a:tab pos="5200650" algn="l"/>
                <a:tab pos="6191250" algn="l"/>
                <a:tab pos="8610600" algn="r"/>
              </a:tabLst>
              <a:defRPr/>
            </a:pPr>
            <a:endParaRPr lang="en-US" sz="2400" dirty="0">
              <a:latin typeface="Times New Roman" pitchFamily="18" charset="0"/>
              <a:cs typeface="Times New Roman" pitchFamily="18" charset="0"/>
            </a:endParaRPr>
          </a:p>
        </p:txBody>
      </p:sp>
      <p:cxnSp>
        <p:nvCxnSpPr>
          <p:cNvPr id="5" name="Přímá spojovací šipka 4"/>
          <p:cNvCxnSpPr/>
          <p:nvPr/>
        </p:nvCxnSpPr>
        <p:spPr>
          <a:xfrm>
            <a:off x="2195736" y="476672"/>
            <a:ext cx="360040"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Osnova přednášky</a:t>
            </a:r>
          </a:p>
        </p:txBody>
      </p:sp>
      <p:sp>
        <p:nvSpPr>
          <p:cNvPr id="180227" name="Rectangle 3"/>
          <p:cNvSpPr>
            <a:spLocks noGrp="1" noChangeArrowheads="1"/>
          </p:cNvSpPr>
          <p:nvPr>
            <p:ph type="body" idx="1"/>
          </p:nvPr>
        </p:nvSpPr>
        <p:spPr>
          <a:xfrm>
            <a:off x="0" y="1571625"/>
            <a:ext cx="9144000" cy="5286375"/>
          </a:xfrm>
        </p:spPr>
        <p:txBody>
          <a:bodyPr/>
          <a:lstStyle/>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Úvod</a:t>
            </a:r>
          </a:p>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Konstrukce diagramu bodu zvratu</a:t>
            </a:r>
          </a:p>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Využití diagramu bodu zvratu v ekonomické praxi</a:t>
            </a:r>
          </a:p>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Příklad využití diagramu bodu zvratu v jednoduché modelové situaci</a:t>
            </a:r>
          </a:p>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Rentabilita tržeb, nákladů, nákladovost</a:t>
            </a:r>
          </a:p>
          <a:p>
            <a:pPr marL="457200" indent="-457200">
              <a:lnSpc>
                <a:spcPct val="120000"/>
              </a:lnSpc>
              <a:buClr>
                <a:srgbClr val="FFFF00"/>
              </a:buClr>
              <a:buSzPct val="100000"/>
              <a:buFont typeface="+mj-lt"/>
              <a:buAutoNum type="arabicPeriod"/>
              <a:tabLst>
                <a:tab pos="2686050" algn="l"/>
                <a:tab pos="5200650" algn="l"/>
                <a:tab pos="6191250" algn="l"/>
                <a:tab pos="8610600" algn="r"/>
              </a:tabLst>
              <a:defRPr/>
            </a:pPr>
            <a:r>
              <a:rPr lang="cs-CZ" sz="2400" i="1" dirty="0">
                <a:latin typeface="Times New Roman" pitchFamily="18" charset="0"/>
                <a:cs typeface="Times New Roman" pitchFamily="18" charset="0"/>
              </a:rPr>
              <a:t>Význam rentability v ekonomice podniků</a:t>
            </a:r>
            <a:endParaRPr lang="en-US" sz="2400" i="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0"/>
            <a:ext cx="8229600" cy="908050"/>
          </a:xfrm>
        </p:spPr>
        <p:txBody>
          <a:bodyPr/>
          <a:lstStyle/>
          <a:p>
            <a:pPr eaLnBrk="1" hangingPunct="1">
              <a:defRPr/>
            </a:pPr>
            <a:r>
              <a:rPr lang="cs-CZ" sz="2800" b="1" i="1" dirty="0">
                <a:latin typeface="Times New Roman" pitchFamily="18" charset="0"/>
                <a:cs typeface="Times New Roman" pitchFamily="18" charset="0"/>
              </a:rPr>
              <a:t>Kritické využití výrobní kapacity</a:t>
            </a:r>
            <a:endParaRPr lang="en-US" sz="2800" b="1" i="1" dirty="0">
              <a:latin typeface="Times New Roman" pitchFamily="18" charset="0"/>
              <a:cs typeface="Times New Roman" pitchFamily="18" charset="0"/>
            </a:endParaRPr>
          </a:p>
        </p:txBody>
      </p:sp>
      <p:sp>
        <p:nvSpPr>
          <p:cNvPr id="44035" name="Rectangle 3"/>
          <p:cNvSpPr>
            <a:spLocks noGrp="1" noChangeArrowheads="1"/>
          </p:cNvSpPr>
          <p:nvPr>
            <p:ph type="body" idx="1"/>
          </p:nvPr>
        </p:nvSpPr>
        <p:spPr>
          <a:xfrm>
            <a:off x="457200" y="1196975"/>
            <a:ext cx="8229600" cy="5400675"/>
          </a:xfrm>
        </p:spPr>
        <p:txBody>
          <a:bodyPr/>
          <a:lstStyle/>
          <a:p>
            <a:pPr marL="0" indent="0" algn="just" eaLnBrk="1" hangingPunct="1">
              <a:lnSpc>
                <a:spcPct val="110000"/>
              </a:lnSpc>
              <a:spcBef>
                <a:spcPct val="50000"/>
              </a:spcBef>
              <a:spcAft>
                <a:spcPct val="50000"/>
              </a:spcAft>
              <a:buFont typeface="Wingdings" pitchFamily="2" charset="2"/>
              <a:buNone/>
              <a:tabLst>
                <a:tab pos="446088" algn="l"/>
                <a:tab pos="539750" algn="l"/>
              </a:tabLst>
              <a:defRPr/>
            </a:pPr>
            <a:endParaRPr lang="en-US" sz="2400" dirty="0"/>
          </a:p>
        </p:txBody>
      </p:sp>
      <p:graphicFrame>
        <p:nvGraphicFramePr>
          <p:cNvPr id="8194" name="Object 2"/>
          <p:cNvGraphicFramePr>
            <a:graphicFrameLocks noChangeAspect="1"/>
          </p:cNvGraphicFramePr>
          <p:nvPr/>
        </p:nvGraphicFramePr>
        <p:xfrm>
          <a:off x="142875" y="1057275"/>
          <a:ext cx="8953500" cy="6248400"/>
        </p:xfrm>
        <a:graphic>
          <a:graphicData uri="http://schemas.openxmlformats.org/presentationml/2006/ole">
            <mc:AlternateContent xmlns:mc="http://schemas.openxmlformats.org/markup-compatibility/2006">
              <mc:Choice xmlns:v="urn:schemas-microsoft-com:vml" Requires="v">
                <p:oleObj spid="_x0000_s8206" name="Document" r:id="rId3" imgW="5969169" imgH="4166138" progId="">
                  <p:embed/>
                </p:oleObj>
              </mc:Choice>
              <mc:Fallback>
                <p:oleObj name="Document" r:id="rId3" imgW="5969169" imgH="4166138"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 y="1057275"/>
                        <a:ext cx="8953500" cy="6248400"/>
                      </a:xfrm>
                      <a:prstGeom prst="rect">
                        <a:avLst/>
                      </a:prstGeom>
                      <a:solidFill>
                        <a:schemeClr val="tx2"/>
                      </a:solidFill>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7336" name="Rectangle 8"/>
          <p:cNvSpPr>
            <a:spLocks noGrp="1" noChangeArrowheads="1"/>
          </p:cNvSpPr>
          <p:nvPr>
            <p:ph type="title"/>
          </p:nvPr>
        </p:nvSpPr>
        <p:spPr>
          <a:xfrm>
            <a:off x="468313" y="0"/>
            <a:ext cx="8229600" cy="1143000"/>
          </a:xfrm>
        </p:spPr>
        <p:txBody>
          <a:bodyPr/>
          <a:lstStyle/>
          <a:p>
            <a:pPr>
              <a:defRPr/>
            </a:pPr>
            <a:r>
              <a:rPr lang="cs-CZ" sz="2800" b="1" i="1" dirty="0">
                <a:latin typeface="Times New Roman" pitchFamily="18" charset="0"/>
                <a:cs typeface="Times New Roman" pitchFamily="18" charset="0"/>
              </a:rPr>
              <a:t>Výpočet produkce v bodě zvratu (Q</a:t>
            </a:r>
            <a:r>
              <a:rPr lang="cs-CZ" sz="2800" b="1" i="1" baseline="-25000" dirty="0">
                <a:latin typeface="Times New Roman" pitchFamily="18" charset="0"/>
                <a:cs typeface="Times New Roman" pitchFamily="18" charset="0"/>
              </a:rPr>
              <a:t>BZ</a:t>
            </a:r>
            <a:r>
              <a:rPr lang="cs-CZ" sz="2800" b="1" i="1" dirty="0">
                <a:latin typeface="Times New Roman" pitchFamily="18" charset="0"/>
                <a:cs typeface="Times New Roman" pitchFamily="18" charset="0"/>
              </a:rPr>
              <a:t>) </a:t>
            </a:r>
            <a:br>
              <a:rPr lang="cs-CZ" sz="2800" b="1" i="1" dirty="0">
                <a:latin typeface="Times New Roman" pitchFamily="18" charset="0"/>
                <a:cs typeface="Times New Roman" pitchFamily="18" charset="0"/>
              </a:rPr>
            </a:br>
            <a:r>
              <a:rPr lang="cs-CZ" sz="2800" b="1" i="1" dirty="0">
                <a:latin typeface="Times New Roman" pitchFamily="18" charset="0"/>
                <a:cs typeface="Times New Roman" pitchFamily="18" charset="0"/>
              </a:rPr>
              <a:t>a produkce pro dosažení požadovaného zisku (Q</a:t>
            </a:r>
            <a:r>
              <a:rPr lang="cs-CZ" sz="2800" b="1" i="1" baseline="-25000" dirty="0">
                <a:latin typeface="Times New Roman" pitchFamily="18" charset="0"/>
                <a:cs typeface="Times New Roman" pitchFamily="18" charset="0"/>
              </a:rPr>
              <a:t>Z</a:t>
            </a:r>
            <a:r>
              <a:rPr lang="cs-CZ" sz="2800" b="1" i="1" dirty="0">
                <a:latin typeface="Times New Roman" pitchFamily="18" charset="0"/>
                <a:cs typeface="Times New Roman" pitchFamily="18" charset="0"/>
              </a:rPr>
              <a:t>)</a:t>
            </a:r>
          </a:p>
        </p:txBody>
      </p:sp>
      <p:graphicFrame>
        <p:nvGraphicFramePr>
          <p:cNvPr id="9218" name="Object 2"/>
          <p:cNvGraphicFramePr>
            <a:graphicFrameLocks noGrp="1" noChangeAspect="1"/>
          </p:cNvGraphicFramePr>
          <p:nvPr>
            <p:ph idx="1"/>
          </p:nvPr>
        </p:nvGraphicFramePr>
        <p:xfrm>
          <a:off x="7938" y="1343025"/>
          <a:ext cx="9078912" cy="5505450"/>
        </p:xfrm>
        <a:graphic>
          <a:graphicData uri="http://schemas.openxmlformats.org/presentationml/2006/ole">
            <mc:AlternateContent xmlns:mc="http://schemas.openxmlformats.org/markup-compatibility/2006">
              <mc:Choice xmlns:v="urn:schemas-microsoft-com:vml" Requires="v">
                <p:oleObj spid="_x0000_s9230" name="Document" r:id="rId3" imgW="5444964" imgH="3301312" progId="">
                  <p:embed/>
                </p:oleObj>
              </mc:Choice>
              <mc:Fallback>
                <p:oleObj name="Document" r:id="rId3" imgW="5444964" imgH="3301312"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8" y="1343025"/>
                        <a:ext cx="9078912" cy="5505450"/>
                      </a:xfrm>
                      <a:prstGeom prst="rect">
                        <a:avLst/>
                      </a:prstGeom>
                      <a:solidFill>
                        <a:schemeClr val="tx1"/>
                      </a:solidFill>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457200" y="115888"/>
            <a:ext cx="8229600" cy="1152525"/>
          </a:xfrm>
        </p:spPr>
        <p:txBody>
          <a:bodyPr/>
          <a:lstStyle/>
          <a:p>
            <a:pPr>
              <a:defRPr/>
            </a:pPr>
            <a:r>
              <a:rPr lang="cs-CZ" sz="2800" b="1" i="1" dirty="0">
                <a:latin typeface="Times New Roman" pitchFamily="18" charset="0"/>
                <a:cs typeface="Times New Roman" pitchFamily="18" charset="0"/>
              </a:rPr>
              <a:t>Další výpočty veličin při analýze diagramu bodu zvratu</a:t>
            </a:r>
          </a:p>
        </p:txBody>
      </p:sp>
      <p:sp>
        <p:nvSpPr>
          <p:cNvPr id="230403" name="Rectangle 3"/>
          <p:cNvSpPr>
            <a:spLocks noGrp="1" noChangeArrowheads="1"/>
          </p:cNvSpPr>
          <p:nvPr>
            <p:ph type="body" idx="1"/>
          </p:nvPr>
        </p:nvSpPr>
        <p:spPr>
          <a:xfrm>
            <a:off x="457200" y="1981200"/>
            <a:ext cx="8229600" cy="4662488"/>
          </a:xfrm>
        </p:spPr>
        <p:txBody>
          <a:bodyPr/>
          <a:lstStyle/>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Výpočet limitu variabilních nákladů,</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Výpočet limitu fixních nákladů,</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Výpočet limitu minimální výše ceny,</a:t>
            </a:r>
          </a:p>
          <a:p>
            <a:pPr marL="533400" indent="-533400">
              <a:spcBef>
                <a:spcPct val="50000"/>
              </a:spcBef>
              <a:buClr>
                <a:srgbClr val="FFFF00"/>
              </a:buClr>
              <a:buSzPct val="100000"/>
              <a:buFont typeface="Wingdings" pitchFamily="2" charset="2"/>
              <a:buNone/>
              <a:defRPr/>
            </a:pPr>
            <a:r>
              <a:rPr lang="cs-CZ" sz="2400" i="1" u="sng" dirty="0">
                <a:latin typeface="Times New Roman" pitchFamily="18" charset="0"/>
                <a:cs typeface="Times New Roman" pitchFamily="18" charset="0"/>
              </a:rPr>
              <a:t>Při stanovení limitních hodnot se vychází z rovnice (3)</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Rentabilita obecně,</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Rentabilita nákladů,</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Rentabilita výnosů,</a:t>
            </a:r>
          </a:p>
          <a:p>
            <a:pPr marL="533400" indent="-533400">
              <a:spcBef>
                <a:spcPct val="50000"/>
              </a:spcBef>
              <a:buClr>
                <a:srgbClr val="FFFF00"/>
              </a:buClr>
              <a:buSzPct val="100000"/>
              <a:buFont typeface="Wingdings" pitchFamily="2" charset="2"/>
              <a:buChar char="q"/>
              <a:defRPr/>
            </a:pPr>
            <a:r>
              <a:rPr lang="cs-CZ" sz="2400" dirty="0">
                <a:latin typeface="Times New Roman" pitchFamily="18" charset="0"/>
                <a:cs typeface="Times New Roman" pitchFamily="18" charset="0"/>
              </a:rPr>
              <a:t>Nákladovost,</a:t>
            </a:r>
          </a:p>
          <a:p>
            <a:pPr marL="533400" indent="-533400">
              <a:buFont typeface="Wingdings" pitchFamily="2" charset="2"/>
              <a:buNone/>
              <a:defRPr/>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457200" y="0"/>
            <a:ext cx="8229600" cy="1000125"/>
          </a:xfrm>
        </p:spPr>
        <p:txBody>
          <a:bodyPr/>
          <a:lstStyle/>
          <a:p>
            <a:pPr>
              <a:defRPr/>
            </a:pPr>
            <a:r>
              <a:rPr lang="cs-CZ" sz="2800" dirty="0"/>
              <a:t>Rentabilita</a:t>
            </a:r>
          </a:p>
        </p:txBody>
      </p:sp>
      <p:graphicFrame>
        <p:nvGraphicFramePr>
          <p:cNvPr id="10242" name="Object 2"/>
          <p:cNvGraphicFramePr>
            <a:graphicFrameLocks noGrp="1" noChangeAspect="1"/>
          </p:cNvGraphicFramePr>
          <p:nvPr>
            <p:ph idx="1"/>
          </p:nvPr>
        </p:nvGraphicFramePr>
        <p:xfrm>
          <a:off x="0" y="836613"/>
          <a:ext cx="9036050" cy="6121400"/>
        </p:xfrm>
        <a:graphic>
          <a:graphicData uri="http://schemas.openxmlformats.org/presentationml/2006/ole">
            <mc:AlternateContent xmlns:mc="http://schemas.openxmlformats.org/markup-compatibility/2006">
              <mc:Choice xmlns:v="urn:schemas-microsoft-com:vml" Requires="v">
                <p:oleObj spid="_x0000_s10254" name="Document" r:id="rId3" imgW="6303515" imgH="4840241" progId="">
                  <p:embed/>
                </p:oleObj>
              </mc:Choice>
              <mc:Fallback>
                <p:oleObj name="Document" r:id="rId3" imgW="6303515" imgH="4840241"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36613"/>
                        <a:ext cx="9036050" cy="6121400"/>
                      </a:xfrm>
                      <a:prstGeom prst="rect">
                        <a:avLst/>
                      </a:prstGeom>
                      <a:solidFill>
                        <a:schemeClr val="tx2"/>
                      </a:solidFill>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457200" y="0"/>
            <a:ext cx="8229600" cy="1484784"/>
          </a:xfrm>
        </p:spPr>
        <p:txBody>
          <a:bodyPr/>
          <a:lstStyle/>
          <a:p>
            <a:pPr>
              <a:defRPr/>
            </a:pPr>
            <a:r>
              <a:rPr lang="cs-CZ" sz="2800" b="1" i="1" dirty="0">
                <a:latin typeface="Times New Roman" pitchFamily="18" charset="0"/>
                <a:cs typeface="Times New Roman" pitchFamily="18" charset="0"/>
              </a:rPr>
              <a:t>Rentabilita vlastního kapitálu – význam  a využití</a:t>
            </a:r>
            <a:br>
              <a:rPr lang="cs-CZ" sz="2800" b="1" i="1" dirty="0">
                <a:latin typeface="Times New Roman" pitchFamily="18" charset="0"/>
                <a:cs typeface="Times New Roman" pitchFamily="18" charset="0"/>
              </a:rPr>
            </a:br>
            <a:br>
              <a:rPr lang="cs-CZ" sz="2800" b="1" i="1" dirty="0">
                <a:latin typeface="Times New Roman" pitchFamily="18" charset="0"/>
                <a:cs typeface="Times New Roman" pitchFamily="18" charset="0"/>
              </a:rPr>
            </a:br>
            <a:endParaRPr lang="cs-CZ" sz="2800" b="1" i="1" dirty="0">
              <a:latin typeface="Times New Roman" pitchFamily="18" charset="0"/>
              <a:cs typeface="Times New Roman" pitchFamily="18" charset="0"/>
            </a:endParaRPr>
          </a:p>
        </p:txBody>
      </p:sp>
      <p:sp>
        <p:nvSpPr>
          <p:cNvPr id="230403" name="Rectangle 3"/>
          <p:cNvSpPr>
            <a:spLocks noGrp="1" noChangeArrowheads="1"/>
          </p:cNvSpPr>
          <p:nvPr>
            <p:ph type="body" idx="1"/>
          </p:nvPr>
        </p:nvSpPr>
        <p:spPr>
          <a:xfrm>
            <a:off x="251520" y="1340768"/>
            <a:ext cx="8712968" cy="5302920"/>
          </a:xfrm>
        </p:spPr>
        <p:txBody>
          <a:bodyPr/>
          <a:lstStyle/>
          <a:p>
            <a:pPr marL="533400" indent="-533400">
              <a:buFont typeface="Wingdings" pitchFamily="2" charset="2"/>
              <a:buNone/>
              <a:defRPr/>
            </a:pPr>
            <a:r>
              <a:rPr lang="cs-CZ" sz="2400" dirty="0">
                <a:latin typeface="Times New Roman" pitchFamily="18" charset="0"/>
                <a:cs typeface="Times New Roman" pitchFamily="18" charset="0"/>
              </a:rPr>
              <a:t>Je ukazatelem rozhodujícím a významově výstižným:</a:t>
            </a:r>
          </a:p>
          <a:p>
            <a:pPr marL="0" indent="0">
              <a:spcBef>
                <a:spcPts val="600"/>
              </a:spcBef>
              <a:spcAft>
                <a:spcPts val="1200"/>
              </a:spcAft>
              <a:buFont typeface="Wingdings" pitchFamily="2" charset="2"/>
              <a:buNone/>
              <a:defRPr/>
            </a:pPr>
            <a:r>
              <a:rPr lang="cs-CZ" sz="2400" dirty="0">
                <a:latin typeface="Times New Roman" pitchFamily="18" charset="0"/>
                <a:cs typeface="Times New Roman" pitchFamily="18" charset="0"/>
              </a:rPr>
              <a:t>„Měří efektivnost, s níž podnik využívá kapitál vlastníků v rámci podnikatelských aktivit“. </a:t>
            </a:r>
          </a:p>
          <a:p>
            <a:pPr marL="0" indent="0">
              <a:spcAft>
                <a:spcPts val="1200"/>
              </a:spcAft>
              <a:buFont typeface="Wingdings" pitchFamily="2" charset="2"/>
              <a:buNone/>
              <a:defRPr/>
            </a:pPr>
            <a:r>
              <a:rPr lang="cs-CZ" sz="2400" i="1" dirty="0">
                <a:solidFill>
                  <a:srgbClr val="FFC000"/>
                </a:solidFill>
                <a:latin typeface="Times New Roman" pitchFamily="18" charset="0"/>
                <a:cs typeface="Times New Roman" pitchFamily="18" charset="0"/>
              </a:rPr>
              <a:t>Mluvou číselných údajů udává, kolik čistého zisku (po zdanění) v Kč připadá na 1 Kč investovaného kapitálu jeho vlastníky.</a:t>
            </a:r>
          </a:p>
          <a:p>
            <a:pPr marL="0" indent="0">
              <a:spcAft>
                <a:spcPts val="1200"/>
              </a:spcAft>
              <a:buFont typeface="Wingdings" pitchFamily="2" charset="2"/>
              <a:buNone/>
              <a:defRPr/>
            </a:pPr>
            <a:r>
              <a:rPr lang="cs-CZ" sz="2400" dirty="0">
                <a:latin typeface="Times New Roman" pitchFamily="18" charset="0"/>
                <a:cs typeface="Times New Roman" pitchFamily="18" charset="0"/>
              </a:rPr>
              <a:t>Rentabilita vlastního kapitálu (označována symbolem ROE), je ovlivnitelná:</a:t>
            </a:r>
          </a:p>
          <a:p>
            <a:pPr marL="758825" lvl="1" indent="-358775">
              <a:spcAft>
                <a:spcPts val="1200"/>
              </a:spcAft>
              <a:buClr>
                <a:srgbClr val="FFFF00"/>
              </a:buClr>
              <a:buFont typeface="Wingdings" pitchFamily="2" charset="2"/>
              <a:buChar char="q"/>
              <a:defRPr/>
            </a:pPr>
            <a:r>
              <a:rPr lang="cs-CZ" sz="2000" dirty="0">
                <a:solidFill>
                  <a:srgbClr val="FFFF00"/>
                </a:solidFill>
                <a:latin typeface="Times New Roman" pitchFamily="18" charset="0"/>
                <a:cs typeface="Times New Roman" pitchFamily="18" charset="0"/>
              </a:rPr>
              <a:t>Rentabilitou tržeb (provozní pákou)</a:t>
            </a:r>
          </a:p>
          <a:p>
            <a:pPr marL="758825" lvl="1" indent="-358775">
              <a:spcAft>
                <a:spcPts val="1200"/>
              </a:spcAft>
              <a:buClr>
                <a:srgbClr val="FFFF00"/>
              </a:buClr>
              <a:buFont typeface="Wingdings" pitchFamily="2" charset="2"/>
              <a:buChar char="q"/>
              <a:defRPr/>
            </a:pPr>
            <a:r>
              <a:rPr lang="cs-CZ" sz="2000" dirty="0">
                <a:solidFill>
                  <a:srgbClr val="FFFF00"/>
                </a:solidFill>
                <a:latin typeface="Times New Roman" pitchFamily="18" charset="0"/>
                <a:cs typeface="Times New Roman" pitchFamily="18" charset="0"/>
              </a:rPr>
              <a:t>Obratem aktiv</a:t>
            </a:r>
          </a:p>
          <a:p>
            <a:pPr marL="758825" lvl="1" indent="-358775">
              <a:spcAft>
                <a:spcPts val="1200"/>
              </a:spcAft>
              <a:buClr>
                <a:srgbClr val="FFFF00"/>
              </a:buClr>
              <a:buFont typeface="Wingdings" pitchFamily="2" charset="2"/>
              <a:buChar char="q"/>
              <a:defRPr/>
            </a:pPr>
            <a:r>
              <a:rPr lang="cs-CZ" sz="2000" dirty="0">
                <a:solidFill>
                  <a:srgbClr val="FFFF00"/>
                </a:solidFill>
                <a:latin typeface="Times New Roman" pitchFamily="18" charset="0"/>
                <a:cs typeface="Times New Roman" pitchFamily="18" charset="0"/>
              </a:rPr>
              <a:t>Finanční pákou</a:t>
            </a:r>
          </a:p>
          <a:p>
            <a:pPr marL="0" indent="0">
              <a:spcAft>
                <a:spcPts val="1200"/>
              </a:spcAft>
              <a:buFont typeface="Wingdings" pitchFamily="2" charset="2"/>
              <a:buNone/>
              <a:defRPr/>
            </a:pPr>
            <a:endParaRPr lang="cs-CZ" sz="2400" i="1" dirty="0">
              <a:solidFill>
                <a:srgbClr val="FFC000"/>
              </a:solidFill>
              <a:latin typeface="Times New Roman" pitchFamily="18" charset="0"/>
              <a:cs typeface="Times New Roman" pitchFamily="18" charset="0"/>
            </a:endParaRPr>
          </a:p>
          <a:p>
            <a:pPr marL="0" indent="0">
              <a:spcAft>
                <a:spcPts val="1200"/>
              </a:spcAft>
              <a:buFont typeface="Wingdings" pitchFamily="2" charset="2"/>
              <a:buNone/>
              <a:defRPr/>
            </a:pPr>
            <a:endParaRPr lang="cs-CZ" sz="2400" i="1" dirty="0">
              <a:latin typeface="Times New Roman" pitchFamily="18" charset="0"/>
              <a:cs typeface="Times New Roman" pitchFamily="18" charset="0"/>
            </a:endParaRPr>
          </a:p>
          <a:p>
            <a:pPr marL="0" indent="0">
              <a:buFont typeface="Wingdings" pitchFamily="2" charset="2"/>
              <a:buNone/>
              <a:defRPr/>
            </a:pPr>
            <a:endParaRPr lang="cs-CZ" sz="2400" i="1" dirty="0">
              <a:solidFill>
                <a:srgbClr val="FFC000"/>
              </a:solidFill>
              <a:latin typeface="Times New Roman" pitchFamily="18" charset="0"/>
              <a:cs typeface="Times New Roman" pitchFamily="18" charset="0"/>
            </a:endParaRPr>
          </a:p>
        </p:txBody>
      </p:sp>
      <p:graphicFrame>
        <p:nvGraphicFramePr>
          <p:cNvPr id="4" name="Objekt 3"/>
          <p:cNvGraphicFramePr>
            <a:graphicFrameLocks noChangeAspect="1"/>
          </p:cNvGraphicFramePr>
          <p:nvPr/>
        </p:nvGraphicFramePr>
        <p:xfrm>
          <a:off x="3707904" y="692696"/>
          <a:ext cx="952500" cy="558800"/>
        </p:xfrm>
        <a:graphic>
          <a:graphicData uri="http://schemas.openxmlformats.org/presentationml/2006/ole">
            <mc:AlternateContent xmlns:mc="http://schemas.openxmlformats.org/markup-compatibility/2006">
              <mc:Choice xmlns:v="urn:schemas-microsoft-com:vml" Requires="v">
                <p:oleObj spid="_x0000_s46091" name="Rovnice" r:id="rId3" imgW="952087" imgH="558558" progId="">
                  <p:embed/>
                </p:oleObj>
              </mc:Choice>
              <mc:Fallback>
                <p:oleObj name="Rovnice" r:id="rId3" imgW="952087" imgH="558558" progId="">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692696"/>
                        <a:ext cx="952500" cy="558800"/>
                      </a:xfrm>
                      <a:prstGeom prst="rect">
                        <a:avLst/>
                      </a:prstGeom>
                      <a:solidFill>
                        <a:schemeClr val="tx1"/>
                      </a:solidFill>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457200" y="0"/>
            <a:ext cx="8229600" cy="1484784"/>
          </a:xfrm>
        </p:spPr>
        <p:txBody>
          <a:bodyPr/>
          <a:lstStyle/>
          <a:p>
            <a:pPr>
              <a:defRPr/>
            </a:pPr>
            <a:r>
              <a:rPr lang="cs-CZ" sz="2800" b="1" i="1" dirty="0">
                <a:latin typeface="Times New Roman" pitchFamily="18" charset="0"/>
                <a:cs typeface="Times New Roman" pitchFamily="18" charset="0"/>
              </a:rPr>
              <a:t>Rentabilita vlastního kapitálu – význam  a využití</a:t>
            </a:r>
            <a:br>
              <a:rPr lang="cs-CZ" sz="2800" b="1" i="1" dirty="0">
                <a:latin typeface="Times New Roman" pitchFamily="18" charset="0"/>
                <a:cs typeface="Times New Roman" pitchFamily="18" charset="0"/>
              </a:rPr>
            </a:br>
            <a:br>
              <a:rPr lang="cs-CZ" sz="2800" b="1" i="1" dirty="0">
                <a:latin typeface="Times New Roman" pitchFamily="18" charset="0"/>
                <a:cs typeface="Times New Roman" pitchFamily="18" charset="0"/>
              </a:rPr>
            </a:br>
            <a:endParaRPr lang="cs-CZ" sz="2800" b="1" i="1" dirty="0">
              <a:latin typeface="Times New Roman" pitchFamily="18" charset="0"/>
              <a:cs typeface="Times New Roman" pitchFamily="18" charset="0"/>
            </a:endParaRPr>
          </a:p>
        </p:txBody>
      </p:sp>
      <p:sp>
        <p:nvSpPr>
          <p:cNvPr id="230403" name="Rectangle 3"/>
          <p:cNvSpPr>
            <a:spLocks noGrp="1" noChangeArrowheads="1"/>
          </p:cNvSpPr>
          <p:nvPr>
            <p:ph type="body" idx="1"/>
          </p:nvPr>
        </p:nvSpPr>
        <p:spPr>
          <a:xfrm>
            <a:off x="251520" y="1340768"/>
            <a:ext cx="8712968" cy="5302920"/>
          </a:xfrm>
        </p:spPr>
        <p:txBody>
          <a:bodyPr/>
          <a:lstStyle/>
          <a:p>
            <a:pPr marL="0" indent="0">
              <a:spcAft>
                <a:spcPts val="1200"/>
              </a:spcAft>
              <a:buFont typeface="Wingdings" pitchFamily="2" charset="2"/>
              <a:buNone/>
              <a:defRPr/>
            </a:pPr>
            <a:r>
              <a:rPr lang="cs-CZ" sz="2400" dirty="0">
                <a:latin typeface="Times New Roman" pitchFamily="18" charset="0"/>
                <a:cs typeface="Times New Roman" pitchFamily="18" charset="0"/>
              </a:rPr>
              <a:t>Při hodnocení finanční výkonnosti podniku prostřednictvím rentability vlastního kapitálu je nutno vzít do úvahy i negativní působení následujících faktorů:</a:t>
            </a:r>
          </a:p>
          <a:p>
            <a:pPr marL="268288" indent="-268288">
              <a:spcAft>
                <a:spcPts val="1200"/>
              </a:spcAft>
              <a:buClr>
                <a:srgbClr val="FFC000"/>
              </a:buClr>
              <a:buFont typeface="Wingdings" pitchFamily="2" charset="2"/>
              <a:buChar char="q"/>
              <a:defRPr/>
            </a:pPr>
            <a:r>
              <a:rPr lang="cs-CZ" sz="2400" i="1" dirty="0">
                <a:solidFill>
                  <a:srgbClr val="FFC000"/>
                </a:solidFill>
                <a:latin typeface="Times New Roman" pitchFamily="18" charset="0"/>
                <a:cs typeface="Times New Roman" pitchFamily="18" charset="0"/>
              </a:rPr>
              <a:t>Zavedení nového výrobku zvyšuje náklady (což způsobuje pokles výsledku hospodaření), avšak efekt uvedené aktivity se dostaví s časovým zpožděním</a:t>
            </a:r>
          </a:p>
          <a:p>
            <a:pPr marL="268288" indent="-268288">
              <a:spcAft>
                <a:spcPts val="1200"/>
              </a:spcAft>
              <a:buClr>
                <a:srgbClr val="FFC000"/>
              </a:buClr>
              <a:buFont typeface="Wingdings" pitchFamily="2" charset="2"/>
              <a:buChar char="q"/>
              <a:defRPr/>
            </a:pPr>
            <a:r>
              <a:rPr lang="cs-CZ" sz="2400" i="1" dirty="0">
                <a:solidFill>
                  <a:srgbClr val="FFC000"/>
                </a:solidFill>
                <a:latin typeface="Times New Roman" pitchFamily="18" charset="0"/>
                <a:cs typeface="Times New Roman" pitchFamily="18" charset="0"/>
              </a:rPr>
              <a:t>Není brán do úvahy dopad rizika dané podnikatelské aktivity</a:t>
            </a:r>
          </a:p>
          <a:p>
            <a:pPr marL="268288" indent="-268288">
              <a:spcAft>
                <a:spcPts val="1200"/>
              </a:spcAft>
              <a:buClr>
                <a:srgbClr val="FFC000"/>
              </a:buClr>
              <a:buFont typeface="Wingdings" pitchFamily="2" charset="2"/>
              <a:buChar char="q"/>
              <a:defRPr/>
            </a:pPr>
            <a:r>
              <a:rPr lang="cs-CZ" sz="2400" i="1" dirty="0">
                <a:solidFill>
                  <a:srgbClr val="FFC000"/>
                </a:solidFill>
                <a:latin typeface="Times New Roman" pitchFamily="18" charset="0"/>
                <a:cs typeface="Times New Roman" pitchFamily="18" charset="0"/>
              </a:rPr>
              <a:t>Ve výpočtech jsou uváděný účetní hodnoty, které v řadě případů nekorespondují s tržním oceněním daného údaje.</a:t>
            </a:r>
          </a:p>
          <a:p>
            <a:pPr marL="0" indent="0">
              <a:buFont typeface="Wingdings" pitchFamily="2" charset="2"/>
              <a:buNone/>
              <a:defRPr/>
            </a:pPr>
            <a:endParaRPr lang="cs-CZ" sz="2400" dirty="0">
              <a:latin typeface="Times New Roman" pitchFamily="18" charset="0"/>
              <a:cs typeface="Times New Roman" pitchFamily="18" charset="0"/>
            </a:endParaRPr>
          </a:p>
          <a:p>
            <a:pPr marL="0" indent="0">
              <a:spcAft>
                <a:spcPts val="1200"/>
              </a:spcAft>
              <a:buFont typeface="Wingdings" pitchFamily="2" charset="2"/>
              <a:buNone/>
              <a:defRPr/>
            </a:pPr>
            <a:endParaRPr lang="cs-CZ" sz="2400" i="1" dirty="0">
              <a:solidFill>
                <a:srgbClr val="FFC000"/>
              </a:solidFill>
              <a:latin typeface="Times New Roman" pitchFamily="18" charset="0"/>
              <a:cs typeface="Times New Roman" pitchFamily="18" charset="0"/>
            </a:endParaRPr>
          </a:p>
          <a:p>
            <a:pPr marL="0" indent="0">
              <a:spcAft>
                <a:spcPts val="1200"/>
              </a:spcAft>
              <a:buFont typeface="Wingdings" pitchFamily="2" charset="2"/>
              <a:buNone/>
              <a:defRPr/>
            </a:pPr>
            <a:endParaRPr lang="cs-CZ" sz="2400" i="1" dirty="0">
              <a:latin typeface="Times New Roman" pitchFamily="18" charset="0"/>
              <a:cs typeface="Times New Roman" pitchFamily="18" charset="0"/>
            </a:endParaRPr>
          </a:p>
          <a:p>
            <a:pPr marL="0" indent="0">
              <a:buFont typeface="Wingdings" pitchFamily="2" charset="2"/>
              <a:buNone/>
              <a:defRPr/>
            </a:pPr>
            <a:endParaRPr lang="cs-CZ" sz="2400" i="1" dirty="0">
              <a:solidFill>
                <a:srgbClr val="FFC000"/>
              </a:solidFill>
              <a:latin typeface="Times New Roman" pitchFamily="18" charset="0"/>
              <a:cs typeface="Times New Roman" pitchFamily="18" charset="0"/>
            </a:endParaRPr>
          </a:p>
        </p:txBody>
      </p:sp>
      <p:graphicFrame>
        <p:nvGraphicFramePr>
          <p:cNvPr id="4" name="Objekt 3"/>
          <p:cNvGraphicFramePr>
            <a:graphicFrameLocks noChangeAspect="1"/>
          </p:cNvGraphicFramePr>
          <p:nvPr/>
        </p:nvGraphicFramePr>
        <p:xfrm>
          <a:off x="3707904" y="692696"/>
          <a:ext cx="952500" cy="558800"/>
        </p:xfrm>
        <a:graphic>
          <a:graphicData uri="http://schemas.openxmlformats.org/presentationml/2006/ole">
            <mc:AlternateContent xmlns:mc="http://schemas.openxmlformats.org/markup-compatibility/2006">
              <mc:Choice xmlns:v="urn:schemas-microsoft-com:vml" Requires="v">
                <p:oleObj spid="_x0000_s56331" name="Rovnice" r:id="rId4" imgW="952087" imgH="558558" progId="">
                  <p:embed/>
                </p:oleObj>
              </mc:Choice>
              <mc:Fallback>
                <p:oleObj name="Rovnice" r:id="rId4" imgW="952087" imgH="558558" progId="">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7904" y="692696"/>
                        <a:ext cx="952500" cy="558800"/>
                      </a:xfrm>
                      <a:prstGeom prst="rect">
                        <a:avLst/>
                      </a:prstGeom>
                      <a:solidFill>
                        <a:schemeClr val="tx1"/>
                      </a:solidFill>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title"/>
          </p:nvPr>
        </p:nvSpPr>
        <p:spPr>
          <a:xfrm>
            <a:off x="457200" y="0"/>
            <a:ext cx="8229600" cy="981075"/>
          </a:xfrm>
        </p:spPr>
        <p:txBody>
          <a:bodyPr/>
          <a:lstStyle/>
          <a:p>
            <a:pPr>
              <a:defRPr/>
            </a:pPr>
            <a:r>
              <a:rPr lang="cs-CZ" sz="2800" b="1" i="1" dirty="0">
                <a:latin typeface="Times New Roman" pitchFamily="18" charset="0"/>
                <a:cs typeface="Times New Roman" pitchFamily="18" charset="0"/>
              </a:rPr>
              <a:t>Vztah mezi rentabilitou tržeb, rentabilitou nákladů a nákladovostí: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Rectangle 5"/>
          <p:cNvSpPr>
            <a:spLocks noGrp="1" noChangeArrowheads="1"/>
          </p:cNvSpPr>
          <p:nvPr>
            <p:ph type="title"/>
          </p:nvPr>
        </p:nvSpPr>
        <p:spPr>
          <a:xfrm>
            <a:off x="457200" y="0"/>
            <a:ext cx="8229600" cy="981075"/>
          </a:xfrm>
        </p:spPr>
        <p:txBody>
          <a:bodyPr/>
          <a:lstStyle/>
          <a:p>
            <a:pPr>
              <a:defRPr/>
            </a:pPr>
            <a:r>
              <a:rPr lang="cs-CZ" sz="2800" b="1" i="1" dirty="0">
                <a:latin typeface="Times New Roman" pitchFamily="18" charset="0"/>
                <a:cs typeface="Times New Roman" pitchFamily="18" charset="0"/>
              </a:rPr>
              <a:t>Vztah mezi rentabilitou tržeb, rentabilitou nákladů a nákladovostí:</a:t>
            </a:r>
          </a:p>
        </p:txBody>
      </p:sp>
      <p:graphicFrame>
        <p:nvGraphicFramePr>
          <p:cNvPr id="11266" name="Object 2"/>
          <p:cNvGraphicFramePr>
            <a:graphicFrameLocks noGrp="1" noChangeAspect="1"/>
          </p:cNvGraphicFramePr>
          <p:nvPr>
            <p:ph idx="1"/>
          </p:nvPr>
        </p:nvGraphicFramePr>
        <p:xfrm>
          <a:off x="0" y="1119188"/>
          <a:ext cx="9077325" cy="5738812"/>
        </p:xfrm>
        <a:graphic>
          <a:graphicData uri="http://schemas.openxmlformats.org/presentationml/2006/ole">
            <mc:AlternateContent xmlns:mc="http://schemas.openxmlformats.org/markup-compatibility/2006">
              <mc:Choice xmlns:v="urn:schemas-microsoft-com:vml" Requires="v">
                <p:oleObj spid="_x0000_s11278" name="Dokument" r:id="rId3" imgW="5799548" imgH="4580799" progId="">
                  <p:embed/>
                </p:oleObj>
              </mc:Choice>
              <mc:Fallback>
                <p:oleObj name="Dokument" r:id="rId3" imgW="5799548" imgH="4580799"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19188"/>
                        <a:ext cx="9077325" cy="5738812"/>
                      </a:xfrm>
                      <a:prstGeom prst="rect">
                        <a:avLst/>
                      </a:prstGeom>
                      <a:solidFill>
                        <a:schemeClr val="tx2"/>
                      </a:solidFill>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125538"/>
          </a:xfrm>
        </p:spPr>
        <p:txBody>
          <a:bodyPr/>
          <a:lstStyle/>
          <a:p>
            <a:pPr>
              <a:defRPr/>
            </a:pPr>
            <a:r>
              <a:rPr lang="cs-CZ" sz="2800" b="1" i="1" dirty="0">
                <a:latin typeface="Times New Roman" pitchFamily="18" charset="0"/>
                <a:cs typeface="Times New Roman" pitchFamily="18" charset="0"/>
              </a:rPr>
              <a:t>Rentabilita tržeb: výpočet Q</a:t>
            </a:r>
          </a:p>
        </p:txBody>
      </p:sp>
      <p:graphicFrame>
        <p:nvGraphicFramePr>
          <p:cNvPr id="12290" name="Object 2"/>
          <p:cNvGraphicFramePr>
            <a:graphicFrameLocks noGrp="1" noChangeAspect="1"/>
          </p:cNvGraphicFramePr>
          <p:nvPr>
            <p:ph idx="1"/>
          </p:nvPr>
        </p:nvGraphicFramePr>
        <p:xfrm>
          <a:off x="0" y="981075"/>
          <a:ext cx="9144000" cy="5876925"/>
        </p:xfrm>
        <a:graphic>
          <a:graphicData uri="http://schemas.openxmlformats.org/presentationml/2006/ole">
            <mc:AlternateContent xmlns:mc="http://schemas.openxmlformats.org/markup-compatibility/2006">
              <mc:Choice xmlns:v="urn:schemas-microsoft-com:vml" Requires="v">
                <p:oleObj spid="_x0000_s12302" name="Dokument" r:id="rId3" imgW="5766035" imgH="3588305" progId="">
                  <p:embed/>
                </p:oleObj>
              </mc:Choice>
              <mc:Fallback>
                <p:oleObj name="Dokument" r:id="rId3" imgW="5766035" imgH="3588305"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81075"/>
                        <a:ext cx="9144000" cy="5876925"/>
                      </a:xfrm>
                      <a:prstGeom prst="rect">
                        <a:avLst/>
                      </a:prstGeom>
                      <a:solidFill>
                        <a:schemeClr val="tx2"/>
                      </a:solidFill>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5888"/>
            <a:ext cx="8229600" cy="1152525"/>
          </a:xfrm>
        </p:spPr>
        <p:txBody>
          <a:bodyPr/>
          <a:lstStyle/>
          <a:p>
            <a:pPr>
              <a:defRPr/>
            </a:pPr>
            <a:r>
              <a:rPr lang="cs-CZ" sz="2800" b="1" i="1" dirty="0">
                <a:latin typeface="Times New Roman" pitchFamily="18" charset="0"/>
                <a:cs typeface="Times New Roman" pitchFamily="18" charset="0"/>
              </a:rPr>
              <a:t>Rentabilita tržeb: </a:t>
            </a:r>
            <a:r>
              <a:rPr lang="cs-CZ" sz="2800" b="1" i="1" dirty="0">
                <a:solidFill>
                  <a:srgbClr val="FFC000"/>
                </a:solidFill>
                <a:latin typeface="Times New Roman" pitchFamily="18" charset="0"/>
                <a:cs typeface="Times New Roman" pitchFamily="18" charset="0"/>
              </a:rPr>
              <a:t>p</a:t>
            </a:r>
            <a:r>
              <a:rPr lang="cs-CZ" sz="2400" b="1" i="1" dirty="0">
                <a:solidFill>
                  <a:srgbClr val="FFC000"/>
                </a:solidFill>
                <a:latin typeface="Times New Roman" pitchFamily="18" charset="0"/>
                <a:cs typeface="Times New Roman" pitchFamily="18" charset="0"/>
              </a:rPr>
              <a:t>, v, F</a:t>
            </a:r>
            <a:endParaRPr lang="cs-CZ" sz="2800" b="1" i="1" dirty="0">
              <a:solidFill>
                <a:srgbClr val="FFC000"/>
              </a:solidFill>
              <a:latin typeface="Times New Roman" pitchFamily="18" charset="0"/>
              <a:cs typeface="Times New Roman" pitchFamily="18" charset="0"/>
            </a:endParaRPr>
          </a:p>
        </p:txBody>
      </p:sp>
      <p:graphicFrame>
        <p:nvGraphicFramePr>
          <p:cNvPr id="2" name="Object 2"/>
          <p:cNvGraphicFramePr>
            <a:graphicFrameLocks noGrp="1" noChangeAspect="1"/>
          </p:cNvGraphicFramePr>
          <p:nvPr>
            <p:ph idx="1"/>
          </p:nvPr>
        </p:nvGraphicFramePr>
        <p:xfrm>
          <a:off x="0" y="1714500"/>
          <a:ext cx="9144000" cy="4071938"/>
        </p:xfrm>
        <a:graphic>
          <a:graphicData uri="http://schemas.openxmlformats.org/presentationml/2006/ole">
            <mc:AlternateContent xmlns:mc="http://schemas.openxmlformats.org/markup-compatibility/2006">
              <mc:Choice xmlns:v="urn:schemas-microsoft-com:vml" Requires="v">
                <p:oleObj spid="_x0000_s13326" name="Dokument" r:id="rId3" imgW="5766035" imgH="2677469" progId="">
                  <p:embed/>
                </p:oleObj>
              </mc:Choice>
              <mc:Fallback>
                <p:oleObj name="Dokument" r:id="rId3" imgW="5766035" imgH="2677469"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714500"/>
                        <a:ext cx="9144000" cy="4071938"/>
                      </a:xfrm>
                      <a:prstGeom prst="rect">
                        <a:avLst/>
                      </a:prstGeom>
                      <a:solidFill>
                        <a:schemeClr val="tx2"/>
                      </a:solidFill>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547688"/>
          </a:xfrm>
        </p:spPr>
        <p:txBody>
          <a:bodyPr/>
          <a:lstStyle/>
          <a:p>
            <a:pPr>
              <a:defRPr/>
            </a:pPr>
            <a:r>
              <a:rPr lang="cs-CZ" sz="2800" b="1" i="1" dirty="0">
                <a:latin typeface="Times New Roman" pitchFamily="18" charset="0"/>
                <a:cs typeface="Times New Roman" pitchFamily="18" charset="0"/>
              </a:rPr>
              <a:t>Úvod</a:t>
            </a:r>
          </a:p>
        </p:txBody>
      </p:sp>
      <p:sp>
        <p:nvSpPr>
          <p:cNvPr id="180227" name="Rectangle 3"/>
          <p:cNvSpPr>
            <a:spLocks noGrp="1" noChangeArrowheads="1"/>
          </p:cNvSpPr>
          <p:nvPr>
            <p:ph type="body" idx="1"/>
          </p:nvPr>
        </p:nvSpPr>
        <p:spPr>
          <a:xfrm>
            <a:off x="0" y="1071563"/>
            <a:ext cx="9144000" cy="5786437"/>
          </a:xfrm>
        </p:spPr>
        <p:txBody>
          <a:bodyPr/>
          <a:lstStyle/>
          <a:p>
            <a:pPr marL="180975" indent="0">
              <a:lnSpc>
                <a:spcPct val="120000"/>
              </a:lnSpc>
              <a:spcBef>
                <a:spcPts val="600"/>
              </a:spcBef>
              <a:spcAft>
                <a:spcPts val="600"/>
              </a:spcAft>
              <a:buFont typeface="Wingdings" pitchFamily="2" charset="2"/>
              <a:buNone/>
              <a:tabLst>
                <a:tab pos="1162050" algn="l"/>
                <a:tab pos="5200650" algn="l"/>
                <a:tab pos="6191250" algn="l"/>
                <a:tab pos="8610600" algn="r"/>
              </a:tabLst>
              <a:defRPr/>
            </a:pPr>
            <a:r>
              <a:rPr lang="cs-CZ" sz="2400">
                <a:solidFill>
                  <a:srgbClr val="FFC000"/>
                </a:solidFill>
                <a:latin typeface="Times New Roman" pitchFamily="18" charset="0"/>
                <a:cs typeface="Times New Roman" pitchFamily="18" charset="0"/>
              </a:rPr>
              <a:t>Zisk je cílem a hybnou sílou všech podnikatelských aktivit,</a:t>
            </a:r>
          </a:p>
          <a:p>
            <a:pPr marL="538163" lvl="1" indent="0">
              <a:lnSpc>
                <a:spcPct val="120000"/>
              </a:lnSpc>
              <a:spcBef>
                <a:spcPts val="600"/>
              </a:spcBef>
              <a:spcAft>
                <a:spcPts val="600"/>
              </a:spcAft>
              <a:buSzPct val="100000"/>
              <a:buFont typeface="Wingdings" pitchFamily="2" charset="2"/>
              <a:buChar char="q"/>
              <a:tabLst>
                <a:tab pos="1162050" algn="l"/>
                <a:tab pos="5200650" algn="l"/>
                <a:tab pos="6191250" algn="l"/>
                <a:tab pos="8610600" algn="r"/>
              </a:tabLst>
              <a:defRPr/>
            </a:pPr>
            <a:r>
              <a:rPr lang="cs-CZ" sz="2400">
                <a:latin typeface="Times New Roman" pitchFamily="18" charset="0"/>
                <a:cs typeface="Times New Roman" pitchFamily="18" charset="0"/>
              </a:rPr>
              <a:t>	</a:t>
            </a:r>
            <a:r>
              <a:rPr lang="cs-CZ" sz="2400" i="1" u="sng">
                <a:latin typeface="Times New Roman" pitchFamily="18" charset="0"/>
                <a:cs typeface="Times New Roman" pitchFamily="18" charset="0"/>
              </a:rPr>
              <a:t>svůj význam mají i další monetární a finanční cíle</a:t>
            </a:r>
          </a:p>
          <a:p>
            <a:pPr marL="538163" lvl="1" indent="0">
              <a:lnSpc>
                <a:spcPct val="120000"/>
              </a:lnSpc>
              <a:spcBef>
                <a:spcPts val="600"/>
              </a:spcBef>
              <a:spcAft>
                <a:spcPts val="600"/>
              </a:spcAft>
              <a:buSzPct val="100000"/>
              <a:buFont typeface="Wingdings" pitchFamily="2" charset="2"/>
              <a:buChar char="q"/>
              <a:tabLst>
                <a:tab pos="1162050" algn="l"/>
                <a:tab pos="5200650" algn="l"/>
                <a:tab pos="6191250" algn="l"/>
                <a:tab pos="8610600" algn="r"/>
              </a:tabLst>
              <a:defRPr/>
            </a:pPr>
            <a:r>
              <a:rPr lang="cs-CZ" sz="2400">
                <a:latin typeface="Times New Roman" pitchFamily="18" charset="0"/>
                <a:cs typeface="Times New Roman" pitchFamily="18" charset="0"/>
              </a:rPr>
              <a:t>	</a:t>
            </a:r>
            <a:r>
              <a:rPr lang="cs-CZ" sz="2400" i="1" u="sng">
                <a:latin typeface="Times New Roman" pitchFamily="18" charset="0"/>
                <a:cs typeface="Times New Roman" pitchFamily="18" charset="0"/>
              </a:rPr>
              <a:t>nezanedbatelný význam mají rovněž nefinanční cíle</a:t>
            </a:r>
          </a:p>
          <a:p>
            <a:pPr marL="180975" indent="0">
              <a:lnSpc>
                <a:spcPct val="110000"/>
              </a:lnSpc>
              <a:spcBef>
                <a:spcPts val="1200"/>
              </a:spcBef>
              <a:spcAft>
                <a:spcPts val="1200"/>
              </a:spcAft>
              <a:buSzPct val="100000"/>
              <a:buFont typeface="Wingdings" pitchFamily="2" charset="2"/>
              <a:buNone/>
              <a:tabLst>
                <a:tab pos="1162050" algn="l"/>
                <a:tab pos="5200650" algn="l"/>
                <a:tab pos="6191250" algn="l"/>
                <a:tab pos="8610600" algn="r"/>
              </a:tabLst>
              <a:defRPr/>
            </a:pPr>
            <a:r>
              <a:rPr lang="cs-CZ" sz="2400">
                <a:latin typeface="Times New Roman" pitchFamily="18" charset="0"/>
                <a:cs typeface="Times New Roman" pitchFamily="18" charset="0"/>
              </a:rPr>
              <a:t>Převládá však snaha po maximalizaci zisku </a:t>
            </a:r>
            <a:r>
              <a:rPr lang="cs-CZ" sz="2800" i="1">
                <a:latin typeface="Times New Roman" pitchFamily="18" charset="0"/>
                <a:cs typeface="Times New Roman" pitchFamily="18" charset="0"/>
              </a:rPr>
              <a:t>(</a:t>
            </a:r>
            <a:r>
              <a:rPr lang="cs-CZ" sz="2400" b="1" i="1">
                <a:solidFill>
                  <a:srgbClr val="FFFF00"/>
                </a:solidFill>
                <a:latin typeface="Times New Roman" pitchFamily="18" charset="0"/>
                <a:cs typeface="Times New Roman" pitchFamily="18" charset="0"/>
              </a:rPr>
              <a:t>rentabilita </a:t>
            </a:r>
            <a:r>
              <a:rPr lang="cs-CZ" sz="2400" i="1">
                <a:solidFill>
                  <a:srgbClr val="FFFF00"/>
                </a:solidFill>
                <a:latin typeface="Times New Roman" pitchFamily="18" charset="0"/>
                <a:cs typeface="Times New Roman" pitchFamily="18" charset="0"/>
              </a:rPr>
              <a:t>nebo-li </a:t>
            </a:r>
            <a:r>
              <a:rPr lang="cs-CZ" sz="2400" b="1" i="1">
                <a:solidFill>
                  <a:srgbClr val="FFFF00"/>
                </a:solidFill>
                <a:latin typeface="Times New Roman" pitchFamily="18" charset="0"/>
                <a:cs typeface="Times New Roman" pitchFamily="18" charset="0"/>
              </a:rPr>
              <a:t>výnosnost (ziskovost</a:t>
            </a:r>
            <a:r>
              <a:rPr lang="cs-CZ" sz="2400" b="1" i="1">
                <a:latin typeface="Times New Roman" pitchFamily="18" charset="0"/>
                <a:cs typeface="Times New Roman" pitchFamily="18" charset="0"/>
              </a:rPr>
              <a:t>)</a:t>
            </a:r>
            <a:r>
              <a:rPr lang="cs-CZ" sz="2400" i="1">
                <a:latin typeface="Times New Roman" pitchFamily="18" charset="0"/>
                <a:cs typeface="Times New Roman" pitchFamily="18" charset="0"/>
              </a:rPr>
              <a:t> jsou však rozhodující pro strategické a taktické rozhodování, mohou ustoupit do pozadí v případě krátkodobého rozhodování, např. </a:t>
            </a:r>
            <a:r>
              <a:rPr lang="cs-CZ" sz="2400" i="1">
                <a:solidFill>
                  <a:srgbClr val="FFFF00"/>
                </a:solidFill>
                <a:latin typeface="Times New Roman" pitchFamily="18" charset="0"/>
                <a:cs typeface="Times New Roman" pitchFamily="18" charset="0"/>
              </a:rPr>
              <a:t>ohrožení platební schopnosti firmy</a:t>
            </a:r>
            <a:r>
              <a:rPr lang="cs-CZ" sz="2800" i="1">
                <a:solidFill>
                  <a:srgbClr val="FFFF00"/>
                </a:solidFill>
                <a:latin typeface="Times New Roman" pitchFamily="18" charset="0"/>
                <a:cs typeface="Times New Roman" pitchFamily="18" charset="0"/>
              </a:rPr>
              <a:t>)</a:t>
            </a:r>
            <a:r>
              <a:rPr lang="cs-CZ" sz="2400" i="1">
                <a:solidFill>
                  <a:srgbClr val="FFFF00"/>
                </a:solidFill>
                <a:latin typeface="Times New Roman" pitchFamily="18" charset="0"/>
                <a:cs typeface="Times New Roman" pitchFamily="18" charset="0"/>
              </a:rPr>
              <a:t>.</a:t>
            </a:r>
          </a:p>
          <a:p>
            <a:pPr marL="180975" indent="0">
              <a:lnSpc>
                <a:spcPct val="110000"/>
              </a:lnSpc>
              <a:spcBef>
                <a:spcPts val="1200"/>
              </a:spcBef>
              <a:spcAft>
                <a:spcPts val="1200"/>
              </a:spcAft>
              <a:buSzPct val="100000"/>
              <a:buFont typeface="Wingdings" pitchFamily="2" charset="2"/>
              <a:buNone/>
              <a:tabLst>
                <a:tab pos="1162050" algn="l"/>
                <a:tab pos="5200650" algn="l"/>
                <a:tab pos="6191250" algn="l"/>
                <a:tab pos="8610600" algn="r"/>
              </a:tabLst>
              <a:defRPr/>
            </a:pPr>
            <a:r>
              <a:rPr lang="cs-CZ" sz="2400">
                <a:latin typeface="Times New Roman" pitchFamily="18" charset="0"/>
                <a:cs typeface="Times New Roman" pitchFamily="18" charset="0"/>
              </a:rPr>
              <a:t>Pro účelné analyzování faktorů ovlivňujících zisk je žádoucí vhodná </a:t>
            </a:r>
            <a:r>
              <a:rPr lang="cs-CZ" sz="2400">
                <a:solidFill>
                  <a:srgbClr val="FFC000"/>
                </a:solidFill>
                <a:latin typeface="Times New Roman" pitchFamily="18" charset="0"/>
                <a:cs typeface="Times New Roman" pitchFamily="18" charset="0"/>
              </a:rPr>
              <a:t>klasifikace nákladů:</a:t>
            </a:r>
          </a:p>
          <a:p>
            <a:pPr marL="180975" indent="0">
              <a:lnSpc>
                <a:spcPct val="120000"/>
              </a:lnSpc>
              <a:spcBef>
                <a:spcPts val="600"/>
              </a:spcBef>
              <a:spcAft>
                <a:spcPts val="600"/>
              </a:spcAft>
              <a:buSzPct val="100000"/>
              <a:buFont typeface="Wingdings" pitchFamily="2" charset="2"/>
              <a:buNone/>
              <a:tabLst>
                <a:tab pos="1162050" algn="l"/>
                <a:tab pos="5200650" algn="l"/>
                <a:tab pos="6191250" algn="l"/>
                <a:tab pos="8610600" algn="r"/>
              </a:tabLst>
              <a:defRPr/>
            </a:pPr>
            <a:endParaRPr lang="en-US" sz="2400" i="1">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81000"/>
            <a:ext cx="8229600" cy="455613"/>
          </a:xfrm>
        </p:spPr>
        <p:txBody>
          <a:bodyPr/>
          <a:lstStyle/>
          <a:p>
            <a:pPr>
              <a:defRPr/>
            </a:pPr>
            <a:r>
              <a:rPr lang="cs-CZ" sz="2800" b="1" i="1" dirty="0">
                <a:latin typeface="Times New Roman" pitchFamily="18" charset="0"/>
                <a:cs typeface="Times New Roman" pitchFamily="18" charset="0"/>
              </a:rPr>
              <a:t>Rentabilita nákladů: výpočet </a:t>
            </a:r>
            <a:r>
              <a:rPr lang="cs-CZ" sz="2800" b="1" i="1" dirty="0">
                <a:solidFill>
                  <a:srgbClr val="FFC000"/>
                </a:solidFill>
                <a:latin typeface="Times New Roman" pitchFamily="18" charset="0"/>
                <a:cs typeface="Times New Roman" pitchFamily="18" charset="0"/>
              </a:rPr>
              <a:t>p, v, F</a:t>
            </a:r>
          </a:p>
        </p:txBody>
      </p:sp>
      <p:graphicFrame>
        <p:nvGraphicFramePr>
          <p:cNvPr id="14338" name="Object 2"/>
          <p:cNvGraphicFramePr>
            <a:graphicFrameLocks noGrp="1" noChangeAspect="1"/>
          </p:cNvGraphicFramePr>
          <p:nvPr>
            <p:ph idx="1"/>
          </p:nvPr>
        </p:nvGraphicFramePr>
        <p:xfrm>
          <a:off x="0" y="1268413"/>
          <a:ext cx="9144000" cy="5589587"/>
        </p:xfrm>
        <a:graphic>
          <a:graphicData uri="http://schemas.openxmlformats.org/presentationml/2006/ole">
            <mc:AlternateContent xmlns:mc="http://schemas.openxmlformats.org/markup-compatibility/2006">
              <mc:Choice xmlns:v="urn:schemas-microsoft-com:vml" Requires="v">
                <p:oleObj spid="_x0000_s14350" name="Dokument" r:id="rId3" imgW="5766035" imgH="4258481" progId="">
                  <p:embed/>
                </p:oleObj>
              </mc:Choice>
              <mc:Fallback>
                <p:oleObj name="Dokument" r:id="rId3" imgW="5766035" imgH="4258481"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68413"/>
                        <a:ext cx="9144000" cy="5589587"/>
                      </a:xfrm>
                      <a:prstGeom prst="rect">
                        <a:avLst/>
                      </a:prstGeom>
                      <a:solidFill>
                        <a:schemeClr val="tx2"/>
                      </a:solidFill>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81000"/>
            <a:ext cx="8229600" cy="527050"/>
          </a:xfrm>
        </p:spPr>
        <p:txBody>
          <a:bodyPr/>
          <a:lstStyle/>
          <a:p>
            <a:pPr>
              <a:defRPr/>
            </a:pPr>
            <a:r>
              <a:rPr lang="cs-CZ" sz="2800" b="1" i="1" dirty="0">
                <a:latin typeface="Times New Roman" pitchFamily="18" charset="0"/>
                <a:cs typeface="Times New Roman" pitchFamily="18" charset="0"/>
              </a:rPr>
              <a:t>Význam rentability v ekonomice podniku</a:t>
            </a:r>
          </a:p>
        </p:txBody>
      </p:sp>
      <p:sp>
        <p:nvSpPr>
          <p:cNvPr id="19459" name="Rectangle 3"/>
          <p:cNvSpPr>
            <a:spLocks noGrp="1" noChangeArrowheads="1"/>
          </p:cNvSpPr>
          <p:nvPr>
            <p:ph type="body" idx="1"/>
          </p:nvPr>
        </p:nvSpPr>
        <p:spPr>
          <a:xfrm>
            <a:off x="0" y="1125538"/>
            <a:ext cx="9144000" cy="5732462"/>
          </a:xfrm>
        </p:spPr>
        <p:txBody>
          <a:bodyPr/>
          <a:lstStyle/>
          <a:p>
            <a:pPr marL="85725" indent="0">
              <a:lnSpc>
                <a:spcPct val="120000"/>
              </a:lnSpc>
              <a:spcBef>
                <a:spcPct val="50000"/>
              </a:spcBef>
              <a:spcAft>
                <a:spcPct val="50000"/>
              </a:spcAft>
              <a:buFont typeface="Wingdings" pitchFamily="2" charset="2"/>
              <a:buNone/>
              <a:defRPr/>
            </a:pPr>
            <a:endParaRPr lang="cs-CZ" sz="2400" dirty="0">
              <a:latin typeface="Arial" charset="0"/>
            </a:endParaRPr>
          </a:p>
          <a:p>
            <a:pPr marL="85725" indent="0">
              <a:lnSpc>
                <a:spcPct val="120000"/>
              </a:lnSpc>
              <a:spcBef>
                <a:spcPct val="50000"/>
              </a:spcBef>
              <a:spcAft>
                <a:spcPct val="50000"/>
              </a:spcAft>
              <a:buFont typeface="Wingdings" pitchFamily="2" charset="2"/>
              <a:buNone/>
              <a:defRPr/>
            </a:pPr>
            <a:r>
              <a:rPr lang="cs-CZ" sz="2400" dirty="0">
                <a:latin typeface="Times New Roman" pitchFamily="18" charset="0"/>
                <a:cs typeface="Times New Roman" pitchFamily="18" charset="0"/>
              </a:rPr>
              <a:t>V rámci finanční analýzy se ve výpočtech pro stanovení rentability (výnosnosti) poměřuje </a:t>
            </a:r>
            <a:r>
              <a:rPr lang="cs-CZ" sz="2400" i="1" dirty="0">
                <a:solidFill>
                  <a:schemeClr val="folHlink"/>
                </a:solidFill>
                <a:latin typeface="Times New Roman" pitchFamily="18" charset="0"/>
                <a:cs typeface="Times New Roman" pitchFamily="18" charset="0"/>
              </a:rPr>
              <a:t>zisk po zdanění k tržbám.</a:t>
            </a:r>
            <a:r>
              <a:rPr lang="cs-CZ" sz="2400" i="1" dirty="0">
                <a:latin typeface="Times New Roman" pitchFamily="18" charset="0"/>
                <a:cs typeface="Times New Roman" pitchFamily="18" charset="0"/>
              </a:rPr>
              <a:t> </a:t>
            </a:r>
          </a:p>
          <a:p>
            <a:pPr marL="85725" indent="0">
              <a:lnSpc>
                <a:spcPct val="120000"/>
              </a:lnSpc>
              <a:spcBef>
                <a:spcPct val="50000"/>
              </a:spcBef>
              <a:spcAft>
                <a:spcPct val="50000"/>
              </a:spcAft>
              <a:buFont typeface="Wingdings" pitchFamily="2" charset="2"/>
              <a:buNone/>
              <a:defRPr/>
            </a:pPr>
            <a:r>
              <a:rPr lang="cs-CZ" sz="2400" u="sng" dirty="0">
                <a:latin typeface="Times New Roman" pitchFamily="18" charset="0"/>
                <a:cs typeface="Times New Roman" pitchFamily="18" charset="0"/>
              </a:rPr>
              <a:t>Pro účely posuzování provozní efektivnosti se nabízí použít zisk před zdaněním a odpočtem úroků (EBIT), který není ovlivněn ani mírou zdanění, ani strukturou kapitálu. Je proto vhodný pro posuzování provozní výnosnosti podnikatelských subjektů.</a:t>
            </a:r>
            <a:endParaRPr lang="cs-CZ" u="sng"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81000"/>
            <a:ext cx="8229600" cy="527050"/>
          </a:xfrm>
        </p:spPr>
        <p:txBody>
          <a:bodyPr/>
          <a:lstStyle/>
          <a:p>
            <a:pPr>
              <a:defRPr/>
            </a:pPr>
            <a:r>
              <a:rPr lang="cs-CZ" sz="2800" b="1" i="1" dirty="0">
                <a:latin typeface="Times New Roman" pitchFamily="18" charset="0"/>
                <a:cs typeface="Times New Roman" pitchFamily="18" charset="0"/>
              </a:rPr>
              <a:t>Význam rentability v ekonomice podniku</a:t>
            </a:r>
          </a:p>
        </p:txBody>
      </p:sp>
      <p:sp>
        <p:nvSpPr>
          <p:cNvPr id="19459" name="Rectangle 3"/>
          <p:cNvSpPr>
            <a:spLocks noGrp="1" noChangeArrowheads="1"/>
          </p:cNvSpPr>
          <p:nvPr>
            <p:ph type="body" idx="1"/>
          </p:nvPr>
        </p:nvSpPr>
        <p:spPr>
          <a:xfrm>
            <a:off x="0" y="1125538"/>
            <a:ext cx="9144000" cy="5732462"/>
          </a:xfrm>
        </p:spPr>
        <p:txBody>
          <a:bodyPr/>
          <a:lstStyle/>
          <a:p>
            <a:pPr marL="85725" indent="0">
              <a:lnSpc>
                <a:spcPct val="120000"/>
              </a:lnSpc>
              <a:spcBef>
                <a:spcPct val="50000"/>
              </a:spcBef>
              <a:spcAft>
                <a:spcPct val="50000"/>
              </a:spcAft>
              <a:buFont typeface="Wingdings" pitchFamily="2" charset="2"/>
              <a:buNone/>
              <a:defRPr/>
            </a:pPr>
            <a:endParaRPr lang="cs-CZ" sz="2400" dirty="0">
              <a:latin typeface="Arial" charset="0"/>
            </a:endParaRPr>
          </a:p>
          <a:p>
            <a:pPr marL="85725" indent="0">
              <a:lnSpc>
                <a:spcPct val="120000"/>
              </a:lnSpc>
              <a:spcBef>
                <a:spcPct val="50000"/>
              </a:spcBef>
              <a:spcAft>
                <a:spcPct val="50000"/>
              </a:spcAft>
              <a:buFont typeface="Wingdings" pitchFamily="2" charset="2"/>
              <a:buNone/>
              <a:defRPr/>
            </a:pPr>
            <a:r>
              <a:rPr lang="cs-CZ" sz="2400" dirty="0">
                <a:latin typeface="Arial" charset="0"/>
              </a:rPr>
              <a:t>    </a:t>
            </a:r>
          </a:p>
        </p:txBody>
      </p:sp>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pic>
        <p:nvPicPr>
          <p:cNvPr id="686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1772816"/>
            <a:ext cx="7591425" cy="809625"/>
          </a:xfrm>
          <a:prstGeom prst="rect">
            <a:avLst/>
          </a:prstGeom>
          <a:solidFill>
            <a:schemeClr val="tx1"/>
          </a:solidFill>
        </p:spPr>
      </p:pic>
      <p:sp>
        <p:nvSpPr>
          <p:cNvPr id="68611" name="Rectangle 3"/>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861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pic>
        <p:nvPicPr>
          <p:cNvPr id="6861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7544" y="3140968"/>
            <a:ext cx="2933700" cy="809625"/>
          </a:xfrm>
          <a:prstGeom prst="rect">
            <a:avLst/>
          </a:prstGeom>
          <a:solidFill>
            <a:schemeClr val="tx1"/>
          </a:solidFill>
        </p:spPr>
      </p:pic>
      <p:sp>
        <p:nvSpPr>
          <p:cNvPr id="68614" name="Rectangle 6"/>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8615" name="Rectangle 7"/>
          <p:cNvSpPr>
            <a:spLocks noChangeArrowheads="1"/>
          </p:cNvSpPr>
          <p:nvPr/>
        </p:nvSpPr>
        <p:spPr bwMode="auto">
          <a:xfrm>
            <a:off x="179512" y="4096907"/>
            <a:ext cx="8020144"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0" i="1" u="none" strike="noStrike" cap="none" normalizeH="0" baseline="0" dirty="0">
                <a:ln>
                  <a:noFill/>
                </a:ln>
                <a:solidFill>
                  <a:srgbClr val="FFC000"/>
                </a:solidFill>
                <a:effectLst/>
                <a:latin typeface="Times New Roman" pitchFamily="18" charset="0"/>
                <a:ea typeface="Calibri" pitchFamily="34" charset="0"/>
                <a:cs typeface="Times New Roman" pitchFamily="18" charset="0"/>
              </a:rPr>
              <a:t>udává kolik zisku (po zdanění, či před zdaněním) přináší každá </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0" i="1" u="none" strike="noStrike" cap="none" normalizeH="0" baseline="0" dirty="0">
                <a:ln>
                  <a:noFill/>
                </a:ln>
                <a:solidFill>
                  <a:srgbClr val="FFC000"/>
                </a:solidFill>
                <a:effectLst/>
                <a:latin typeface="Times New Roman" pitchFamily="18" charset="0"/>
                <a:ea typeface="Calibri" pitchFamily="34" charset="0"/>
                <a:cs typeface="Times New Roman" pitchFamily="18" charset="0"/>
              </a:rPr>
              <a:t>koruna vložená podnikatelem do podnikatelské aktivity.</a:t>
            </a:r>
          </a:p>
          <a:p>
            <a:pPr marL="0" marR="0" lvl="0" indent="0" algn="l" defTabSz="914400" rtl="0" eaLnBrk="1" fontAlgn="base" latinLnBrk="0" hangingPunct="1">
              <a:lnSpc>
                <a:spcPct val="100000"/>
              </a:lnSpc>
              <a:spcBef>
                <a:spcPct val="0"/>
              </a:spcBef>
              <a:spcAft>
                <a:spcPct val="0"/>
              </a:spcAft>
              <a:buClrTx/>
              <a:buSzTx/>
              <a:buFontTx/>
              <a:buNone/>
              <a:tabLst/>
            </a:pPr>
            <a:endParaRPr lang="cs-CZ" sz="2400" i="1" dirty="0">
              <a:solidFill>
                <a:srgbClr val="FFC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0" i="1" u="none" strike="noStrike" cap="none" normalizeH="0" baseline="0" dirty="0">
                <a:ln>
                  <a:noFill/>
                </a:ln>
                <a:solidFill>
                  <a:srgbClr val="FFC000"/>
                </a:solidFill>
                <a:effectLst/>
                <a:latin typeface="Times New Roman" pitchFamily="18" charset="0"/>
                <a:cs typeface="Times New Roman" pitchFamily="18" charset="0"/>
              </a:rPr>
              <a:t>Např.: R</a:t>
            </a:r>
            <a:r>
              <a:rPr kumimoji="0" lang="cs-CZ" sz="2400" b="0" i="1" u="none" strike="noStrike" cap="none" normalizeH="0" baseline="-25000" dirty="0">
                <a:ln>
                  <a:noFill/>
                </a:ln>
                <a:solidFill>
                  <a:srgbClr val="FFC000"/>
                </a:solidFill>
                <a:effectLst/>
                <a:latin typeface="Times New Roman" pitchFamily="18" charset="0"/>
                <a:cs typeface="Times New Roman" pitchFamily="18" charset="0"/>
              </a:rPr>
              <a:t>VK </a:t>
            </a:r>
            <a:r>
              <a:rPr kumimoji="0" lang="cs-CZ" sz="2400" b="0" i="1" u="none" strike="noStrike" cap="none" normalizeH="0" dirty="0">
                <a:ln>
                  <a:noFill/>
                </a:ln>
                <a:solidFill>
                  <a:srgbClr val="FFC000"/>
                </a:solidFill>
                <a:effectLst/>
                <a:latin typeface="Times New Roman" pitchFamily="18" charset="0"/>
                <a:cs typeface="Times New Roman" pitchFamily="18" charset="0"/>
              </a:rPr>
              <a:t>=  10 % ≡ 0,1 …</a:t>
            </a:r>
            <a:endParaRPr kumimoji="0" lang="cs-CZ" sz="1800" b="0" i="0" u="none" strike="noStrike" cap="none" normalizeH="0" baseline="0" dirty="0">
              <a:ln>
                <a:noFill/>
              </a:ln>
              <a:solidFill>
                <a:srgbClr val="FFC000"/>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4501" name="Rectangle 5"/>
          <p:cNvSpPr>
            <a:spLocks noGrp="1" noChangeArrowheads="1"/>
          </p:cNvSpPr>
          <p:nvPr>
            <p:ph type="title"/>
          </p:nvPr>
        </p:nvSpPr>
        <p:spPr>
          <a:xfrm>
            <a:off x="457200" y="214313"/>
            <a:ext cx="8229600" cy="785812"/>
          </a:xfrm>
        </p:spPr>
        <p:txBody>
          <a:bodyPr/>
          <a:lstStyle/>
          <a:p>
            <a:pPr>
              <a:defRPr/>
            </a:pPr>
            <a:r>
              <a:rPr lang="cs-CZ" sz="2800" b="1" i="1" dirty="0">
                <a:latin typeface="Times New Roman" pitchFamily="18" charset="0"/>
                <a:cs typeface="Times New Roman" pitchFamily="18" charset="0"/>
              </a:rPr>
              <a:t>Další výpočty veličin při analýze diagramu bodu zvratu</a:t>
            </a:r>
          </a:p>
        </p:txBody>
      </p:sp>
      <p:graphicFrame>
        <p:nvGraphicFramePr>
          <p:cNvPr id="15362" name="Object 2"/>
          <p:cNvGraphicFramePr>
            <a:graphicFrameLocks noGrp="1" noChangeAspect="1"/>
          </p:cNvGraphicFramePr>
          <p:nvPr>
            <p:ph idx="1"/>
          </p:nvPr>
        </p:nvGraphicFramePr>
        <p:xfrm>
          <a:off x="654050" y="1196975"/>
          <a:ext cx="7835900" cy="5661025"/>
        </p:xfrm>
        <a:graphic>
          <a:graphicData uri="http://schemas.openxmlformats.org/presentationml/2006/ole">
            <mc:AlternateContent xmlns:mc="http://schemas.openxmlformats.org/markup-compatibility/2006">
              <mc:Choice xmlns:v="urn:schemas-microsoft-com:vml" Requires="v">
                <p:oleObj spid="_x0000_s15374" name="Document" r:id="rId3" imgW="5737314" imgH="4145161" progId="">
                  <p:embed/>
                </p:oleObj>
              </mc:Choice>
              <mc:Fallback>
                <p:oleObj name="Document" r:id="rId3" imgW="5737314" imgH="4145161"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050" y="1196975"/>
                        <a:ext cx="7835900" cy="5661025"/>
                      </a:xfrm>
                      <a:prstGeom prst="rect">
                        <a:avLst/>
                      </a:prstGeom>
                      <a:solidFill>
                        <a:schemeClr val="tx2"/>
                      </a:solidFill>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457200" y="381000"/>
            <a:ext cx="8229600" cy="619125"/>
          </a:xfrm>
        </p:spPr>
        <p:txBody>
          <a:bodyPr/>
          <a:lstStyle/>
          <a:p>
            <a:pPr>
              <a:defRPr/>
            </a:pPr>
            <a:r>
              <a:rPr lang="cs-CZ" sz="2800" b="1" i="1" dirty="0">
                <a:latin typeface="Times New Roman" pitchFamily="18" charset="0"/>
                <a:cs typeface="Times New Roman" pitchFamily="18" charset="0"/>
              </a:rPr>
              <a:t>Další výpočty veličin při analýze diagramu bodu zvratu</a:t>
            </a:r>
          </a:p>
        </p:txBody>
      </p:sp>
      <p:graphicFrame>
        <p:nvGraphicFramePr>
          <p:cNvPr id="16386" name="Object 2"/>
          <p:cNvGraphicFramePr>
            <a:graphicFrameLocks noGrp="1" noChangeAspect="1"/>
          </p:cNvGraphicFramePr>
          <p:nvPr>
            <p:ph idx="1"/>
          </p:nvPr>
        </p:nvGraphicFramePr>
        <p:xfrm>
          <a:off x="463550" y="1504950"/>
          <a:ext cx="8164513" cy="5873750"/>
        </p:xfrm>
        <a:graphic>
          <a:graphicData uri="http://schemas.openxmlformats.org/presentationml/2006/ole">
            <mc:AlternateContent xmlns:mc="http://schemas.openxmlformats.org/markup-compatibility/2006">
              <mc:Choice xmlns:v="urn:schemas-microsoft-com:vml" Requires="v">
                <p:oleObj spid="_x0000_s16398" name="Document" r:id="rId3" imgW="5738188" imgH="4129429" progId="">
                  <p:embed/>
                </p:oleObj>
              </mc:Choice>
              <mc:Fallback>
                <p:oleObj name="Document" r:id="rId3" imgW="5738188" imgH="4129429"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550" y="1504950"/>
                        <a:ext cx="8164513" cy="5873750"/>
                      </a:xfrm>
                      <a:prstGeom prst="rect">
                        <a:avLst/>
                      </a:prstGeom>
                      <a:solidFill>
                        <a:schemeClr val="tx2"/>
                      </a:solidFill>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381000"/>
            <a:ext cx="8229600" cy="527050"/>
          </a:xfrm>
        </p:spPr>
        <p:txBody>
          <a:bodyPr/>
          <a:lstStyle/>
          <a:p>
            <a:pPr>
              <a:defRPr/>
            </a:pPr>
            <a:r>
              <a:rPr lang="cs-CZ" sz="2800" b="1" i="1" dirty="0">
                <a:latin typeface="Times New Roman" pitchFamily="18" charset="0"/>
                <a:cs typeface="Times New Roman" pitchFamily="18" charset="0"/>
              </a:rPr>
              <a:t>Příklad č. 1 </a:t>
            </a:r>
            <a:r>
              <a:rPr lang="cs-CZ" sz="2400" b="1" i="1" dirty="0">
                <a:latin typeface="Times New Roman" pitchFamily="18" charset="0"/>
                <a:cs typeface="Times New Roman" pitchFamily="18" charset="0"/>
              </a:rPr>
              <a:t>(nákladová funkce, bod zvratu, rentabilita nákladů, rentabilita tržeb).</a:t>
            </a:r>
          </a:p>
        </p:txBody>
      </p:sp>
      <p:graphicFrame>
        <p:nvGraphicFramePr>
          <p:cNvPr id="19459" name="Rectangle 3"/>
          <p:cNvGraphicFramePr>
            <a:graphicFrameLocks noGrp="1"/>
          </p:cNvGraphicFramePr>
          <p:nvPr>
            <p:ph type="body" idx="4294967295"/>
            <p:extLst>
              <p:ext uri="{D42A27DB-BD31-4B8C-83A1-F6EECF244321}">
                <p14:modId xmlns:p14="http://schemas.microsoft.com/office/powerpoint/2010/main" val="2303671613"/>
              </p:ext>
            </p:extLst>
          </p:nvPr>
        </p:nvGraphicFramePr>
        <p:xfrm>
          <a:off x="0" y="1052736"/>
          <a:ext cx="8999537" cy="4305300"/>
        </p:xfrm>
        <a:graphic>
          <a:graphicData uri="http://schemas.openxmlformats.org/presentationml/2006/ole">
            <mc:AlternateContent xmlns:mc="http://schemas.openxmlformats.org/markup-compatibility/2006">
              <mc:Choice xmlns:v="urn:schemas-microsoft-com:vml" Requires="v">
                <p:oleObj spid="_x0000_s17422" name="Document" r:id="rId3" imgW="6141646" imgH="2938538" progId="">
                  <p:embed/>
                </p:oleObj>
              </mc:Choice>
              <mc:Fallback>
                <p:oleObj name="Document" r:id="rId3" imgW="6141646" imgH="2938538" progId="">
                  <p:embed/>
                  <p:pic>
                    <p:nvPicPr>
                      <p:cNvPr id="0" name="Picture 1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52736"/>
                        <a:ext cx="8999537" cy="4305300"/>
                      </a:xfrm>
                      <a:prstGeom prst="rect">
                        <a:avLst/>
                      </a:prstGeom>
                      <a:solidFill>
                        <a:schemeClr val="tx2"/>
                      </a:solidFill>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381000"/>
            <a:ext cx="8229600" cy="527050"/>
          </a:xfrm>
        </p:spPr>
        <p:txBody>
          <a:bodyPr/>
          <a:lstStyle/>
          <a:p>
            <a:pPr>
              <a:defRPr/>
            </a:pPr>
            <a:r>
              <a:rPr lang="cs-CZ" sz="2800" dirty="0"/>
              <a:t>Význam rentability v ekonomice podniku</a:t>
            </a:r>
          </a:p>
        </p:txBody>
      </p:sp>
      <p:graphicFrame>
        <p:nvGraphicFramePr>
          <p:cNvPr id="19459" name="Rectangle 3"/>
          <p:cNvGraphicFramePr>
            <a:graphicFrameLocks noGrp="1"/>
          </p:cNvGraphicFramePr>
          <p:nvPr>
            <p:ph type="body" idx="4294967295"/>
          </p:nvPr>
        </p:nvGraphicFramePr>
        <p:xfrm>
          <a:off x="179512" y="1340768"/>
          <a:ext cx="8739187" cy="1851025"/>
        </p:xfrm>
        <a:graphic>
          <a:graphicData uri="http://schemas.openxmlformats.org/presentationml/2006/ole">
            <mc:AlternateContent xmlns:mc="http://schemas.openxmlformats.org/markup-compatibility/2006">
              <mc:Choice xmlns:v="urn:schemas-microsoft-com:vml" Requires="v">
                <p:oleObj spid="_x0000_s18446" name="Document" r:id="rId3" imgW="5943808" imgH="1259125" progId="">
                  <p:embed/>
                </p:oleObj>
              </mc:Choice>
              <mc:Fallback>
                <p:oleObj name="Document" r:id="rId3" imgW="5943808" imgH="1259125" progId="">
                  <p:embed/>
                  <p:pic>
                    <p:nvPicPr>
                      <p:cNvPr id="0" name="Picture 1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340768"/>
                        <a:ext cx="8739187" cy="1851025"/>
                      </a:xfrm>
                      <a:prstGeom prst="rect">
                        <a:avLst/>
                      </a:prstGeom>
                      <a:solidFill>
                        <a:schemeClr val="tx2"/>
                      </a:solidFill>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6442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44624"/>
            <a:ext cx="8229600" cy="576064"/>
          </a:xfrm>
        </p:spPr>
        <p:txBody>
          <a:bodyPr/>
          <a:lstStyle/>
          <a:p>
            <a:pPr>
              <a:defRPr/>
            </a:pPr>
            <a:r>
              <a:rPr lang="cs-CZ" sz="2000" b="1" dirty="0">
                <a:latin typeface="Times New Roman" panose="02020603050405020304" pitchFamily="18" charset="0"/>
                <a:cs typeface="Times New Roman" panose="02020603050405020304" pitchFamily="18" charset="0"/>
              </a:rPr>
              <a:t>Příklad: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metoda dvou bodů, bod zvratu Q</a:t>
            </a:r>
            <a:r>
              <a:rPr lang="cs-CZ" sz="2000" i="1" baseline="-25000" dirty="0">
                <a:latin typeface="Times New Roman" panose="02020603050405020304" pitchFamily="18" charset="0"/>
                <a:cs typeface="Times New Roman" panose="02020603050405020304" pitchFamily="18" charset="0"/>
              </a:rPr>
              <a:t>BZ</a:t>
            </a:r>
            <a:r>
              <a:rPr lang="cs-CZ" sz="2000" i="1" dirty="0">
                <a:latin typeface="Times New Roman" panose="02020603050405020304" pitchFamily="18" charset="0"/>
                <a:cs typeface="Times New Roman" panose="02020603050405020304" pitchFamily="18" charset="0"/>
              </a:rPr>
              <a:t>, rentabilita nákladů R</a:t>
            </a:r>
            <a:r>
              <a:rPr lang="cs-CZ" sz="2000" i="1" baseline="-25000" dirty="0">
                <a:latin typeface="Times New Roman" panose="02020603050405020304" pitchFamily="18" charset="0"/>
                <a:cs typeface="Times New Roman" panose="02020603050405020304" pitchFamily="18" charset="0"/>
              </a:rPr>
              <a:t>N</a:t>
            </a:r>
            <a:endParaRPr lang="cs-CZ" sz="2000" i="1" dirty="0">
              <a:latin typeface="Times New Roman" panose="02020603050405020304" pitchFamily="18" charset="0"/>
              <a:cs typeface="Times New Roman" panose="02020603050405020304" pitchFamily="18" charset="0"/>
            </a:endParaRPr>
          </a:p>
        </p:txBody>
      </p:sp>
      <p:graphicFrame>
        <p:nvGraphicFramePr>
          <p:cNvPr id="6" name="Tabulka 5"/>
          <p:cNvGraphicFramePr>
            <a:graphicFrameLocks noGrp="1"/>
          </p:cNvGraphicFramePr>
          <p:nvPr>
            <p:extLst>
              <p:ext uri="{D42A27DB-BD31-4B8C-83A1-F6EECF244321}">
                <p14:modId xmlns:p14="http://schemas.microsoft.com/office/powerpoint/2010/main" val="2033775260"/>
              </p:ext>
            </p:extLst>
          </p:nvPr>
        </p:nvGraphicFramePr>
        <p:xfrm>
          <a:off x="451616" y="1052736"/>
          <a:ext cx="7288735" cy="4896540"/>
        </p:xfrm>
        <a:graphic>
          <a:graphicData uri="http://schemas.openxmlformats.org/drawingml/2006/table">
            <a:tbl>
              <a:tblPr firstRow="1" firstCol="1" bandRow="1"/>
              <a:tblGrid>
                <a:gridCol w="2853934">
                  <a:extLst>
                    <a:ext uri="{9D8B030D-6E8A-4147-A177-3AD203B41FA5}">
                      <a16:colId xmlns:a16="http://schemas.microsoft.com/office/drawing/2014/main" val="1933451372"/>
                    </a:ext>
                  </a:extLst>
                </a:gridCol>
                <a:gridCol w="1817259">
                  <a:extLst>
                    <a:ext uri="{9D8B030D-6E8A-4147-A177-3AD203B41FA5}">
                      <a16:colId xmlns:a16="http://schemas.microsoft.com/office/drawing/2014/main" val="4127976111"/>
                    </a:ext>
                  </a:extLst>
                </a:gridCol>
                <a:gridCol w="2617542">
                  <a:extLst>
                    <a:ext uri="{9D8B030D-6E8A-4147-A177-3AD203B41FA5}">
                      <a16:colId xmlns:a16="http://schemas.microsoft.com/office/drawing/2014/main" val="2727976240"/>
                    </a:ext>
                  </a:extLst>
                </a:gridCol>
              </a:tblGrid>
              <a:tr h="544060">
                <a:tc>
                  <a:txBody>
                    <a:bodyPr/>
                    <a:lstStyle/>
                    <a:p>
                      <a:pPr algn="ctr">
                        <a:lnSpc>
                          <a:spcPct val="115000"/>
                        </a:lnSpc>
                        <a:spcAft>
                          <a:spcPts val="0"/>
                        </a:spcAft>
                      </a:pPr>
                      <a:r>
                        <a:rPr lang="cs-CZ" sz="1200" dirty="0">
                          <a:solidFill>
                            <a:schemeClr val="bg2"/>
                          </a:solidFill>
                          <a:effectLst/>
                          <a:latin typeface="Times New Roman" panose="02020603050405020304" pitchFamily="18" charset="0"/>
                          <a:ea typeface="Calibri" panose="020F0502020204030204" pitchFamily="34" charset="0"/>
                        </a:rPr>
                        <a:t> </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cs-CZ" sz="1200" dirty="0">
                          <a:solidFill>
                            <a:schemeClr val="bg2"/>
                          </a:solidFill>
                          <a:effectLst/>
                          <a:latin typeface="Times New Roman" panose="02020603050405020304" pitchFamily="18" charset="0"/>
                          <a:ea typeface="Calibri" panose="020F0502020204030204" pitchFamily="34" charset="0"/>
                        </a:rPr>
                        <a:t>Q </a:t>
                      </a:r>
                      <a:r>
                        <a:rPr lang="cs-CZ" sz="1200" i="1" dirty="0">
                          <a:solidFill>
                            <a:schemeClr val="bg2"/>
                          </a:solidFill>
                          <a:effectLst/>
                          <a:latin typeface="Times New Roman" panose="02020603050405020304" pitchFamily="18" charset="0"/>
                          <a:ea typeface="Calibri" panose="020F0502020204030204" pitchFamily="34" charset="0"/>
                        </a:rPr>
                        <a:t>[ks</a:t>
                      </a:r>
                      <a:r>
                        <a:rPr lang="cs-CZ" sz="1200" dirty="0">
                          <a:solidFill>
                            <a:schemeClr val="bg2"/>
                          </a:solidFill>
                          <a:effectLst/>
                          <a:latin typeface="Times New Roman" panose="02020603050405020304" pitchFamily="18" charset="0"/>
                          <a:ea typeface="Calibri" panose="020F050202020403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cs-CZ" sz="1200" dirty="0">
                          <a:solidFill>
                            <a:schemeClr val="bg2"/>
                          </a:solidFill>
                          <a:effectLst/>
                          <a:latin typeface="Times New Roman" panose="02020603050405020304" pitchFamily="18" charset="0"/>
                          <a:ea typeface="Calibri" panose="020F0502020204030204" pitchFamily="34" charset="0"/>
                        </a:rPr>
                        <a:t>N </a:t>
                      </a:r>
                      <a:r>
                        <a:rPr lang="cs-CZ" sz="1200" i="1" dirty="0">
                          <a:solidFill>
                            <a:schemeClr val="bg2"/>
                          </a:solidFill>
                          <a:effectLst/>
                          <a:latin typeface="Times New Roman" panose="02020603050405020304" pitchFamily="18" charset="0"/>
                          <a:ea typeface="Calibri" panose="020F0502020204030204" pitchFamily="34" charset="0"/>
                        </a:rPr>
                        <a:t>[Kč]</a:t>
                      </a:r>
                      <a:endParaRPr lang="cs-CZ" sz="1200" dirty="0">
                        <a:solidFill>
                          <a:schemeClr val="bg2"/>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968971930"/>
                  </a:ext>
                </a:extLst>
              </a:tr>
              <a:tr h="544060">
                <a:tc>
                  <a:txBody>
                    <a:bodyPr/>
                    <a:lstStyle/>
                    <a:p>
                      <a:pPr algn="l">
                        <a:lnSpc>
                          <a:spcPct val="115000"/>
                        </a:lnSpc>
                        <a:spcAft>
                          <a:spcPts val="0"/>
                        </a:spcAft>
                        <a:tabLst>
                          <a:tab pos="800100" algn="dec"/>
                        </a:tabLst>
                      </a:pPr>
                      <a:r>
                        <a:rPr lang="cs-CZ" sz="1200">
                          <a:solidFill>
                            <a:schemeClr val="bg2"/>
                          </a:solidFill>
                          <a:effectLst/>
                          <a:latin typeface="Times New Roman" panose="02020603050405020304" pitchFamily="18" charset="0"/>
                          <a:ea typeface="Calibri" panose="020F0502020204030204" pitchFamily="34" charset="0"/>
                        </a:rPr>
                        <a:t>Nejnižší produkce</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FF0000"/>
                          </a:solidFill>
                          <a:effectLst/>
                          <a:latin typeface="Times New Roman" panose="02020603050405020304" pitchFamily="18" charset="0"/>
                          <a:ea typeface="Calibri" panose="020F0502020204030204" pitchFamily="34" charset="0"/>
                        </a:rPr>
                        <a:t>       68 896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FF0000"/>
                          </a:solidFill>
                          <a:effectLst/>
                          <a:latin typeface="Times New Roman" panose="02020603050405020304" pitchFamily="18" charset="0"/>
                          <a:ea typeface="Calibri" panose="020F0502020204030204" pitchFamily="34" charset="0"/>
                        </a:rPr>
                        <a:t>       2 941 840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269971618"/>
                  </a:ext>
                </a:extLst>
              </a:tr>
              <a:tr h="544060">
                <a:tc>
                  <a:txBody>
                    <a:bodyPr/>
                    <a:lstStyle/>
                    <a:p>
                      <a:pPr algn="l">
                        <a:lnSpc>
                          <a:spcPct val="115000"/>
                        </a:lnSpc>
                        <a:spcAft>
                          <a:spcPts val="0"/>
                        </a:spcAft>
                        <a:tabLst>
                          <a:tab pos="-2250440" algn="dec"/>
                        </a:tabLst>
                      </a:pPr>
                      <a:r>
                        <a:rPr lang="cs-CZ" sz="1200">
                          <a:solidFill>
                            <a:schemeClr val="bg2"/>
                          </a:solidFill>
                          <a:effectLst/>
                          <a:latin typeface="Times New Roman" panose="02020603050405020304" pitchFamily="18" charset="0"/>
                          <a:ea typeface="Calibri" panose="020F0502020204030204" pitchFamily="34" charset="0"/>
                        </a:rPr>
                        <a:t>Nejnižší náklady</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FF0000"/>
                          </a:solidFill>
                          <a:effectLst/>
                          <a:latin typeface="Times New Roman" panose="02020603050405020304" pitchFamily="18" charset="0"/>
                          <a:ea typeface="Calibri" panose="020F0502020204030204" pitchFamily="34" charset="0"/>
                        </a:rPr>
                        <a:t>       69 010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FF0000"/>
                          </a:solidFill>
                          <a:effectLst/>
                          <a:latin typeface="Times New Roman" panose="02020603050405020304" pitchFamily="18" charset="0"/>
                          <a:ea typeface="Calibri" panose="020F0502020204030204" pitchFamily="34" charset="0"/>
                        </a:rPr>
                        <a:t>       2 940 990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89437191"/>
                  </a:ext>
                </a:extLst>
              </a:tr>
              <a:tr h="544060">
                <a:tc>
                  <a:txBody>
                    <a:bodyPr/>
                    <a:lstStyle/>
                    <a:p>
                      <a:pPr algn="ctr">
                        <a:lnSpc>
                          <a:spcPct val="115000"/>
                        </a:lnSpc>
                        <a:spcAft>
                          <a:spcPts val="0"/>
                        </a:spcAft>
                      </a:pPr>
                      <a:r>
                        <a:rPr lang="cs-CZ" sz="1200">
                          <a:solidFill>
                            <a:schemeClr val="bg2"/>
                          </a:solidFill>
                          <a:effectLst/>
                          <a:latin typeface="Times New Roman" panose="02020603050405020304" pitchFamily="18" charset="0"/>
                          <a:ea typeface="Calibri" panose="020F0502020204030204" pitchFamily="34" charset="0"/>
                        </a:rPr>
                        <a: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FF0000"/>
                          </a:solidFill>
                          <a:effectLst/>
                          <a:latin typeface="Times New Roman" panose="02020603050405020304" pitchFamily="18" charset="0"/>
                          <a:ea typeface="Calibri" panose="020F0502020204030204" pitchFamily="34" charset="0"/>
                        </a:rPr>
                        <a:t>     137 906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FF0000"/>
                          </a:solidFill>
                          <a:effectLst/>
                          <a:latin typeface="Times New Roman" panose="02020603050405020304" pitchFamily="18" charset="0"/>
                          <a:ea typeface="Calibri" panose="020F0502020204030204" pitchFamily="34" charset="0"/>
                        </a:rPr>
                        <a:t>       5 882 830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693250323"/>
                  </a:ext>
                </a:extLst>
              </a:tr>
              <a:tr h="544060">
                <a:tc>
                  <a:txBody>
                    <a:bodyPr/>
                    <a:lstStyle/>
                    <a:p>
                      <a:pPr algn="l">
                        <a:lnSpc>
                          <a:spcPct val="115000"/>
                        </a:lnSpc>
                        <a:spcAft>
                          <a:spcPts val="0"/>
                        </a:spcAft>
                        <a:tabLst>
                          <a:tab pos="800100" algn="dec"/>
                        </a:tabLst>
                      </a:pPr>
                      <a:r>
                        <a:rPr lang="cs-CZ" sz="1200" b="1" i="1">
                          <a:solidFill>
                            <a:schemeClr val="bg2"/>
                          </a:solidFill>
                          <a:effectLst/>
                          <a:latin typeface="Times New Roman" panose="02020603050405020304" pitchFamily="18" charset="0"/>
                          <a:ea typeface="Calibri" panose="020F0502020204030204" pitchFamily="34" charset="0"/>
                        </a:rPr>
                        <a:t>Ø hodnoty</a:t>
                      </a:r>
                      <a:endParaRPr lang="cs-CZ" sz="1200">
                        <a:solidFill>
                          <a:schemeClr val="bg2"/>
                        </a:solidFill>
                        <a:effectLst/>
                        <a:latin typeface="Times New Roman" panose="02020603050405020304" pitchFamily="18" charset="0"/>
                        <a:ea typeface="Calibri" panose="020F0502020204030204" pitchFamily="34"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b="1" i="1" dirty="0">
                          <a:solidFill>
                            <a:srgbClr val="FF0000"/>
                          </a:solidFill>
                          <a:effectLst/>
                          <a:latin typeface="Times New Roman" panose="02020603050405020304" pitchFamily="18" charset="0"/>
                          <a:ea typeface="Calibri" panose="020F0502020204030204" pitchFamily="34" charset="0"/>
                        </a:rPr>
                        <a:t>   Ø 68 953</a:t>
                      </a:r>
                      <a:endParaRPr lang="cs-CZ" sz="2000" dirty="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b="1" i="1" dirty="0">
                          <a:solidFill>
                            <a:srgbClr val="FF0000"/>
                          </a:solidFill>
                          <a:effectLst/>
                          <a:latin typeface="Times New Roman" panose="02020603050405020304" pitchFamily="18" charset="0"/>
                          <a:ea typeface="Calibri" panose="020F0502020204030204" pitchFamily="34" charset="0"/>
                        </a:rPr>
                        <a:t>   Ø 2 941 415</a:t>
                      </a:r>
                      <a:endParaRPr lang="cs-CZ" sz="2000" dirty="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614127643"/>
                  </a:ext>
                </a:extLst>
              </a:tr>
              <a:tr h="544060">
                <a:tc>
                  <a:txBody>
                    <a:bodyPr/>
                    <a:lstStyle/>
                    <a:p>
                      <a:pPr algn="l">
                        <a:lnSpc>
                          <a:spcPct val="115000"/>
                        </a:lnSpc>
                        <a:spcAft>
                          <a:spcPts val="0"/>
                        </a:spcAft>
                        <a:tabLst>
                          <a:tab pos="800100" algn="dec"/>
                        </a:tabLst>
                      </a:pPr>
                      <a:r>
                        <a:rPr lang="cs-CZ" sz="1200">
                          <a:solidFill>
                            <a:schemeClr val="bg2"/>
                          </a:solidFill>
                          <a:effectLst/>
                          <a:latin typeface="Times New Roman" panose="02020603050405020304" pitchFamily="18" charset="0"/>
                          <a:ea typeface="Calibri" panose="020F0502020204030204" pitchFamily="34" charset="0"/>
                        </a:rPr>
                        <a:t>Nejvyšší náklady</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00B050"/>
                          </a:solidFill>
                          <a:effectLst/>
                          <a:latin typeface="Times New Roman" panose="02020603050405020304" pitchFamily="18" charset="0"/>
                          <a:ea typeface="Calibri" panose="020F0502020204030204" pitchFamily="34" charset="0"/>
                        </a:rPr>
                        <a:t>      85 960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00B050"/>
                          </a:solidFill>
                          <a:effectLst/>
                          <a:latin typeface="Times New Roman" panose="02020603050405020304" pitchFamily="18" charset="0"/>
                          <a:ea typeface="Calibri" panose="020F0502020204030204" pitchFamily="34" charset="0"/>
                        </a:rPr>
                        <a:t>       3 640 000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2983894947"/>
                  </a:ext>
                </a:extLst>
              </a:tr>
              <a:tr h="544060">
                <a:tc>
                  <a:txBody>
                    <a:bodyPr/>
                    <a:lstStyle/>
                    <a:p>
                      <a:pPr algn="l">
                        <a:lnSpc>
                          <a:spcPct val="115000"/>
                        </a:lnSpc>
                        <a:spcAft>
                          <a:spcPts val="0"/>
                        </a:spcAft>
                      </a:pPr>
                      <a:r>
                        <a:rPr lang="cs-CZ" sz="1200">
                          <a:solidFill>
                            <a:schemeClr val="bg2"/>
                          </a:solidFill>
                          <a:effectLst/>
                          <a:latin typeface="Times New Roman" panose="02020603050405020304" pitchFamily="18" charset="0"/>
                          <a:ea typeface="Calibri" panose="020F0502020204030204" pitchFamily="34" charset="0"/>
                        </a:rPr>
                        <a:t>Nejvyšší produkce</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00B050"/>
                          </a:solidFill>
                          <a:effectLst/>
                          <a:latin typeface="Times New Roman" panose="02020603050405020304" pitchFamily="18" charset="0"/>
                          <a:ea typeface="Calibri" panose="020F0502020204030204" pitchFamily="34" charset="0"/>
                        </a:rPr>
                        <a:t>      86 120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00B050"/>
                          </a:solidFill>
                          <a:effectLst/>
                          <a:latin typeface="Times New Roman" panose="02020603050405020304" pitchFamily="18" charset="0"/>
                          <a:ea typeface="Calibri" panose="020F0502020204030204" pitchFamily="34" charset="0"/>
                        </a:rPr>
                        <a:t>       3 630 800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3731317774"/>
                  </a:ext>
                </a:extLst>
              </a:tr>
              <a:tr h="544060">
                <a:tc>
                  <a:txBody>
                    <a:bodyPr/>
                    <a:lstStyle/>
                    <a:p>
                      <a:pPr algn="l">
                        <a:lnSpc>
                          <a:spcPct val="115000"/>
                        </a:lnSpc>
                        <a:spcAft>
                          <a:spcPts val="0"/>
                        </a:spcAft>
                        <a:tabLst>
                          <a:tab pos="800100" algn="dec"/>
                        </a:tabLst>
                      </a:pPr>
                      <a:r>
                        <a:rPr lang="cs-CZ" sz="1200">
                          <a:solidFill>
                            <a:schemeClr val="bg2"/>
                          </a:solidFill>
                          <a:effectLst/>
                          <a:latin typeface="Times New Roman" panose="02020603050405020304" pitchFamily="18" charset="0"/>
                          <a:ea typeface="Calibri" panose="020F0502020204030204" pitchFamily="34" charset="0"/>
                        </a:rPr>
                        <a: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dirty="0">
                          <a:solidFill>
                            <a:srgbClr val="00B050"/>
                          </a:solidFill>
                          <a:effectLst/>
                          <a:latin typeface="Times New Roman" panose="02020603050405020304" pitchFamily="18" charset="0"/>
                          <a:ea typeface="Calibri" panose="020F0502020204030204" pitchFamily="34" charset="0"/>
                        </a:rPr>
                        <a:t>    172 080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dirty="0">
                          <a:solidFill>
                            <a:srgbClr val="00B050"/>
                          </a:solidFill>
                          <a:effectLst/>
                          <a:latin typeface="Times New Roman" panose="02020603050405020304" pitchFamily="18" charset="0"/>
                          <a:ea typeface="Calibri" panose="020F0502020204030204" pitchFamily="34" charset="0"/>
                        </a:rPr>
                        <a:t>      7 270 800</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86923577"/>
                  </a:ext>
                </a:extLst>
              </a:tr>
              <a:tr h="544060">
                <a:tc>
                  <a:txBody>
                    <a:bodyPr/>
                    <a:lstStyle/>
                    <a:p>
                      <a:pPr algn="l">
                        <a:lnSpc>
                          <a:spcPct val="115000"/>
                        </a:lnSpc>
                        <a:spcAft>
                          <a:spcPts val="0"/>
                        </a:spcAft>
                        <a:tabLst>
                          <a:tab pos="800100" algn="dec"/>
                        </a:tabLst>
                      </a:pPr>
                      <a:r>
                        <a:rPr lang="cs-CZ" sz="1200" b="1" i="1">
                          <a:solidFill>
                            <a:schemeClr val="bg2"/>
                          </a:solidFill>
                          <a:effectLst/>
                          <a:latin typeface="Times New Roman" panose="02020603050405020304" pitchFamily="18" charset="0"/>
                          <a:ea typeface="Calibri" panose="020F0502020204030204" pitchFamily="34" charset="0"/>
                        </a:rPr>
                        <a:t>Ø hodnoty</a:t>
                      </a:r>
                      <a:endParaRPr lang="cs-CZ" sz="1200">
                        <a:solidFill>
                          <a:schemeClr val="bg2"/>
                        </a:solidFill>
                        <a:effectLst/>
                        <a:latin typeface="Times New Roman" panose="02020603050405020304" pitchFamily="18" charset="0"/>
                        <a:ea typeface="Calibri" panose="020F0502020204030204" pitchFamily="34"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800100" algn="dec"/>
                        </a:tabLst>
                      </a:pPr>
                      <a:r>
                        <a:rPr lang="cs-CZ" sz="2000" b="1" i="1" dirty="0">
                          <a:solidFill>
                            <a:srgbClr val="00B050"/>
                          </a:solidFill>
                          <a:effectLst/>
                          <a:latin typeface="Times New Roman" panose="02020603050405020304" pitchFamily="18" charset="0"/>
                          <a:ea typeface="Calibri" panose="020F0502020204030204" pitchFamily="34" charset="0"/>
                        </a:rPr>
                        <a:t>  Ø 86 040</a:t>
                      </a:r>
                      <a:endParaRPr lang="cs-CZ" sz="2000" dirty="0">
                        <a:solidFill>
                          <a:srgbClr val="00B05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tc>
                  <a:txBody>
                    <a:bodyPr/>
                    <a:lstStyle/>
                    <a:p>
                      <a:pPr algn="l">
                        <a:lnSpc>
                          <a:spcPct val="115000"/>
                        </a:lnSpc>
                        <a:spcAft>
                          <a:spcPts val="0"/>
                        </a:spcAft>
                        <a:tabLst>
                          <a:tab pos="965835" algn="dec"/>
                        </a:tabLst>
                      </a:pPr>
                      <a:r>
                        <a:rPr lang="cs-CZ" sz="2000" b="1" i="1" dirty="0">
                          <a:solidFill>
                            <a:srgbClr val="00B050"/>
                          </a:solidFill>
                          <a:effectLst/>
                          <a:latin typeface="Times New Roman" panose="02020603050405020304" pitchFamily="18" charset="0"/>
                          <a:ea typeface="Calibri" panose="020F0502020204030204" pitchFamily="34" charset="0"/>
                        </a:rPr>
                        <a:t>  Ø 3 635 400</a:t>
                      </a:r>
                      <a:endParaRPr lang="cs-CZ" sz="2000" dirty="0">
                        <a:solidFill>
                          <a:srgbClr val="00B05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836666628"/>
                  </a:ext>
                </a:extLst>
              </a:tr>
            </a:tbl>
          </a:graphicData>
        </a:graphic>
      </p:graphicFrame>
    </p:spTree>
    <p:extLst>
      <p:ext uri="{BB962C8B-B14F-4D97-AF65-F5344CB8AC3E}">
        <p14:creationId xmlns:p14="http://schemas.microsoft.com/office/powerpoint/2010/main" val="36873214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116632"/>
            <a:ext cx="8229600" cy="1224136"/>
          </a:xfrm>
        </p:spPr>
        <p:txBody>
          <a:bodyPr/>
          <a:lstStyle/>
          <a:p>
            <a:pPr>
              <a:defRPr/>
            </a:pPr>
            <a:r>
              <a:rPr lang="cs-CZ" sz="2000" b="1" dirty="0">
                <a:latin typeface="Times New Roman" panose="02020603050405020304" pitchFamily="18" charset="0"/>
                <a:cs typeface="Times New Roman" panose="02020603050405020304" pitchFamily="18" charset="0"/>
              </a:rPr>
              <a:t>Příklad: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metoda dvou bodů, bod zvratu Q</a:t>
            </a:r>
            <a:r>
              <a:rPr lang="cs-CZ" sz="2000" i="1" baseline="-25000" dirty="0">
                <a:latin typeface="Times New Roman" panose="02020603050405020304" pitchFamily="18" charset="0"/>
                <a:cs typeface="Times New Roman" panose="02020603050405020304" pitchFamily="18" charset="0"/>
              </a:rPr>
              <a:t>BZ</a:t>
            </a:r>
            <a:r>
              <a:rPr lang="cs-CZ" sz="2000" i="1" dirty="0">
                <a:latin typeface="Times New Roman" panose="02020603050405020304" pitchFamily="18" charset="0"/>
                <a:cs typeface="Times New Roman" panose="02020603050405020304" pitchFamily="18" charset="0"/>
              </a:rPr>
              <a:t>, rentabilita nákladů R</a:t>
            </a:r>
            <a:r>
              <a:rPr lang="cs-CZ" sz="2000" i="1" baseline="-25000" dirty="0">
                <a:latin typeface="Times New Roman" panose="02020603050405020304" pitchFamily="18" charset="0"/>
                <a:cs typeface="Times New Roman" panose="02020603050405020304" pitchFamily="18" charset="0"/>
              </a:rPr>
              <a:t>N</a:t>
            </a:r>
            <a:br>
              <a:rPr lang="cs-CZ" sz="2000" i="1" baseline="-25000" dirty="0">
                <a:latin typeface="Times New Roman" panose="02020603050405020304" pitchFamily="18" charset="0"/>
                <a:cs typeface="Times New Roman" panose="02020603050405020304" pitchFamily="18" charset="0"/>
              </a:rPr>
            </a:br>
            <a:br>
              <a:rPr lang="cs-CZ" sz="2000" i="1" baseline="-25000" dirty="0">
                <a:latin typeface="Times New Roman" panose="02020603050405020304" pitchFamily="18" charset="0"/>
                <a:cs typeface="Times New Roman" panose="02020603050405020304" pitchFamily="18" charset="0"/>
              </a:rPr>
            </a:br>
            <a:r>
              <a:rPr lang="cs-CZ" sz="2000" i="1" dirty="0">
                <a:solidFill>
                  <a:srgbClr val="FFFF00"/>
                </a:solidFill>
                <a:latin typeface="Times New Roman" panose="02020603050405020304" pitchFamily="18" charset="0"/>
                <a:cs typeface="Times New Roman" panose="02020603050405020304" pitchFamily="18" charset="0"/>
              </a:rPr>
              <a:t>Vypočtené hodnoty: a) N=40,614795∙Q+140903,05  </a:t>
            </a:r>
            <a:br>
              <a:rPr lang="cs-CZ" sz="2000" i="1" dirty="0">
                <a:solidFill>
                  <a:srgbClr val="FFFF00"/>
                </a:solidFill>
                <a:latin typeface="Times New Roman" panose="02020603050405020304" pitchFamily="18" charset="0"/>
                <a:cs typeface="Times New Roman" panose="02020603050405020304" pitchFamily="18" charset="0"/>
              </a:rPr>
            </a:br>
            <a:r>
              <a:rPr lang="cs-CZ" sz="2000" i="1" dirty="0">
                <a:solidFill>
                  <a:srgbClr val="FFC000"/>
                </a:solidFill>
                <a:latin typeface="Times New Roman" panose="02020603050405020304" pitchFamily="18" charset="0"/>
                <a:cs typeface="Times New Roman" panose="02020603050405020304" pitchFamily="18" charset="0"/>
              </a:rPr>
              <a:t>Při jakém objemu produkce bude firma vykazovat rentabilitu nákladů 19 %?</a:t>
            </a:r>
            <a:endParaRPr lang="cs-CZ" sz="2000"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Úvod</a:t>
            </a:r>
          </a:p>
        </p:txBody>
      </p:sp>
      <p:sp>
        <p:nvSpPr>
          <p:cNvPr id="180227" name="Rectangle 3"/>
          <p:cNvSpPr>
            <a:spLocks noGrp="1" noChangeArrowheads="1"/>
          </p:cNvSpPr>
          <p:nvPr>
            <p:ph type="body" idx="1"/>
          </p:nvPr>
        </p:nvSpPr>
        <p:spPr>
          <a:xfrm>
            <a:off x="428625" y="1571625"/>
            <a:ext cx="8072438" cy="5286375"/>
          </a:xfrm>
        </p:spPr>
        <p:txBody>
          <a:bodyPr/>
          <a:lstStyle/>
          <a:p>
            <a:pPr marL="447675" indent="-447675">
              <a:lnSpc>
                <a:spcPct val="110000"/>
              </a:lnSpc>
              <a:spcBef>
                <a:spcPts val="1200"/>
              </a:spcBef>
              <a:spcAft>
                <a:spcPts val="1200"/>
              </a:spcAft>
              <a:buClr>
                <a:srgbClr val="FFFF00"/>
              </a:buClr>
              <a:buSzPct val="100000"/>
              <a:buFont typeface="Wingdings" pitchFamily="2" charset="2"/>
              <a:buChar char="q"/>
              <a:tabLst>
                <a:tab pos="2686050" algn="l"/>
                <a:tab pos="5200650" algn="l"/>
                <a:tab pos="6191250" algn="l"/>
                <a:tab pos="8610600" algn="r"/>
              </a:tabLst>
              <a:defRPr/>
            </a:pPr>
            <a:r>
              <a:rPr lang="cs-CZ" sz="2400" dirty="0">
                <a:latin typeface="Times New Roman" pitchFamily="18" charset="0"/>
                <a:cs typeface="Times New Roman" pitchFamily="18" charset="0"/>
              </a:rPr>
              <a:t>Rozdělení nákladů na variabilní a fixní složku,</a:t>
            </a:r>
          </a:p>
          <a:p>
            <a:pPr marL="447675" indent="-447675">
              <a:lnSpc>
                <a:spcPct val="110000"/>
              </a:lnSpc>
              <a:spcBef>
                <a:spcPts val="1200"/>
              </a:spcBef>
              <a:spcAft>
                <a:spcPts val="1200"/>
              </a:spcAft>
              <a:buClr>
                <a:srgbClr val="FFFF00"/>
              </a:buClr>
              <a:buSzPct val="100000"/>
              <a:buFont typeface="Wingdings" pitchFamily="2" charset="2"/>
              <a:buChar char="q"/>
              <a:tabLst>
                <a:tab pos="2686050" algn="l"/>
                <a:tab pos="5200650" algn="l"/>
                <a:tab pos="6191250" algn="l"/>
                <a:tab pos="8610600" algn="r"/>
              </a:tabLst>
              <a:defRPr/>
            </a:pPr>
            <a:r>
              <a:rPr lang="cs-CZ" sz="2400" dirty="0">
                <a:latin typeface="Times New Roman" pitchFamily="18" charset="0"/>
                <a:cs typeface="Times New Roman" pitchFamily="18" charset="0"/>
              </a:rPr>
              <a:t>Tržby jako nejvýznamnější položka výnosů</a:t>
            </a:r>
          </a:p>
          <a:p>
            <a:pPr marL="447675" indent="-447675">
              <a:lnSpc>
                <a:spcPct val="110000"/>
              </a:lnSpc>
              <a:spcBef>
                <a:spcPts val="1200"/>
              </a:spcBef>
              <a:spcAft>
                <a:spcPts val="1200"/>
              </a:spcAft>
              <a:buClr>
                <a:srgbClr val="FFFF00"/>
              </a:buClr>
              <a:buSzPct val="100000"/>
              <a:buFont typeface="Wingdings" pitchFamily="2" charset="2"/>
              <a:buChar char="q"/>
              <a:tabLst>
                <a:tab pos="2686050" algn="l"/>
                <a:tab pos="5200650" algn="l"/>
                <a:tab pos="6191250" algn="l"/>
                <a:tab pos="8610600" algn="r"/>
              </a:tabLst>
              <a:defRPr/>
            </a:pPr>
            <a:r>
              <a:rPr lang="cs-CZ" sz="2400" dirty="0">
                <a:latin typeface="Times New Roman" pitchFamily="18" charset="0"/>
                <a:cs typeface="Times New Roman" pitchFamily="18" charset="0"/>
              </a:rPr>
              <a:t>Cena se předpokládá neměnná při konstrukci funkční závislosti tržeb na objemu produkce </a:t>
            </a:r>
            <a:r>
              <a:rPr lang="cs-CZ" sz="2400" i="1" dirty="0">
                <a:latin typeface="Times New Roman" pitchFamily="18" charset="0"/>
                <a:cs typeface="Times New Roman" pitchFamily="18" charset="0"/>
              </a:rPr>
              <a:t>(p = </a:t>
            </a:r>
            <a:r>
              <a:rPr lang="cs-CZ" sz="2400" i="1" dirty="0" err="1">
                <a:latin typeface="Times New Roman" pitchFamily="18" charset="0"/>
                <a:cs typeface="Times New Roman" pitchFamily="18" charset="0"/>
              </a:rPr>
              <a:t>konst</a:t>
            </a:r>
            <a:r>
              <a:rPr lang="cs-CZ" sz="2400" i="1" dirty="0">
                <a:latin typeface="Times New Roman" pitchFamily="18" charset="0"/>
                <a:cs typeface="Times New Roman" pitchFamily="18" charset="0"/>
              </a:rPr>
              <a:t>.)</a:t>
            </a:r>
          </a:p>
          <a:p>
            <a:pPr marL="447675" indent="-447675">
              <a:lnSpc>
                <a:spcPct val="110000"/>
              </a:lnSpc>
              <a:spcBef>
                <a:spcPts val="1200"/>
              </a:spcBef>
              <a:spcAft>
                <a:spcPts val="1200"/>
              </a:spcAft>
              <a:buClr>
                <a:srgbClr val="FFFF00"/>
              </a:buClr>
              <a:buSzPct val="100000"/>
              <a:buFont typeface="Wingdings" pitchFamily="2" charset="2"/>
              <a:buChar char="q"/>
              <a:tabLst>
                <a:tab pos="2686050" algn="l"/>
                <a:tab pos="5200650" algn="l"/>
                <a:tab pos="6191250" algn="l"/>
                <a:tab pos="8610600" algn="r"/>
              </a:tabLst>
              <a:defRPr/>
            </a:pPr>
            <a:r>
              <a:rPr lang="cs-CZ" sz="2400" dirty="0">
                <a:latin typeface="Times New Roman" pitchFamily="18" charset="0"/>
                <a:cs typeface="Times New Roman" pitchFamily="18" charset="0"/>
              </a:rPr>
              <a:t>Obdobné závěry pro variabilní náklady na jednotku produkce </a:t>
            </a:r>
            <a:r>
              <a:rPr lang="cs-CZ" sz="2400" i="1" dirty="0">
                <a:latin typeface="Times New Roman" pitchFamily="18" charset="0"/>
                <a:cs typeface="Times New Roman" pitchFamily="18" charset="0"/>
              </a:rPr>
              <a:t>(v = </a:t>
            </a:r>
            <a:r>
              <a:rPr lang="cs-CZ" sz="2400" i="1" dirty="0" err="1">
                <a:latin typeface="Times New Roman" pitchFamily="18" charset="0"/>
                <a:cs typeface="Times New Roman" pitchFamily="18" charset="0"/>
              </a:rPr>
              <a:t>konst</a:t>
            </a:r>
            <a:r>
              <a:rPr lang="cs-CZ" sz="2400" i="1" dirty="0">
                <a:latin typeface="Times New Roman" pitchFamily="18" charset="0"/>
                <a:cs typeface="Times New Roman" pitchFamily="18" charset="0"/>
              </a:rPr>
              <a:t>.)</a:t>
            </a:r>
          </a:p>
          <a:p>
            <a:pPr marL="447675" indent="-447675">
              <a:buFont typeface="Wingdings" pitchFamily="2" charset="2"/>
              <a:buNone/>
              <a:tabLst>
                <a:tab pos="2686050" algn="l"/>
                <a:tab pos="5200650" algn="l"/>
                <a:tab pos="6191250" algn="l"/>
                <a:tab pos="8610600" algn="r"/>
              </a:tabLst>
              <a:defRPr/>
            </a:pPr>
            <a:endParaRPr lang="cs-CZ" sz="2400" i="1" dirty="0">
              <a:latin typeface="Times New Roman" pitchFamily="18" charset="0"/>
              <a:cs typeface="Times New Roman" pitchFamily="18" charset="0"/>
            </a:endParaRPr>
          </a:p>
          <a:p>
            <a:pPr marL="447675" indent="-447675">
              <a:buFont typeface="Wingdings" pitchFamily="2" charset="2"/>
              <a:buNone/>
              <a:tabLst>
                <a:tab pos="2686050" algn="l"/>
                <a:tab pos="5200650" algn="l"/>
                <a:tab pos="6191250" algn="l"/>
                <a:tab pos="8610600" algn="r"/>
              </a:tabLst>
              <a:defRPr/>
            </a:pPr>
            <a:endParaRPr lang="en-US" sz="2400" i="1"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116632"/>
            <a:ext cx="8229600" cy="1224136"/>
          </a:xfrm>
        </p:spPr>
        <p:txBody>
          <a:bodyPr/>
          <a:lstStyle/>
          <a:p>
            <a:pPr>
              <a:defRPr/>
            </a:pPr>
            <a:r>
              <a:rPr lang="cs-CZ" sz="2000" b="1" dirty="0">
                <a:latin typeface="Times New Roman" panose="02020603050405020304" pitchFamily="18" charset="0"/>
                <a:cs typeface="Times New Roman" panose="02020603050405020304" pitchFamily="18" charset="0"/>
              </a:rPr>
              <a:t>Příklad: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metoda dvou bodů, bod zvratu Q</a:t>
            </a:r>
            <a:r>
              <a:rPr lang="cs-CZ" sz="2000" i="1" baseline="-25000" dirty="0">
                <a:latin typeface="Times New Roman" panose="02020603050405020304" pitchFamily="18" charset="0"/>
                <a:cs typeface="Times New Roman" panose="02020603050405020304" pitchFamily="18" charset="0"/>
              </a:rPr>
              <a:t>BZ</a:t>
            </a:r>
            <a:r>
              <a:rPr lang="cs-CZ" sz="2000" i="1" dirty="0">
                <a:latin typeface="Times New Roman" panose="02020603050405020304" pitchFamily="18" charset="0"/>
                <a:cs typeface="Times New Roman" panose="02020603050405020304" pitchFamily="18" charset="0"/>
              </a:rPr>
              <a:t>, rentabilita nákladů R</a:t>
            </a:r>
            <a:r>
              <a:rPr lang="cs-CZ" sz="2000" i="1" baseline="-25000" dirty="0">
                <a:latin typeface="Times New Roman" panose="02020603050405020304" pitchFamily="18" charset="0"/>
                <a:cs typeface="Times New Roman" panose="02020603050405020304" pitchFamily="18" charset="0"/>
              </a:rPr>
              <a:t>N</a:t>
            </a:r>
            <a:br>
              <a:rPr lang="cs-CZ" sz="2000" i="1" baseline="-25000" dirty="0">
                <a:latin typeface="Times New Roman" panose="02020603050405020304" pitchFamily="18" charset="0"/>
                <a:cs typeface="Times New Roman" panose="02020603050405020304" pitchFamily="18" charset="0"/>
              </a:rPr>
            </a:br>
            <a:br>
              <a:rPr lang="cs-CZ" sz="2000" i="1" baseline="-25000" dirty="0">
                <a:latin typeface="Times New Roman" panose="02020603050405020304" pitchFamily="18" charset="0"/>
                <a:cs typeface="Times New Roman" panose="02020603050405020304" pitchFamily="18" charset="0"/>
              </a:rPr>
            </a:br>
            <a:r>
              <a:rPr lang="cs-CZ" sz="2000" i="1" dirty="0">
                <a:solidFill>
                  <a:srgbClr val="FFFF00"/>
                </a:solidFill>
                <a:latin typeface="Times New Roman" panose="02020603050405020304" pitchFamily="18" charset="0"/>
                <a:cs typeface="Times New Roman" panose="02020603050405020304" pitchFamily="18" charset="0"/>
              </a:rPr>
              <a:t>Vypočtené hodnoty: a) N=40,614795∙Q+140903,05  </a:t>
            </a:r>
            <a:br>
              <a:rPr lang="cs-CZ" sz="2000" i="1" dirty="0">
                <a:solidFill>
                  <a:srgbClr val="FFFF00"/>
                </a:solidFill>
                <a:latin typeface="Times New Roman" panose="02020603050405020304" pitchFamily="18" charset="0"/>
                <a:cs typeface="Times New Roman" panose="02020603050405020304" pitchFamily="18" charset="0"/>
              </a:rPr>
            </a:br>
            <a:r>
              <a:rPr lang="cs-CZ" sz="2000" i="1" dirty="0">
                <a:solidFill>
                  <a:srgbClr val="FFC000"/>
                </a:solidFill>
                <a:latin typeface="Times New Roman" panose="02020603050405020304" pitchFamily="18" charset="0"/>
                <a:cs typeface="Times New Roman" panose="02020603050405020304" pitchFamily="18" charset="0"/>
              </a:rPr>
              <a:t>Při jakém objemu produkce bude firma vykazovat rentabilitu nákladů 19 %?</a:t>
            </a:r>
            <a:endParaRPr lang="cs-CZ" sz="20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2254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16632"/>
            <a:ext cx="9036496" cy="1512168"/>
          </a:xfrm>
        </p:spPr>
        <p:txBody>
          <a:bodyPr/>
          <a:lstStyle/>
          <a:p>
            <a:pPr algn="l">
              <a:defRPr/>
            </a:pPr>
            <a:r>
              <a:rPr lang="cs-CZ" sz="2000" b="1" dirty="0">
                <a:latin typeface="Times New Roman" panose="02020603050405020304" pitchFamily="18" charset="0"/>
                <a:cs typeface="Times New Roman" panose="02020603050405020304" pitchFamily="18" charset="0"/>
              </a:rPr>
              <a:t>Příklad: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metoda dvou bodů, bod zvratu Q</a:t>
            </a:r>
            <a:r>
              <a:rPr lang="cs-CZ" sz="2000" i="1" baseline="-25000" dirty="0">
                <a:latin typeface="Times New Roman" panose="02020603050405020304" pitchFamily="18" charset="0"/>
                <a:cs typeface="Times New Roman" panose="02020603050405020304" pitchFamily="18" charset="0"/>
              </a:rPr>
              <a:t>BZ</a:t>
            </a:r>
            <a:r>
              <a:rPr lang="cs-CZ" sz="2000" i="1" dirty="0">
                <a:latin typeface="Times New Roman" panose="02020603050405020304" pitchFamily="18" charset="0"/>
                <a:cs typeface="Times New Roman" panose="02020603050405020304" pitchFamily="18" charset="0"/>
              </a:rPr>
              <a:t>, rentabilita nákladů R</a:t>
            </a:r>
            <a:r>
              <a:rPr lang="cs-CZ" sz="2000" i="1" baseline="-25000" dirty="0">
                <a:latin typeface="Times New Roman" panose="02020603050405020304" pitchFamily="18" charset="0"/>
                <a:cs typeface="Times New Roman" panose="02020603050405020304" pitchFamily="18" charset="0"/>
              </a:rPr>
              <a:t>N </a:t>
            </a:r>
            <a:r>
              <a:rPr lang="cs-CZ" sz="2000" i="1" dirty="0">
                <a:latin typeface="Times New Roman" panose="02020603050405020304" pitchFamily="18" charset="0"/>
                <a:cs typeface="Times New Roman" panose="02020603050405020304" pitchFamily="18" charset="0"/>
              </a:rPr>
              <a:t>a R</a:t>
            </a:r>
            <a:r>
              <a:rPr lang="cs-CZ" sz="2000" i="1" baseline="-25000" dirty="0">
                <a:latin typeface="Times New Roman" panose="02020603050405020304" pitchFamily="18" charset="0"/>
                <a:cs typeface="Times New Roman" panose="02020603050405020304" pitchFamily="18" charset="0"/>
              </a:rPr>
              <a:t>T</a:t>
            </a:r>
            <a:br>
              <a:rPr lang="cs-CZ" sz="2000" i="1" baseline="-25000" dirty="0">
                <a:latin typeface="Times New Roman" panose="02020603050405020304" pitchFamily="18" charset="0"/>
                <a:cs typeface="Times New Roman" panose="02020603050405020304" pitchFamily="18" charset="0"/>
              </a:rPr>
            </a:br>
            <a:br>
              <a:rPr lang="cs-CZ" sz="2000" i="1" baseline="-25000" dirty="0">
                <a:latin typeface="Times New Roman" panose="02020603050405020304" pitchFamily="18" charset="0"/>
                <a:cs typeface="Times New Roman" panose="02020603050405020304" pitchFamily="18" charset="0"/>
              </a:rPr>
            </a:br>
            <a:r>
              <a:rPr lang="cs-CZ" sz="2000" i="1" dirty="0">
                <a:solidFill>
                  <a:srgbClr val="FFFF00"/>
                </a:solidFill>
                <a:latin typeface="Times New Roman" panose="02020603050405020304" pitchFamily="18" charset="0"/>
                <a:cs typeface="Times New Roman" panose="02020603050405020304" pitchFamily="18" charset="0"/>
              </a:rPr>
              <a:t>Vypočtené hodnoty: a) N=40,614795∙Q+140903,05  </a:t>
            </a:r>
            <a:br>
              <a:rPr lang="cs-CZ" sz="2000" i="1" dirty="0">
                <a:solidFill>
                  <a:srgbClr val="FFFF00"/>
                </a:solidFill>
                <a:latin typeface="Times New Roman" panose="02020603050405020304" pitchFamily="18" charset="0"/>
                <a:cs typeface="Times New Roman" panose="02020603050405020304" pitchFamily="18" charset="0"/>
              </a:rPr>
            </a:br>
            <a:r>
              <a:rPr lang="cs-CZ" sz="2000" i="1" dirty="0">
                <a:solidFill>
                  <a:srgbClr val="FFC000"/>
                </a:solidFill>
                <a:latin typeface="Times New Roman" panose="02020603050405020304" pitchFamily="18" charset="0"/>
                <a:cs typeface="Times New Roman" panose="02020603050405020304" pitchFamily="18" charset="0"/>
              </a:rPr>
              <a:t>Na jakou hodnotu se musí upravit cena, chce-li firma při zachování ostatních hodnot dle bodu „c)“, dosáhnout rentabilitu tržeb, </a:t>
            </a:r>
            <a:r>
              <a:rPr lang="cs-CZ" sz="2000" i="1" dirty="0" err="1">
                <a:solidFill>
                  <a:srgbClr val="FFC000"/>
                </a:solidFill>
                <a:latin typeface="Times New Roman" panose="02020603050405020304" pitchFamily="18" charset="0"/>
                <a:cs typeface="Times New Roman" panose="02020603050405020304" pitchFamily="18" charset="0"/>
              </a:rPr>
              <a:t>vevýši</a:t>
            </a:r>
            <a:r>
              <a:rPr lang="cs-CZ" sz="2000" i="1" dirty="0">
                <a:solidFill>
                  <a:srgbClr val="FFC000"/>
                </a:solidFill>
                <a:latin typeface="Times New Roman" panose="02020603050405020304" pitchFamily="18" charset="0"/>
                <a:cs typeface="Times New Roman" panose="02020603050405020304" pitchFamily="18" charset="0"/>
              </a:rPr>
              <a:t> 25 %?</a:t>
            </a:r>
            <a:endParaRPr lang="cs-CZ" sz="20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9551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16632"/>
            <a:ext cx="9036496" cy="1512168"/>
          </a:xfrm>
        </p:spPr>
        <p:txBody>
          <a:bodyPr/>
          <a:lstStyle/>
          <a:p>
            <a:pPr algn="l">
              <a:defRPr/>
            </a:pPr>
            <a:r>
              <a:rPr lang="cs-CZ" sz="2000" b="1" dirty="0">
                <a:latin typeface="Times New Roman" panose="02020603050405020304" pitchFamily="18" charset="0"/>
                <a:cs typeface="Times New Roman" panose="02020603050405020304" pitchFamily="18" charset="0"/>
              </a:rPr>
              <a:t>Příklad: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metoda dvou bodů, bod zvratu Q</a:t>
            </a:r>
            <a:r>
              <a:rPr lang="cs-CZ" sz="2000" i="1" baseline="-25000" dirty="0">
                <a:latin typeface="Times New Roman" panose="02020603050405020304" pitchFamily="18" charset="0"/>
                <a:cs typeface="Times New Roman" panose="02020603050405020304" pitchFamily="18" charset="0"/>
              </a:rPr>
              <a:t>BZ</a:t>
            </a:r>
            <a:r>
              <a:rPr lang="cs-CZ" sz="2000" i="1" dirty="0">
                <a:latin typeface="Times New Roman" panose="02020603050405020304" pitchFamily="18" charset="0"/>
                <a:cs typeface="Times New Roman" panose="02020603050405020304" pitchFamily="18" charset="0"/>
              </a:rPr>
              <a:t>, rentabilita nákladů R</a:t>
            </a:r>
            <a:r>
              <a:rPr lang="cs-CZ" sz="2000" i="1" baseline="-25000" dirty="0">
                <a:latin typeface="Times New Roman" panose="02020603050405020304" pitchFamily="18" charset="0"/>
                <a:cs typeface="Times New Roman" panose="02020603050405020304" pitchFamily="18" charset="0"/>
              </a:rPr>
              <a:t>N </a:t>
            </a:r>
            <a:r>
              <a:rPr lang="cs-CZ" sz="2000" i="1" dirty="0">
                <a:latin typeface="Times New Roman" panose="02020603050405020304" pitchFamily="18" charset="0"/>
                <a:cs typeface="Times New Roman" panose="02020603050405020304" pitchFamily="18" charset="0"/>
              </a:rPr>
              <a:t>a R</a:t>
            </a:r>
            <a:r>
              <a:rPr lang="cs-CZ" sz="2000" i="1" baseline="-25000" dirty="0">
                <a:latin typeface="Times New Roman" panose="02020603050405020304" pitchFamily="18" charset="0"/>
                <a:cs typeface="Times New Roman" panose="02020603050405020304" pitchFamily="18" charset="0"/>
              </a:rPr>
              <a:t>T</a:t>
            </a:r>
            <a:br>
              <a:rPr lang="cs-CZ" sz="2000" i="1" baseline="-25000" dirty="0">
                <a:latin typeface="Times New Roman" panose="02020603050405020304" pitchFamily="18" charset="0"/>
                <a:cs typeface="Times New Roman" panose="02020603050405020304" pitchFamily="18" charset="0"/>
              </a:rPr>
            </a:br>
            <a:br>
              <a:rPr lang="cs-CZ" sz="2000" i="1" baseline="-25000" dirty="0">
                <a:latin typeface="Times New Roman" panose="02020603050405020304" pitchFamily="18" charset="0"/>
                <a:cs typeface="Times New Roman" panose="02020603050405020304" pitchFamily="18" charset="0"/>
              </a:rPr>
            </a:br>
            <a:r>
              <a:rPr lang="cs-CZ" sz="2000" i="1" dirty="0">
                <a:solidFill>
                  <a:srgbClr val="FFFF00"/>
                </a:solidFill>
                <a:latin typeface="Times New Roman" panose="02020603050405020304" pitchFamily="18" charset="0"/>
                <a:cs typeface="Times New Roman" panose="02020603050405020304" pitchFamily="18" charset="0"/>
              </a:rPr>
              <a:t>Vypočtené hodnoty: a) N=40,614795∙Q+140903,05  </a:t>
            </a:r>
            <a:br>
              <a:rPr lang="cs-CZ" sz="2000" i="1" dirty="0">
                <a:solidFill>
                  <a:srgbClr val="FFFF00"/>
                </a:solidFill>
                <a:latin typeface="Times New Roman" panose="02020603050405020304" pitchFamily="18" charset="0"/>
                <a:cs typeface="Times New Roman" panose="02020603050405020304" pitchFamily="18" charset="0"/>
              </a:rPr>
            </a:br>
            <a:r>
              <a:rPr lang="cs-CZ" sz="2000" i="1" dirty="0">
                <a:solidFill>
                  <a:srgbClr val="FFC000"/>
                </a:solidFill>
                <a:latin typeface="Times New Roman" panose="02020603050405020304" pitchFamily="18" charset="0"/>
                <a:cs typeface="Times New Roman" panose="02020603050405020304" pitchFamily="18" charset="0"/>
              </a:rPr>
              <a:t>Na jakou hodnotu se musí upravit cena, chce-li firma při zachování ostatních hodnot dle bodu „c)“, dosáhnout rentabilitu tržeb, </a:t>
            </a:r>
            <a:r>
              <a:rPr lang="cs-CZ" sz="2000" i="1" dirty="0" err="1">
                <a:solidFill>
                  <a:srgbClr val="FFC000"/>
                </a:solidFill>
                <a:latin typeface="Times New Roman" panose="02020603050405020304" pitchFamily="18" charset="0"/>
                <a:cs typeface="Times New Roman" panose="02020603050405020304" pitchFamily="18" charset="0"/>
              </a:rPr>
              <a:t>vevýši</a:t>
            </a:r>
            <a:r>
              <a:rPr lang="cs-CZ" sz="2000" i="1" dirty="0">
                <a:solidFill>
                  <a:srgbClr val="FFC000"/>
                </a:solidFill>
                <a:latin typeface="Times New Roman" panose="02020603050405020304" pitchFamily="18" charset="0"/>
                <a:cs typeface="Times New Roman" panose="02020603050405020304" pitchFamily="18" charset="0"/>
              </a:rPr>
              <a:t> 25 %?</a:t>
            </a:r>
            <a:endParaRPr lang="cs-CZ" sz="20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5537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116632"/>
            <a:ext cx="8229600" cy="504056"/>
          </a:xfrm>
        </p:spPr>
        <p:txBody>
          <a:bodyPr/>
          <a:lstStyle/>
          <a:p>
            <a:pPr>
              <a:defRPr/>
            </a:pPr>
            <a:r>
              <a:rPr lang="cs-CZ" sz="2000" b="1" dirty="0"/>
              <a:t>Příklad:</a:t>
            </a:r>
            <a:r>
              <a:rPr lang="cs-CZ" sz="2000" dirty="0"/>
              <a:t> </a:t>
            </a:r>
            <a:r>
              <a:rPr lang="cs-CZ" sz="2000" i="1" dirty="0"/>
              <a:t>metoda dvou bodů, bod zvratu Q</a:t>
            </a:r>
            <a:r>
              <a:rPr lang="cs-CZ" sz="2000" i="1" baseline="-25000" dirty="0"/>
              <a:t>BZ</a:t>
            </a:r>
            <a:r>
              <a:rPr lang="cs-CZ" sz="2000" i="1" dirty="0"/>
              <a:t>, rentabilita nákladů R</a:t>
            </a:r>
            <a:r>
              <a:rPr lang="cs-CZ" sz="2000" i="1" baseline="-25000" dirty="0"/>
              <a:t>N</a:t>
            </a:r>
            <a:endParaRPr lang="cs-CZ" sz="2000" dirty="0"/>
          </a:p>
        </p:txBody>
      </p:sp>
    </p:spTree>
    <p:extLst>
      <p:ext uri="{BB962C8B-B14F-4D97-AF65-F5344CB8AC3E}">
        <p14:creationId xmlns:p14="http://schemas.microsoft.com/office/powerpoint/2010/main" val="1242500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Konstrukce diagramu bodu zvratu</a:t>
            </a:r>
          </a:p>
        </p:txBody>
      </p:sp>
      <p:sp>
        <p:nvSpPr>
          <p:cNvPr id="180227" name="Rectangle 3"/>
          <p:cNvSpPr>
            <a:spLocks noGrp="1" noChangeArrowheads="1"/>
          </p:cNvSpPr>
          <p:nvPr>
            <p:ph type="body" idx="1"/>
          </p:nvPr>
        </p:nvSpPr>
        <p:spPr>
          <a:xfrm>
            <a:off x="0" y="1571625"/>
            <a:ext cx="9144000" cy="5286375"/>
          </a:xfrm>
        </p:spPr>
        <p:txBody>
          <a:bodyPr/>
          <a:lstStyle/>
          <a:p>
            <a:pPr marL="803275" indent="-623888">
              <a:spcBef>
                <a:spcPts val="600"/>
              </a:spcBef>
              <a:spcAft>
                <a:spcPts val="600"/>
              </a:spcAft>
              <a:buFont typeface="Wingdings" pitchFamily="2" charset="2"/>
              <a:buNone/>
              <a:tabLst>
                <a:tab pos="803275" algn="l"/>
                <a:tab pos="1614488" algn="l"/>
                <a:tab pos="5200650" algn="l"/>
                <a:tab pos="6191250" algn="l"/>
                <a:tab pos="8610600" algn="r"/>
              </a:tabLst>
              <a:defRPr/>
            </a:pPr>
            <a:r>
              <a:rPr lang="cs-CZ" sz="2400" dirty="0">
                <a:latin typeface="Times New Roman" pitchFamily="18" charset="0"/>
                <a:cs typeface="Times New Roman" pitchFamily="18" charset="0"/>
              </a:rPr>
              <a:t>Diagram bodu zvratu vychází z propojení:</a:t>
            </a:r>
          </a:p>
          <a:p>
            <a:pPr marL="803275" indent="-623888">
              <a:spcBef>
                <a:spcPts val="600"/>
              </a:spcBef>
              <a:spcAft>
                <a:spcPts val="600"/>
              </a:spcAft>
              <a:buClr>
                <a:srgbClr val="FFC000"/>
              </a:buClr>
              <a:buSzPct val="100000"/>
              <a:buFont typeface="Wingdings" pitchFamily="2" charset="2"/>
              <a:buChar char="q"/>
              <a:tabLst>
                <a:tab pos="803275" algn="l"/>
                <a:tab pos="1614488" algn="l"/>
                <a:tab pos="5200650" algn="l"/>
                <a:tab pos="6191250" algn="l"/>
                <a:tab pos="8610600" algn="r"/>
              </a:tabLst>
              <a:defRPr/>
            </a:pPr>
            <a:r>
              <a:rPr lang="cs-CZ" sz="2400" dirty="0">
                <a:solidFill>
                  <a:srgbClr val="FFC000"/>
                </a:solidFill>
                <a:latin typeface="Times New Roman" pitchFamily="18" charset="0"/>
                <a:cs typeface="Times New Roman" pitchFamily="18" charset="0"/>
              </a:rPr>
              <a:t>nákladové funkce </a:t>
            </a:r>
          </a:p>
          <a:p>
            <a:pPr marL="803275" indent="-623888">
              <a:spcBef>
                <a:spcPts val="600"/>
              </a:spcBef>
              <a:spcAft>
                <a:spcPts val="600"/>
              </a:spcAft>
              <a:buClr>
                <a:srgbClr val="FFFF00"/>
              </a:buClr>
              <a:buFont typeface="Wingdings" pitchFamily="2" charset="2"/>
              <a:buNone/>
              <a:tabLst>
                <a:tab pos="803275" algn="l"/>
                <a:tab pos="1614488" algn="l"/>
                <a:tab pos="5200650" algn="l"/>
                <a:tab pos="6191250" algn="l"/>
                <a:tab pos="8610600" algn="r"/>
              </a:tabLst>
              <a:defRPr/>
            </a:pPr>
            <a:r>
              <a:rPr lang="cs-CZ" sz="2400" dirty="0">
                <a:latin typeface="Times New Roman" pitchFamily="18" charset="0"/>
                <a:cs typeface="Times New Roman" pitchFamily="18" charset="0"/>
              </a:rPr>
              <a:t>	</a:t>
            </a:r>
            <a:r>
              <a:rPr lang="cs-CZ" dirty="0">
                <a:latin typeface="Times New Roman" pitchFamily="18" charset="0"/>
                <a:cs typeface="Times New Roman" pitchFamily="18" charset="0"/>
              </a:rPr>
              <a:t>s </a:t>
            </a:r>
          </a:p>
          <a:p>
            <a:pPr marL="803275" indent="-623888">
              <a:spcBef>
                <a:spcPts val="600"/>
              </a:spcBef>
              <a:spcAft>
                <a:spcPts val="600"/>
              </a:spcAft>
              <a:buClr>
                <a:srgbClr val="FFC000"/>
              </a:buClr>
              <a:buSzPct val="101000"/>
              <a:buFont typeface="Wingdings" pitchFamily="2" charset="2"/>
              <a:buChar char="q"/>
              <a:tabLst>
                <a:tab pos="803275" algn="l"/>
                <a:tab pos="1614488" algn="l"/>
                <a:tab pos="5200650" algn="l"/>
                <a:tab pos="6191250" algn="l"/>
                <a:tab pos="8610600" algn="r"/>
              </a:tabLst>
              <a:defRPr/>
            </a:pPr>
            <a:r>
              <a:rPr lang="cs-CZ" sz="2400" dirty="0">
                <a:solidFill>
                  <a:srgbClr val="FFC000"/>
                </a:solidFill>
                <a:latin typeface="Times New Roman" pitchFamily="18" charset="0"/>
                <a:cs typeface="Times New Roman" pitchFamily="18" charset="0"/>
              </a:rPr>
              <a:t>tržbami v podobě funkční závislosti na objemu produkce</a:t>
            </a:r>
            <a:r>
              <a:rPr lang="cs-CZ" sz="2400" dirty="0">
                <a:latin typeface="Times New Roman" pitchFamily="18" charset="0"/>
                <a:cs typeface="Times New Roman" pitchFamily="18" charset="0"/>
              </a:rPr>
              <a:t>.</a:t>
            </a:r>
          </a:p>
          <a:p>
            <a:pPr marL="803275" indent="-623888">
              <a:buFont typeface="Wingdings" pitchFamily="2" charset="2"/>
              <a:buNone/>
              <a:tabLst>
                <a:tab pos="803275" algn="l"/>
                <a:tab pos="1614488" algn="l"/>
                <a:tab pos="5200650" algn="l"/>
                <a:tab pos="6191250" algn="l"/>
                <a:tab pos="8610600" algn="r"/>
              </a:tabLst>
              <a:defRPr/>
            </a:pPr>
            <a:endParaRPr lang="cs-CZ" sz="2400" dirty="0">
              <a:latin typeface="Times New Roman" pitchFamily="18" charset="0"/>
              <a:cs typeface="Times New Roman" pitchFamily="18" charset="0"/>
            </a:endParaRPr>
          </a:p>
          <a:p>
            <a:pPr marL="803275" indent="-623888">
              <a:buFont typeface="Wingdings" pitchFamily="2" charset="2"/>
              <a:buNone/>
              <a:tabLst>
                <a:tab pos="803275" algn="l"/>
                <a:tab pos="1614488" algn="l"/>
                <a:tab pos="5200650" algn="l"/>
                <a:tab pos="6191250" algn="l"/>
                <a:tab pos="8610600" algn="r"/>
              </a:tabLst>
              <a:defRPr/>
            </a:pPr>
            <a:r>
              <a:rPr lang="cs-CZ" sz="2400" dirty="0">
                <a:latin typeface="Times New Roman" pitchFamily="18" charset="0"/>
                <a:cs typeface="Times New Roman" pitchFamily="18" charset="0"/>
              </a:rPr>
              <a:t>Diagram bodu zvratu rozděluje oblast výroby (produkce) na:</a:t>
            </a:r>
          </a:p>
          <a:p>
            <a:pPr marL="803275" indent="-623888">
              <a:buFont typeface="Wingdings" pitchFamily="2" charset="2"/>
              <a:buNone/>
              <a:tabLst>
                <a:tab pos="803275" algn="l"/>
                <a:tab pos="1614488" algn="l"/>
                <a:tab pos="5200650" algn="l"/>
                <a:tab pos="6191250" algn="l"/>
                <a:tab pos="8610600" algn="r"/>
              </a:tabLst>
              <a:defRPr/>
            </a:pPr>
            <a:endParaRPr lang="cs-CZ" sz="2400" dirty="0">
              <a:latin typeface="Times New Roman" pitchFamily="18" charset="0"/>
              <a:cs typeface="Times New Roman" pitchFamily="18" charset="0"/>
            </a:endParaRPr>
          </a:p>
          <a:p>
            <a:pPr marL="1612900" indent="-806450">
              <a:buClr>
                <a:srgbClr val="FFFF00"/>
              </a:buClr>
              <a:buSzPct val="100000"/>
              <a:buFont typeface="Wingdings" pitchFamily="2" charset="2"/>
              <a:buChar char="q"/>
              <a:tabLst>
                <a:tab pos="1612900" algn="l"/>
                <a:tab pos="1614488" algn="l"/>
                <a:tab pos="5200650" algn="l"/>
                <a:tab pos="6191250" algn="l"/>
                <a:tab pos="8610600" algn="r"/>
              </a:tabLst>
              <a:defRPr/>
            </a:pPr>
            <a:r>
              <a:rPr lang="cs-CZ" sz="2400" dirty="0">
                <a:latin typeface="Times New Roman" pitchFamily="18" charset="0"/>
                <a:cs typeface="Times New Roman" pitchFamily="18" charset="0"/>
              </a:rPr>
              <a:t>oblast do bodu zvratu</a:t>
            </a:r>
          </a:p>
          <a:p>
            <a:pPr marL="1612900" indent="-806450">
              <a:buClr>
                <a:srgbClr val="FFFF00"/>
              </a:buClr>
              <a:buSzPct val="100000"/>
              <a:buFont typeface="Wingdings" pitchFamily="2" charset="2"/>
              <a:buChar char="q"/>
              <a:tabLst>
                <a:tab pos="1612900" algn="l"/>
                <a:tab pos="1614488" algn="l"/>
                <a:tab pos="5200650" algn="l"/>
                <a:tab pos="6191250" algn="l"/>
                <a:tab pos="8610600" algn="r"/>
              </a:tabLst>
              <a:defRPr/>
            </a:pPr>
            <a:r>
              <a:rPr lang="cs-CZ" sz="2400" dirty="0">
                <a:latin typeface="Times New Roman" pitchFamily="18" charset="0"/>
                <a:cs typeface="Times New Roman" pitchFamily="18" charset="0"/>
              </a:rPr>
              <a:t>oblast za bodem zvratu</a:t>
            </a:r>
          </a:p>
          <a:p>
            <a:pPr marL="1612900" indent="-806450">
              <a:buClr>
                <a:srgbClr val="FFFF00"/>
              </a:buClr>
              <a:buSzPct val="100000"/>
              <a:buFont typeface="Wingdings" pitchFamily="2" charset="2"/>
              <a:buChar char="q"/>
              <a:tabLst>
                <a:tab pos="1612900" algn="l"/>
                <a:tab pos="1614488" algn="l"/>
                <a:tab pos="5200650" algn="l"/>
                <a:tab pos="6191250" algn="l"/>
                <a:tab pos="8610600" algn="r"/>
              </a:tabLst>
              <a:defRPr/>
            </a:pPr>
            <a:r>
              <a:rPr lang="cs-CZ" sz="2400" dirty="0">
                <a:latin typeface="Times New Roman" pitchFamily="18" charset="0"/>
                <a:cs typeface="Times New Roman" pitchFamily="18" charset="0"/>
              </a:rPr>
              <a:t>samotný bod zvratu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Konstrukce diagramu bodu zvratu: </a:t>
            </a:r>
            <a:r>
              <a:rPr lang="cs-CZ" sz="2800" b="1" i="1" dirty="0">
                <a:solidFill>
                  <a:srgbClr val="FFC000"/>
                </a:solidFill>
                <a:latin typeface="Times New Roman" pitchFamily="18" charset="0"/>
                <a:cs typeface="Times New Roman" pitchFamily="18" charset="0"/>
              </a:rPr>
              <a:t>Náklady </a:t>
            </a: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endParaRPr lang="en-US" sz="2400" b="1" i="1" dirty="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0" y="1268413"/>
          <a:ext cx="9144000" cy="5589587"/>
        </p:xfrm>
        <a:graphic>
          <a:graphicData uri="http://schemas.openxmlformats.org/presentationml/2006/ole">
            <mc:AlternateContent xmlns:mc="http://schemas.openxmlformats.org/markup-compatibility/2006">
              <mc:Choice xmlns:v="urn:schemas-microsoft-com:vml" Requires="v">
                <p:oleObj spid="_x0000_s1038" name="Document" r:id="rId3" imgW="6157844" imgH="3900331" progId="">
                  <p:embed/>
                </p:oleObj>
              </mc:Choice>
              <mc:Fallback>
                <p:oleObj name="Document" r:id="rId3" imgW="6157844" imgH="3900331"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68413"/>
                        <a:ext cx="9144000" cy="5589587"/>
                      </a:xfrm>
                      <a:prstGeom prst="rect">
                        <a:avLst/>
                      </a:prstGeom>
                      <a:solidFill>
                        <a:schemeClr val="tx1"/>
                      </a:solidFill>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Konstrukce diagramu bodu zvratu: </a:t>
            </a:r>
            <a:r>
              <a:rPr lang="cs-CZ" sz="2800" b="1" i="1" dirty="0">
                <a:solidFill>
                  <a:srgbClr val="FFC000"/>
                </a:solidFill>
                <a:latin typeface="Times New Roman" pitchFamily="18" charset="0"/>
                <a:cs typeface="Times New Roman" pitchFamily="18" charset="0"/>
              </a:rPr>
              <a:t>Tržby</a:t>
            </a: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endParaRPr lang="en-US" sz="2400" b="1" i="1" dirty="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717550" y="1465263"/>
          <a:ext cx="7793038" cy="5351462"/>
        </p:xfrm>
        <a:graphic>
          <a:graphicData uri="http://schemas.openxmlformats.org/presentationml/2006/ole">
            <mc:AlternateContent xmlns:mc="http://schemas.openxmlformats.org/markup-compatibility/2006">
              <mc:Choice xmlns:v="urn:schemas-microsoft-com:vml" Requires="v">
                <p:oleObj spid="_x0000_s2062" name="Document" r:id="rId3" imgW="5748447" imgH="3935667" progId="">
                  <p:embed/>
                </p:oleObj>
              </mc:Choice>
              <mc:Fallback>
                <p:oleObj name="Document" r:id="rId3" imgW="5748447" imgH="3935667"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 y="1465263"/>
                        <a:ext cx="7793038" cy="5351462"/>
                      </a:xfrm>
                      <a:prstGeom prst="rect">
                        <a:avLst/>
                      </a:prstGeom>
                      <a:solidFill>
                        <a:schemeClr val="tx1"/>
                      </a:solidFill>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a:defRPr/>
            </a:pPr>
            <a:r>
              <a:rPr lang="cs-CZ" sz="2800" b="1" i="1" dirty="0">
                <a:latin typeface="Times New Roman" pitchFamily="18" charset="0"/>
                <a:cs typeface="Times New Roman" pitchFamily="18" charset="0"/>
              </a:rPr>
              <a:t>Výsledek hospodaření jako funkce objemu produkce</a:t>
            </a:r>
          </a:p>
        </p:txBody>
      </p:sp>
      <p:sp>
        <p:nvSpPr>
          <p:cNvPr id="180227" name="Rectangle 3"/>
          <p:cNvSpPr>
            <a:spLocks noGrp="1" noChangeArrowheads="1"/>
          </p:cNvSpPr>
          <p:nvPr>
            <p:ph type="body" idx="1"/>
          </p:nvPr>
        </p:nvSpPr>
        <p:spPr>
          <a:xfrm>
            <a:off x="0" y="1571625"/>
            <a:ext cx="9144000" cy="5286375"/>
          </a:xfrm>
        </p:spPr>
        <p:txBody>
          <a:bodyPr/>
          <a:lstStyle/>
          <a:p>
            <a:pPr marL="0" indent="0">
              <a:buFont typeface="Wingdings" pitchFamily="2" charset="2"/>
              <a:buNone/>
              <a:tabLst>
                <a:tab pos="2686050" algn="l"/>
                <a:tab pos="5200650" algn="l"/>
                <a:tab pos="6191250" algn="l"/>
                <a:tab pos="8610600" algn="r"/>
              </a:tabLst>
              <a:defRPr/>
            </a:pPr>
            <a:r>
              <a:rPr lang="cs-CZ" sz="2400" dirty="0">
                <a:latin typeface="Times New Roman" pitchFamily="18" charset="0"/>
                <a:cs typeface="Times New Roman" pitchFamily="18" charset="0"/>
              </a:rPr>
              <a:t>Rozdíl mezi výnosy (tržbami) a celkovými náklady se označuje jako výsledek hospodaření</a:t>
            </a:r>
          </a:p>
          <a:p>
            <a:pPr marL="0" indent="0">
              <a:buFont typeface="Wingdings" pitchFamily="2" charset="2"/>
              <a:buNone/>
              <a:tabLst>
                <a:tab pos="2686050" algn="l"/>
                <a:tab pos="5200650" algn="l"/>
                <a:tab pos="6191250" algn="l"/>
                <a:tab pos="8610600" algn="r"/>
              </a:tabLst>
              <a:defRPr/>
            </a:pPr>
            <a:endParaRPr lang="cs-CZ" sz="2400" dirty="0">
              <a:latin typeface="Times New Roman" pitchFamily="18" charset="0"/>
              <a:cs typeface="Times New Roman" pitchFamily="18" charset="0"/>
            </a:endParaRPr>
          </a:p>
          <a:p>
            <a:pPr marL="0" indent="0">
              <a:buFont typeface="Wingdings" pitchFamily="2" charset="2"/>
              <a:buNone/>
              <a:tabLst>
                <a:tab pos="2686050" algn="l"/>
                <a:tab pos="5200650" algn="l"/>
                <a:tab pos="6191250" algn="l"/>
                <a:tab pos="8610600" algn="r"/>
              </a:tabLst>
              <a:defRPr/>
            </a:pPr>
            <a:r>
              <a:rPr lang="cs-CZ" sz="2400" i="1" dirty="0">
                <a:latin typeface="Times New Roman" pitchFamily="18" charset="0"/>
                <a:cs typeface="Times New Roman" pitchFamily="18" charset="0"/>
              </a:rPr>
              <a:t>	VH = V – N,</a:t>
            </a:r>
          </a:p>
          <a:p>
            <a:pPr marL="0" indent="0">
              <a:buFont typeface="Wingdings" pitchFamily="2" charset="2"/>
              <a:buNone/>
              <a:tabLst>
                <a:tab pos="2686050" algn="l"/>
                <a:tab pos="5200650" algn="l"/>
                <a:tab pos="6191250" algn="l"/>
                <a:tab pos="8610600" algn="r"/>
              </a:tabLst>
              <a:defRPr/>
            </a:pPr>
            <a:r>
              <a:rPr lang="cs-CZ" sz="2400" i="1" dirty="0">
                <a:latin typeface="Times New Roman" pitchFamily="18" charset="0"/>
                <a:cs typeface="Times New Roman" pitchFamily="18" charset="0"/>
              </a:rPr>
              <a:t>	VH = T – N,</a:t>
            </a:r>
          </a:p>
          <a:p>
            <a:pPr marL="0" indent="0">
              <a:buFont typeface="Wingdings" pitchFamily="2" charset="2"/>
              <a:buNone/>
              <a:tabLst>
                <a:tab pos="2686050" algn="l"/>
                <a:tab pos="5200650" algn="l"/>
                <a:tab pos="6191250" algn="l"/>
                <a:tab pos="8610600" algn="r"/>
              </a:tabLst>
              <a:defRPr/>
            </a:pPr>
            <a:endParaRPr lang="cs-CZ" sz="2400" i="1" dirty="0">
              <a:latin typeface="Times New Roman" pitchFamily="18" charset="0"/>
              <a:cs typeface="Times New Roman" pitchFamily="18" charset="0"/>
            </a:endParaRPr>
          </a:p>
          <a:p>
            <a:pPr marL="0" indent="0">
              <a:buFont typeface="Wingdings" pitchFamily="2" charset="2"/>
              <a:buNone/>
              <a:tabLst>
                <a:tab pos="2686050" algn="l"/>
                <a:tab pos="5200650" algn="l"/>
                <a:tab pos="6191250" algn="l"/>
                <a:tab pos="8610600" algn="r"/>
              </a:tabLst>
              <a:defRPr/>
            </a:pPr>
            <a:endParaRPr lang="cs-CZ" sz="2400" i="1" dirty="0">
              <a:latin typeface="Times New Roman" pitchFamily="18" charset="0"/>
              <a:cs typeface="Times New Roman" pitchFamily="18" charset="0"/>
            </a:endParaRPr>
          </a:p>
          <a:p>
            <a:pPr marL="0" indent="0">
              <a:buFont typeface="Wingdings" pitchFamily="2" charset="2"/>
              <a:buNone/>
              <a:tabLst>
                <a:tab pos="2686050" algn="l"/>
                <a:tab pos="5200650" algn="l"/>
                <a:tab pos="6191250" algn="l"/>
                <a:tab pos="8610600" algn="r"/>
              </a:tabLst>
              <a:defRPr/>
            </a:pPr>
            <a:r>
              <a:rPr lang="cs-CZ" sz="2400" i="1" dirty="0">
                <a:latin typeface="Times New Roman" pitchFamily="18" charset="0"/>
                <a:cs typeface="Times New Roman" pitchFamily="18" charset="0"/>
              </a:rPr>
              <a:t>Za předpokladu, že T = p </a:t>
            </a:r>
            <a:r>
              <a:rPr lang="en-US" sz="2400" i="1" dirty="0">
                <a:latin typeface="Times New Roman" pitchFamily="18" charset="0"/>
                <a:cs typeface="Times New Roman" pitchFamily="18" charset="0"/>
              </a:rPr>
              <a:t>·</a:t>
            </a:r>
            <a:r>
              <a:rPr lang="cs-CZ" sz="2400" i="1" dirty="0">
                <a:latin typeface="Times New Roman" pitchFamily="18" charset="0"/>
                <a:cs typeface="Times New Roman" pitchFamily="18" charset="0"/>
              </a:rPr>
              <a:t>Q,	a	N = v </a:t>
            </a:r>
            <a:r>
              <a:rPr lang="en-US" sz="2400" i="1" dirty="0">
                <a:latin typeface="Times New Roman" pitchFamily="18" charset="0"/>
                <a:cs typeface="Times New Roman" pitchFamily="18" charset="0"/>
              </a:rPr>
              <a:t>·</a:t>
            </a:r>
            <a:r>
              <a:rPr lang="cs-CZ" sz="2400" i="1" dirty="0">
                <a:latin typeface="Times New Roman" pitchFamily="18" charset="0"/>
                <a:cs typeface="Times New Roman" pitchFamily="18" charset="0"/>
              </a:rPr>
              <a:t> Q + F	</a:t>
            </a:r>
          </a:p>
          <a:p>
            <a:pPr marL="0" indent="0">
              <a:buFont typeface="Wingdings" pitchFamily="2" charset="2"/>
              <a:buNone/>
              <a:tabLst>
                <a:tab pos="2686050" algn="l"/>
                <a:tab pos="5200650" algn="l"/>
                <a:tab pos="6191250" algn="l"/>
                <a:tab pos="8610600" algn="r"/>
              </a:tabLst>
              <a:defRPr/>
            </a:pPr>
            <a:endParaRPr lang="cs-CZ" sz="2400" i="1" dirty="0">
              <a:latin typeface="Times New Roman" pitchFamily="18" charset="0"/>
              <a:cs typeface="Times New Roman" pitchFamily="18" charset="0"/>
            </a:endParaRPr>
          </a:p>
          <a:p>
            <a:pPr marL="0" indent="0">
              <a:buFont typeface="Wingdings" pitchFamily="2" charset="2"/>
              <a:buNone/>
              <a:tabLst>
                <a:tab pos="2686050" algn="l"/>
                <a:tab pos="5200650" algn="l"/>
                <a:tab pos="6191250" algn="l"/>
                <a:tab pos="8610600" algn="r"/>
              </a:tabLst>
              <a:defRPr/>
            </a:pPr>
            <a:r>
              <a:rPr lang="cs-CZ" sz="2400" i="1" dirty="0">
                <a:latin typeface="Times New Roman" pitchFamily="18" charset="0"/>
                <a:cs typeface="Times New Roman" pitchFamily="18" charset="0"/>
              </a:rPr>
              <a:t>Platí:</a:t>
            </a:r>
          </a:p>
          <a:p>
            <a:pPr marL="0" indent="0">
              <a:buFont typeface="Wingdings" pitchFamily="2" charset="2"/>
              <a:buNone/>
              <a:tabLst>
                <a:tab pos="2686050" algn="l"/>
                <a:tab pos="5200650" algn="l"/>
                <a:tab pos="6191250" algn="l"/>
                <a:tab pos="8610600" algn="r"/>
              </a:tabLst>
              <a:defRPr/>
            </a:pPr>
            <a:r>
              <a:rPr lang="cs-CZ" sz="2400" i="1" dirty="0">
                <a:latin typeface="Times New Roman" pitchFamily="18" charset="0"/>
                <a:cs typeface="Times New Roman" pitchFamily="18" charset="0"/>
              </a:rPr>
              <a:t>	</a:t>
            </a:r>
            <a:r>
              <a:rPr lang="cs-CZ" sz="2400" b="1" i="1" dirty="0">
                <a:solidFill>
                  <a:srgbClr val="FFC000"/>
                </a:solidFill>
                <a:latin typeface="Times New Roman" pitchFamily="18" charset="0"/>
                <a:cs typeface="Times New Roman" pitchFamily="18" charset="0"/>
              </a:rPr>
              <a:t>VH = p </a:t>
            </a:r>
            <a:r>
              <a:rPr lang="en-US" sz="2400" b="1" i="1" dirty="0">
                <a:solidFill>
                  <a:srgbClr val="FFC000"/>
                </a:solidFill>
                <a:latin typeface="Times New Roman" pitchFamily="18" charset="0"/>
                <a:cs typeface="Times New Roman" pitchFamily="18" charset="0"/>
              </a:rPr>
              <a:t>·</a:t>
            </a:r>
            <a:r>
              <a:rPr lang="cs-CZ" sz="2400" b="1" i="1" dirty="0">
                <a:solidFill>
                  <a:srgbClr val="FFC000"/>
                </a:solidFill>
                <a:latin typeface="Times New Roman" pitchFamily="18" charset="0"/>
                <a:cs typeface="Times New Roman" pitchFamily="18" charset="0"/>
              </a:rPr>
              <a:t> Q – (v </a:t>
            </a:r>
            <a:r>
              <a:rPr lang="en-US" sz="2400" b="1" i="1" dirty="0">
                <a:solidFill>
                  <a:srgbClr val="FFC000"/>
                </a:solidFill>
                <a:latin typeface="Times New Roman" pitchFamily="18" charset="0"/>
                <a:cs typeface="Times New Roman" pitchFamily="18" charset="0"/>
              </a:rPr>
              <a:t>·</a:t>
            </a:r>
            <a:r>
              <a:rPr lang="cs-CZ" sz="2400" b="1" i="1" dirty="0">
                <a:solidFill>
                  <a:srgbClr val="FFC000"/>
                </a:solidFill>
                <a:latin typeface="Times New Roman" pitchFamily="18" charset="0"/>
                <a:cs typeface="Times New Roman" pitchFamily="18" charset="0"/>
              </a:rPr>
              <a:t> Q + F)	</a:t>
            </a:r>
            <a:r>
              <a:rPr lang="cs-CZ" sz="2400" b="1" i="1" dirty="0">
                <a:latin typeface="Times New Roman" pitchFamily="18" charset="0"/>
                <a:cs typeface="Times New Roman" pitchFamily="18" charset="0"/>
              </a:rPr>
              <a:t>	</a:t>
            </a:r>
            <a:r>
              <a:rPr lang="cs-CZ" sz="2400" b="1" i="1" dirty="0">
                <a:solidFill>
                  <a:srgbClr val="FFC000"/>
                </a:solidFill>
                <a:latin typeface="Times New Roman" pitchFamily="18" charset="0"/>
                <a:cs typeface="Times New Roman" pitchFamily="18" charset="0"/>
              </a:rPr>
              <a:t>(1)</a:t>
            </a:r>
            <a:endParaRPr lang="en-US" sz="2400" b="1" i="1" dirty="0">
              <a:solidFill>
                <a:srgbClr val="FFC000"/>
              </a:solidFill>
              <a:latin typeface="Times New Roman" pitchFamily="18" charset="0"/>
              <a:cs typeface="Times New Roman" pitchFamily="18" charset="0"/>
            </a:endParaRPr>
          </a:p>
        </p:txBody>
      </p:sp>
      <p:sp>
        <p:nvSpPr>
          <p:cNvPr id="25604" name="Line 7"/>
          <p:cNvSpPr>
            <a:spLocks noChangeShapeType="1"/>
          </p:cNvSpPr>
          <p:nvPr/>
        </p:nvSpPr>
        <p:spPr bwMode="auto">
          <a:xfrm flipV="1">
            <a:off x="2627313" y="3644900"/>
            <a:ext cx="936625" cy="1008063"/>
          </a:xfrm>
          <a:prstGeom prst="line">
            <a:avLst/>
          </a:prstGeom>
          <a:noFill/>
          <a:ln w="9525">
            <a:solidFill>
              <a:schemeClr val="hlink"/>
            </a:solidFill>
            <a:round/>
            <a:headEnd/>
            <a:tailEnd type="triangle" w="med" len="med"/>
          </a:ln>
        </p:spPr>
        <p:txBody>
          <a:bodyPr>
            <a:spAutoFit/>
          </a:bodyPr>
          <a:lstStyle/>
          <a:p>
            <a:endParaRPr lang="cs-CZ"/>
          </a:p>
        </p:txBody>
      </p:sp>
      <p:sp>
        <p:nvSpPr>
          <p:cNvPr id="25605" name="Line 8"/>
          <p:cNvSpPr>
            <a:spLocks noChangeShapeType="1"/>
          </p:cNvSpPr>
          <p:nvPr/>
        </p:nvSpPr>
        <p:spPr bwMode="auto">
          <a:xfrm flipH="1" flipV="1">
            <a:off x="4357688" y="3643313"/>
            <a:ext cx="1857375" cy="1143000"/>
          </a:xfrm>
          <a:prstGeom prst="line">
            <a:avLst/>
          </a:prstGeom>
          <a:noFill/>
          <a:ln w="9525">
            <a:solidFill>
              <a:schemeClr val="hlink"/>
            </a:solidFill>
            <a:round/>
            <a:headEnd/>
            <a:tailEnd type="triangle" w="med" len="med"/>
          </a:ln>
        </p:spPr>
        <p:txBody>
          <a:bodyPr>
            <a:spAutoFit/>
          </a:bodyPr>
          <a:lstStyle/>
          <a:p>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381000"/>
            <a:ext cx="8229600" cy="690563"/>
          </a:xfrm>
        </p:spPr>
        <p:txBody>
          <a:bodyPr/>
          <a:lstStyle/>
          <a:p>
            <a:pPr>
              <a:defRPr/>
            </a:pPr>
            <a:r>
              <a:rPr lang="cs-CZ" sz="2800" b="1" i="1" dirty="0">
                <a:latin typeface="Times New Roman" pitchFamily="18" charset="0"/>
                <a:cs typeface="Times New Roman" pitchFamily="18" charset="0"/>
              </a:rPr>
              <a:t>Výsledek hospodaření jako funkce objemu produkce</a:t>
            </a:r>
          </a:p>
        </p:txBody>
      </p:sp>
      <p:sp>
        <p:nvSpPr>
          <p:cNvPr id="222211" name="Rectangle 3"/>
          <p:cNvSpPr>
            <a:spLocks noGrp="1" noChangeArrowheads="1"/>
          </p:cNvSpPr>
          <p:nvPr>
            <p:ph type="body" idx="1"/>
          </p:nvPr>
        </p:nvSpPr>
        <p:spPr>
          <a:xfrm>
            <a:off x="0" y="1196975"/>
            <a:ext cx="9144000" cy="5661025"/>
          </a:xfrm>
        </p:spPr>
        <p:txBody>
          <a:bodyPr/>
          <a:lstStyle/>
          <a:p>
            <a:pPr>
              <a:spcBef>
                <a:spcPct val="50000"/>
              </a:spcBef>
              <a:buFont typeface="Wingdings" pitchFamily="2" charset="2"/>
              <a:buNone/>
              <a:tabLst>
                <a:tab pos="2514600" algn="l"/>
              </a:tabLst>
              <a:defRPr/>
            </a:pPr>
            <a:r>
              <a:rPr lang="cs-CZ" sz="2400" dirty="0">
                <a:latin typeface="Times New Roman" pitchFamily="18" charset="0"/>
                <a:cs typeface="Times New Roman" pitchFamily="18" charset="0"/>
              </a:rPr>
              <a:t>V rovnici </a:t>
            </a:r>
            <a:r>
              <a:rPr lang="cs-CZ" sz="2400" dirty="0">
                <a:solidFill>
                  <a:srgbClr val="FFC000"/>
                </a:solidFill>
                <a:latin typeface="Times New Roman" pitchFamily="18" charset="0"/>
                <a:cs typeface="Times New Roman" pitchFamily="18" charset="0"/>
              </a:rPr>
              <a:t>(1)</a:t>
            </a:r>
            <a:r>
              <a:rPr lang="cs-CZ" sz="2400" dirty="0">
                <a:latin typeface="Times New Roman" pitchFamily="18" charset="0"/>
                <a:cs typeface="Times New Roman" pitchFamily="18" charset="0"/>
              </a:rPr>
              <a:t> a předchozích rovnicích je:</a:t>
            </a:r>
          </a:p>
          <a:p>
            <a:pPr>
              <a:spcBef>
                <a:spcPct val="50000"/>
              </a:spcBef>
              <a:buFont typeface="Wingdings" pitchFamily="2" charset="2"/>
              <a:buNone/>
              <a:tabLst>
                <a:tab pos="2514600" algn="l"/>
              </a:tabLst>
              <a:defRPr/>
            </a:pPr>
            <a:endParaRPr lang="cs-CZ" sz="2400" dirty="0">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latin typeface="Times New Roman" pitchFamily="18" charset="0"/>
                <a:cs typeface="Times New Roman" pitchFamily="18" charset="0"/>
              </a:rPr>
              <a:t>VH	výsledek hospodaření	</a:t>
            </a:r>
            <a:r>
              <a:rPr lang="cs-CZ" sz="2400" i="1" dirty="0">
                <a:latin typeface="Times New Roman"/>
                <a:cs typeface="Times New Roman"/>
              </a:rPr>
              <a:t>[Kč]</a:t>
            </a:r>
            <a:endParaRPr lang="cs-CZ" sz="2400" i="1" dirty="0">
              <a:latin typeface="Times New Roman" pitchFamily="18" charset="0"/>
              <a:cs typeface="Times New Roman" pitchFamily="18" charset="0"/>
            </a:endParaRPr>
          </a:p>
          <a:p>
            <a:pPr marL="1524000" indent="-1076325">
              <a:spcBef>
                <a:spcPct val="50000"/>
              </a:spcBef>
              <a:buFont typeface="Wingdings" pitchFamily="2" charset="2"/>
              <a:buNone/>
              <a:tabLst>
                <a:tab pos="6634163" algn="l"/>
              </a:tabLst>
              <a:defRPr/>
            </a:pPr>
            <a:r>
              <a:rPr lang="cs-CZ" sz="2400" i="1" dirty="0">
                <a:latin typeface="Times New Roman" pitchFamily="18" charset="0"/>
                <a:cs typeface="Times New Roman" pitchFamily="18" charset="0"/>
              </a:rPr>
              <a:t>V	výnos	</a:t>
            </a:r>
            <a:r>
              <a:rPr lang="cs-CZ" sz="2400" i="1" dirty="0">
                <a:latin typeface="Times New Roman"/>
                <a:cs typeface="Times New Roman"/>
              </a:rPr>
              <a:t> [Kč] </a:t>
            </a:r>
            <a:r>
              <a:rPr lang="cs-CZ" sz="2400" i="1" dirty="0">
                <a:latin typeface="Times New Roman" pitchFamily="18" charset="0"/>
                <a:cs typeface="Times New Roman" pitchFamily="18" charset="0"/>
              </a:rPr>
              <a:t>	</a:t>
            </a:r>
          </a:p>
          <a:p>
            <a:pPr marL="1524000" indent="-1076325">
              <a:spcBef>
                <a:spcPct val="50000"/>
              </a:spcBef>
              <a:buFont typeface="Wingdings" pitchFamily="2" charset="2"/>
              <a:buNone/>
              <a:tabLst>
                <a:tab pos="6723063" algn="l"/>
              </a:tabLst>
              <a:defRPr/>
            </a:pPr>
            <a:r>
              <a:rPr lang="cs-CZ" sz="2400" i="1" dirty="0">
                <a:latin typeface="Times New Roman" pitchFamily="18" charset="0"/>
                <a:cs typeface="Times New Roman" pitchFamily="18" charset="0"/>
              </a:rPr>
              <a:t>N	náklady (celkové)	</a:t>
            </a:r>
            <a:r>
              <a:rPr lang="cs-CZ" sz="2400" i="1" dirty="0">
                <a:latin typeface="Times New Roman"/>
                <a:cs typeface="Times New Roman"/>
              </a:rPr>
              <a:t>[Kč]</a:t>
            </a:r>
            <a:endParaRPr lang="cs-CZ" sz="2400" i="1" dirty="0">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latin typeface="Times New Roman" pitchFamily="18" charset="0"/>
                <a:cs typeface="Times New Roman" pitchFamily="18" charset="0"/>
              </a:rPr>
              <a:t>T	tržby	</a:t>
            </a:r>
            <a:r>
              <a:rPr lang="cs-CZ" sz="2400" i="1" dirty="0">
                <a:latin typeface="Times New Roman"/>
                <a:cs typeface="Times New Roman"/>
              </a:rPr>
              <a:t>[Kč]</a:t>
            </a:r>
            <a:endParaRPr lang="en-US" sz="2400" i="1" dirty="0">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solidFill>
                  <a:srgbClr val="FFFF00"/>
                </a:solidFill>
                <a:latin typeface="Times New Roman" pitchFamily="18" charset="0"/>
                <a:cs typeface="Times New Roman" pitchFamily="18" charset="0"/>
              </a:rPr>
              <a:t>p	cena za naturální jednotku	</a:t>
            </a:r>
            <a:r>
              <a:rPr lang="cs-CZ" sz="2400" i="1" dirty="0">
                <a:solidFill>
                  <a:srgbClr val="FFFF00"/>
                </a:solidFill>
                <a:latin typeface="Times New Roman"/>
                <a:cs typeface="Times New Roman"/>
              </a:rPr>
              <a:t> [Kč/ks, Kč /kWh]</a:t>
            </a:r>
            <a:endParaRPr lang="cs-CZ" sz="2400" i="1" dirty="0">
              <a:solidFill>
                <a:srgbClr val="FFFF00"/>
              </a:solidFill>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latin typeface="Times New Roman" pitchFamily="18" charset="0"/>
                <a:cs typeface="Times New Roman" pitchFamily="18" charset="0"/>
              </a:rPr>
              <a:t>Q	množství produkce	</a:t>
            </a:r>
            <a:r>
              <a:rPr lang="cs-CZ" sz="2400" i="1" dirty="0">
                <a:latin typeface="Times New Roman"/>
                <a:cs typeface="Times New Roman"/>
              </a:rPr>
              <a:t> [ks, kg, kWh, m</a:t>
            </a:r>
            <a:r>
              <a:rPr lang="cs-CZ" sz="2400" i="1" baseline="30000" dirty="0">
                <a:latin typeface="Times New Roman"/>
                <a:cs typeface="Times New Roman"/>
              </a:rPr>
              <a:t>3</a:t>
            </a:r>
            <a:r>
              <a:rPr lang="cs-CZ" sz="2400" i="1" dirty="0">
                <a:latin typeface="Times New Roman"/>
                <a:cs typeface="Times New Roman"/>
              </a:rPr>
              <a:t>]</a:t>
            </a:r>
            <a:endParaRPr lang="en-US" sz="2400" i="1" dirty="0">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latin typeface="Times New Roman" pitchFamily="18" charset="0"/>
                <a:cs typeface="Times New Roman" pitchFamily="18" charset="0"/>
              </a:rPr>
              <a:t>N</a:t>
            </a:r>
            <a:r>
              <a:rPr lang="cs-CZ" sz="2400" i="1" baseline="-25000" dirty="0">
                <a:latin typeface="Times New Roman" pitchFamily="18" charset="0"/>
                <a:cs typeface="Times New Roman" pitchFamily="18" charset="0"/>
              </a:rPr>
              <a:t>V</a:t>
            </a:r>
            <a:r>
              <a:rPr lang="cs-CZ" sz="2400" i="1" dirty="0">
                <a:latin typeface="Times New Roman" pitchFamily="18" charset="0"/>
                <a:cs typeface="Times New Roman" pitchFamily="18" charset="0"/>
              </a:rPr>
              <a:t>	variabilní náklady	</a:t>
            </a:r>
            <a:r>
              <a:rPr lang="cs-CZ" sz="2400" i="1" dirty="0">
                <a:latin typeface="Times New Roman"/>
                <a:cs typeface="Times New Roman"/>
              </a:rPr>
              <a:t> [Kč]</a:t>
            </a:r>
            <a:endParaRPr lang="cs-CZ" sz="2400" i="1" dirty="0">
              <a:latin typeface="Times New Roman" pitchFamily="18" charset="0"/>
              <a:cs typeface="Times New Roman" pitchFamily="18" charset="0"/>
            </a:endParaRPr>
          </a:p>
          <a:p>
            <a:pPr marL="1524000" indent="-1076325">
              <a:spcBef>
                <a:spcPct val="50000"/>
              </a:spcBef>
              <a:buFont typeface="Wingdings" pitchFamily="2" charset="2"/>
              <a:buNone/>
              <a:tabLst>
                <a:tab pos="6723063" algn="l"/>
              </a:tabLst>
              <a:defRPr/>
            </a:pPr>
            <a:r>
              <a:rPr lang="cs-CZ" sz="2400" i="1" dirty="0">
                <a:solidFill>
                  <a:srgbClr val="FFFF00"/>
                </a:solidFill>
                <a:latin typeface="Times New Roman" pitchFamily="18" charset="0"/>
                <a:cs typeface="Times New Roman" pitchFamily="18" charset="0"/>
              </a:rPr>
              <a:t>v	var. náklady na jednotku produkce	</a:t>
            </a:r>
            <a:r>
              <a:rPr lang="cs-CZ" sz="2400" i="1" dirty="0">
                <a:solidFill>
                  <a:srgbClr val="FFFF00"/>
                </a:solidFill>
                <a:latin typeface="Times New Roman"/>
                <a:cs typeface="Times New Roman"/>
              </a:rPr>
              <a:t> [Kč/ks, Kč /kWh]</a:t>
            </a:r>
            <a:endParaRPr lang="cs-CZ" sz="2400" i="1" dirty="0">
              <a:solidFill>
                <a:srgbClr val="FFFF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VZOR">
  <a:themeElements>
    <a:clrScheme name="VZOR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VZOR">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ZOR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VZOR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VZOR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VZOR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VZOR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VZOR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VZOR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VZOR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VZOR</Template>
  <TotalTime>2502</TotalTime>
  <Words>998</Words>
  <Application>Microsoft Office PowerPoint</Application>
  <PresentationFormat>Předvádění na obrazovce (4:3)</PresentationFormat>
  <Paragraphs>161</Paragraphs>
  <Slides>43</Slides>
  <Notes>2</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3</vt:i4>
      </vt:variant>
      <vt:variant>
        <vt:lpstr>Nadpisy snímků</vt:lpstr>
      </vt:variant>
      <vt:variant>
        <vt:i4>43</vt:i4>
      </vt:variant>
    </vt:vector>
  </HeadingPairs>
  <TitlesOfParts>
    <vt:vector size="52" baseType="lpstr">
      <vt:lpstr>Arial</vt:lpstr>
      <vt:lpstr>Calibri</vt:lpstr>
      <vt:lpstr>Tahoma</vt:lpstr>
      <vt:lpstr>Times New Roman</vt:lpstr>
      <vt:lpstr>Wingdings</vt:lpstr>
      <vt:lpstr>VZOR</vt:lpstr>
      <vt:lpstr>Document</vt:lpstr>
      <vt:lpstr>Dokument</vt:lpstr>
      <vt:lpstr>Rovnice</vt:lpstr>
      <vt:lpstr>Podniková ekonomika, Podnikové propočty</vt:lpstr>
      <vt:lpstr>Osnova přednášky</vt:lpstr>
      <vt:lpstr>Úvod</vt:lpstr>
      <vt:lpstr>Úvod</vt:lpstr>
      <vt:lpstr>Konstrukce diagramu bodu zvratu</vt:lpstr>
      <vt:lpstr>Konstrukce diagramu bodu zvratu: Náklady </vt:lpstr>
      <vt:lpstr>Konstrukce diagramu bodu zvratu: Tržby</vt:lpstr>
      <vt:lpstr>Výsledek hospodaření jako funkce objemu produkce</vt:lpstr>
      <vt:lpstr>Výsledek hospodaření jako funkce objemu produkce</vt:lpstr>
      <vt:lpstr>Diagram bodu zvratu</vt:lpstr>
      <vt:lpstr>Diagram bodu zvratu při relaci kdy p&lt;v (cena je nižší než variabilní náklady na jednotku produkce) </vt:lpstr>
      <vt:lpstr>Příklad: využití diagramu bodu zvratu v modelové situaci </vt:lpstr>
      <vt:lpstr>Příklad využití diagramu bodu zvratu v modelové situaci </vt:lpstr>
      <vt:lpstr>Příklad využití diagramu bodu zvratu v modelové situaci</vt:lpstr>
      <vt:lpstr>Podobnost trojúhelníků</vt:lpstr>
      <vt:lpstr>Při prodeji 10 000 ks výrobků měsíčně VH (zisk) ve výši 20 000 Kč. Fixní náklady 100 000 Kč za měsíc. Při prodeji 5000 ks frgálů měsíčně fixní náklady zůstanou na hodnotě 100 000 Kč. S jakým výsledkem hospodaření může majitel výrobny za těchto podmínek počítat? </vt:lpstr>
      <vt:lpstr>Při prodeji 10 000 ks výrobků měsíčně VH (zisk) ve výši 20 000 Kč. Fixní náklady 100 000 Kč za měsíc. Při prodeji 5000 ks frgálů měsíčně fixní náklady zůstanou na hodnotě 100 000 Kč. S jakým výsledkem hospodaření může majitel výrobny za těchto podmínek počítat? </vt:lpstr>
      <vt:lpstr>Modelová situace ve firmě</vt:lpstr>
      <vt:lpstr>Modelová situace ve firmě. Odpověď poskytne diagram bodu zvratu. Při výrobě  3 000 t          VH  = - 150 000 Kč. Jaký bude výsledek hospodaření při měsíční výrobě 4  000 t? </vt:lpstr>
      <vt:lpstr>Kritické využití výrobní kapacity</vt:lpstr>
      <vt:lpstr>Výpočet produkce v bodě zvratu (QBZ)  a produkce pro dosažení požadovaného zisku (QZ)</vt:lpstr>
      <vt:lpstr>Další výpočty veličin při analýze diagramu bodu zvratu</vt:lpstr>
      <vt:lpstr>Rentabilita</vt:lpstr>
      <vt:lpstr>Rentabilita vlastního kapitálu – význam  a využití  </vt:lpstr>
      <vt:lpstr>Rentabilita vlastního kapitálu – význam  a využití  </vt:lpstr>
      <vt:lpstr>Vztah mezi rentabilitou tržeb, rentabilitou nákladů a nákladovostí:</vt:lpstr>
      <vt:lpstr>Vztah mezi rentabilitou tržeb, rentabilitou nákladů a nákladovostí:</vt:lpstr>
      <vt:lpstr>Rentabilita tržeb: výpočet Q</vt:lpstr>
      <vt:lpstr>Rentabilita tržeb: p, v, F</vt:lpstr>
      <vt:lpstr>Rentabilita nákladů: výpočet p, v, F</vt:lpstr>
      <vt:lpstr>Význam rentability v ekonomice podniku</vt:lpstr>
      <vt:lpstr>Význam rentability v ekonomice podniku</vt:lpstr>
      <vt:lpstr>Další výpočty veličin při analýze diagramu bodu zvratu</vt:lpstr>
      <vt:lpstr>Další výpočty veličin při analýze diagramu bodu zvratu</vt:lpstr>
      <vt:lpstr>Příklad č. 1 (nákladová funkce, bod zvratu, rentabilita nákladů, rentabilita tržeb).</vt:lpstr>
      <vt:lpstr>Význam rentability v ekonomice podniku</vt:lpstr>
      <vt:lpstr>Prezentace aplikace PowerPoint</vt:lpstr>
      <vt:lpstr>Příklad: metoda dvou bodů, bod zvratu QBZ, rentabilita nákladů RN</vt:lpstr>
      <vt:lpstr>Příklad: metoda dvou bodů, bod zvratu QBZ, rentabilita nákladů RN  Vypočtené hodnoty: a) N=40,614795∙Q+140903,05   Při jakém objemu produkce bude firma vykazovat rentabilitu nákladů 19 %?</vt:lpstr>
      <vt:lpstr>Příklad: metoda dvou bodů, bod zvratu QBZ, rentabilita nákladů RN  Vypočtené hodnoty: a) N=40,614795∙Q+140903,05   Při jakém objemu produkce bude firma vykazovat rentabilitu nákladů 19 %?</vt:lpstr>
      <vt:lpstr>Příklad: metoda dvou bodů, bod zvratu QBZ, rentabilita nákladů RN a RT  Vypočtené hodnoty: a) N=40,614795∙Q+140903,05   Na jakou hodnotu se musí upravit cena, chce-li firma při zachování ostatních hodnot dle bodu „c)“, dosáhnout rentabilitu tržeb, vevýši 25 %?</vt:lpstr>
      <vt:lpstr>Příklad: metoda dvou bodů, bod zvratu QBZ, rentabilita nákladů RN a RT  Vypočtené hodnoty: a) N=40,614795∙Q+140903,05   Na jakou hodnotu se musí upravit cena, chce-li firma při zachování ostatních hodnot dle bodu „c)“, dosáhnout rentabilitu tržeb, vevýši 25 %?</vt:lpstr>
      <vt:lpstr>Příklad: metoda dvou bodů, bod zvratu QBZ, rentabilita nákladů RN</vt:lpstr>
    </vt:vector>
  </TitlesOfParts>
  <Company>SU OPF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Ekonomika podniku A</dc:title>
  <dc:creator>Karel Stelmach</dc:creator>
  <cp:lastModifiedBy>student</cp:lastModifiedBy>
  <cp:revision>222</cp:revision>
  <dcterms:created xsi:type="dcterms:W3CDTF">2009-03-04T19:05:38Z</dcterms:created>
  <dcterms:modified xsi:type="dcterms:W3CDTF">2020-03-04T08:00:09Z</dcterms:modified>
</cp:coreProperties>
</file>