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Default Extension="docx" ContentType="application/vnd.openxmlformats-officedocument.wordprocessingml.document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2" r:id="rId2"/>
    <p:sldMasterId id="2147483653" r:id="rId3"/>
  </p:sldMasterIdLst>
  <p:sldIdLst>
    <p:sldId id="300" r:id="rId4"/>
    <p:sldId id="284" r:id="rId5"/>
    <p:sldId id="285" r:id="rId6"/>
    <p:sldId id="286" r:id="rId7"/>
    <p:sldId id="318" r:id="rId8"/>
    <p:sldId id="287" r:id="rId9"/>
    <p:sldId id="288" r:id="rId10"/>
    <p:sldId id="289" r:id="rId11"/>
    <p:sldId id="320" r:id="rId12"/>
    <p:sldId id="290" r:id="rId13"/>
    <p:sldId id="302" r:id="rId14"/>
    <p:sldId id="291" r:id="rId15"/>
    <p:sldId id="292" r:id="rId16"/>
    <p:sldId id="301" r:id="rId17"/>
    <p:sldId id="319" r:id="rId18"/>
    <p:sldId id="323" r:id="rId19"/>
    <p:sldId id="324" r:id="rId20"/>
    <p:sldId id="325" r:id="rId21"/>
    <p:sldId id="305" r:id="rId22"/>
    <p:sldId id="309" r:id="rId23"/>
    <p:sldId id="327" r:id="rId24"/>
    <p:sldId id="306" r:id="rId25"/>
    <p:sldId id="307" r:id="rId26"/>
    <p:sldId id="308" r:id="rId27"/>
    <p:sldId id="314" r:id="rId28"/>
    <p:sldId id="315" r:id="rId29"/>
    <p:sldId id="321" r:id="rId30"/>
    <p:sldId id="316" r:id="rId31"/>
    <p:sldId id="298" r:id="rId32"/>
    <p:sldId id="303" r:id="rId33"/>
    <p:sldId id="299" r:id="rId34"/>
    <p:sldId id="304" r:id="rId35"/>
    <p:sldId id="317" r:id="rId36"/>
    <p:sldId id="322" r:id="rId37"/>
    <p:sldId id="326" r:id="rId38"/>
  </p:sldIdLst>
  <p:sldSz cx="9144000" cy="6858000" type="screen4x3"/>
  <p:notesSz cx="6858000" cy="9144000"/>
  <p:custShowLst>
    <p:custShow name="Vlastní prezentace 1" id="0">
      <p:sldLst/>
    </p:custShow>
  </p:custShowLst>
  <p:defaultTextStyle>
    <a:defPPr>
      <a:defRPr lang="cs-CZ"/>
    </a:defPPr>
    <a:lvl1pPr algn="l" rtl="0" fontAlgn="base">
      <a:spcBef>
        <a:spcPct val="5000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307" autoAdjust="0"/>
  </p:normalViewPr>
  <p:slideViewPr>
    <p:cSldViewPr>
      <p:cViewPr varScale="1">
        <p:scale>
          <a:sx n="112" d="100"/>
          <a:sy n="112" d="100"/>
        </p:scale>
        <p:origin x="-15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13A707-B7E4-4454-8C41-318EC86087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4CE2C-87B9-422B-B96D-E9BD2B49E3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23075" y="274638"/>
            <a:ext cx="2212975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79388" y="274638"/>
            <a:ext cx="6491287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8DF825-5D54-4438-923E-20411F343D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A56C9-CF6F-4754-B1A1-5662160F09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45393-E7F6-4B03-BE6C-449290410E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06FC4-26F8-4978-9A65-24A25AAB21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79388" y="981075"/>
            <a:ext cx="4351337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83125" y="981075"/>
            <a:ext cx="4352925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D477A-DF64-4C73-9D8C-D48F6C70CB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4D45A0-928F-45C8-85CE-D5C0F5370D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8887B-AC71-4EA7-9A47-2AEC69604A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468C5-7C04-4793-A929-B9572ADF14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FEE1EC-A237-465A-AC88-32408CE4E9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5AB08-C91B-4839-AFDE-F66E6CC452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48C2D-F9DB-4255-AF10-EF4E593F34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2FC09A-A80B-42B9-BCFB-D20A788CB4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23075" y="274638"/>
            <a:ext cx="2212975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79388" y="274638"/>
            <a:ext cx="6491287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23F16-2290-40CC-9CE0-9D8D332514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343EBF-9BF2-42B1-8DD5-B6F4C731D7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15EC7A-20F0-452E-91DE-F0B6070B19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B0686-5950-4D4D-8BE7-7C46C70181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0" y="1196975"/>
            <a:ext cx="4495800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196975"/>
            <a:ext cx="4495800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4E35E-DA16-4BAD-994B-89F2BB97F2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D28F71-D397-4A77-89B3-770E8E9563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2EA58-FE46-4A99-943F-D1B6842EF1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DDAF0-13F7-4A36-8D71-4A1F397C7B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825601-29AF-4B40-B6A1-DA7E950B96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E149B-214D-43C3-A914-06F057CE8B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278B67-9A0B-4D3B-B112-F363390191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E5C35-0043-463B-828B-5723557D8B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188913"/>
            <a:ext cx="2286000" cy="5976937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0" y="188913"/>
            <a:ext cx="6705600" cy="5976937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32025-BBF2-43C2-8580-F7893E4B97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79388" y="981075"/>
            <a:ext cx="4351337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83125" y="981075"/>
            <a:ext cx="4352925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65BFD-92A8-4C6F-A591-B15368E5D3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34881-96B1-430C-AA65-BAD3978B72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B64CE2-76AA-48C0-AF90-CE6A13470C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90E4A-431B-4324-AFE0-A78E25CEC5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8AC545-0628-47B3-BDB6-370911EAC7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71878-2E67-4D51-A889-7CA17BBF7E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981075"/>
            <a:ext cx="8856662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baseline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baseline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baseline="0">
                <a:latin typeface="+mn-lt"/>
              </a:defRPr>
            </a:lvl1pPr>
          </a:lstStyle>
          <a:p>
            <a:pPr>
              <a:defRPr/>
            </a:pPr>
            <a:fld id="{FC9D3D94-4FFD-44BB-B6EB-3812EC5ED4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981075"/>
            <a:ext cx="8856662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baseline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baseline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baseline="0">
                <a:latin typeface="+mn-lt"/>
              </a:defRPr>
            </a:lvl1pPr>
          </a:lstStyle>
          <a:p>
            <a:pPr>
              <a:defRPr/>
            </a:pPr>
            <a:fld id="{7EDDA179-AFF9-4FA1-B86B-BCDA44C1DC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88913"/>
            <a:ext cx="8229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196975"/>
            <a:ext cx="91440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baseline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baseline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baseline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07EB1FDA-A7AC-4B15-8345-F402FB7FD8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2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3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Word_2007_Document1.docx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4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Word_2007_Document2.docx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5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6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7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8.v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Word_2007_Document3.docx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9.v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Word_2007_Document4.docx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0.v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1341438"/>
            <a:ext cx="7772400" cy="1439862"/>
          </a:xfrm>
          <a:solidFill>
            <a:schemeClr val="accent5">
              <a:alpha val="24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cs-CZ" b="1" i="1" dirty="0" smtClean="0">
                <a:latin typeface="Times New Roman" pitchFamily="18" charset="0"/>
              </a:rPr>
              <a:t>Podnikové propočty</a:t>
            </a:r>
            <a:endParaRPr lang="en-US" b="1" i="1" dirty="0" smtClean="0">
              <a:latin typeface="Times New Roman" pitchFamily="18" charset="0"/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4294967295"/>
          </p:nvPr>
        </p:nvSpPr>
        <p:spPr>
          <a:xfrm>
            <a:off x="142875" y="3213100"/>
            <a:ext cx="8286750" cy="3073400"/>
          </a:xfrm>
        </p:spPr>
        <p:txBody>
          <a:bodyPr>
            <a:normAutofit/>
          </a:bodyPr>
          <a:lstStyle/>
          <a:p>
            <a:pPr marL="174625" indent="-174625" algn="ctr">
              <a:lnSpc>
                <a:spcPct val="110000"/>
              </a:lnSpc>
              <a:spcAft>
                <a:spcPct val="60000"/>
              </a:spcAft>
              <a:buSzPct val="105000"/>
              <a:buFont typeface="Century Schoolbook" pitchFamily="18" charset="0"/>
              <a:buNone/>
              <a:defRPr/>
            </a:pPr>
            <a:r>
              <a:rPr lang="cs-CZ" sz="2800" b="1" i="1" dirty="0" smtClean="0">
                <a:latin typeface="Times New Roman" pitchFamily="18" charset="0"/>
              </a:rPr>
              <a:t>Příspěvek na úhradu fixních nákladů a zisku - definice, význam využití.</a:t>
            </a:r>
          </a:p>
          <a:p>
            <a:pPr marL="174625" indent="-174625" algn="ctr">
              <a:buFont typeface="Wingdings" pitchFamily="2" charset="2"/>
              <a:buNone/>
              <a:defRPr/>
            </a:pPr>
            <a:endParaRPr lang="cs-CZ" i="1" dirty="0" smtClean="0">
              <a:latin typeface="Times New Roman" pitchFamily="18" charset="0"/>
            </a:endParaRPr>
          </a:p>
          <a:p>
            <a:pPr marL="174625" indent="-174625" algn="ctr">
              <a:buFont typeface="Wingdings" pitchFamily="2" charset="2"/>
              <a:buNone/>
              <a:defRPr/>
            </a:pPr>
            <a:endParaRPr lang="cs-CZ" i="1" dirty="0" smtClean="0"/>
          </a:p>
          <a:p>
            <a:pPr marL="174625" indent="-174625" algn="ctr">
              <a:buFont typeface="Wingdings" pitchFamily="2" charset="2"/>
              <a:buNone/>
              <a:defRPr/>
            </a:pPr>
            <a:r>
              <a:rPr lang="cs-CZ" i="1" dirty="0" smtClean="0">
                <a:latin typeface="Times New Roman" pitchFamily="18" charset="0"/>
              </a:rPr>
              <a:t>Přednáška dne </a:t>
            </a:r>
            <a:r>
              <a:rPr lang="cs-CZ" i="1" dirty="0" smtClean="0">
                <a:latin typeface="Times New Roman" pitchFamily="18" charset="0"/>
              </a:rPr>
              <a:t>16. </a:t>
            </a:r>
            <a:r>
              <a:rPr lang="cs-CZ" i="1" dirty="0" smtClean="0">
                <a:latin typeface="Times New Roman" pitchFamily="18" charset="0"/>
              </a:rPr>
              <a:t>03. </a:t>
            </a:r>
            <a:r>
              <a:rPr lang="cs-CZ" i="1" smtClean="0">
                <a:latin typeface="Times New Roman" pitchFamily="18" charset="0"/>
              </a:rPr>
              <a:t>2020</a:t>
            </a:r>
            <a:endParaRPr lang="cs-CZ" i="1" dirty="0" smtClean="0">
              <a:latin typeface="Times New Roman" pitchFamily="18" charset="0"/>
            </a:endParaRPr>
          </a:p>
          <a:p>
            <a:pPr marL="174625" indent="-174625" algn="ctr">
              <a:buFont typeface="Wingdings" pitchFamily="2" charset="2"/>
              <a:buNone/>
              <a:defRPr/>
            </a:pPr>
            <a:r>
              <a:rPr lang="cs-CZ" i="1" dirty="0" smtClean="0">
                <a:latin typeface="Times New Roman" pitchFamily="18" charset="0"/>
              </a:rPr>
              <a:t>Ing. Karel </a:t>
            </a:r>
            <a:r>
              <a:rPr lang="cs-CZ" i="1" dirty="0" err="1" smtClean="0">
                <a:latin typeface="Times New Roman" pitchFamily="18" charset="0"/>
              </a:rPr>
              <a:t>Stelmach</a:t>
            </a:r>
            <a:r>
              <a:rPr lang="cs-CZ" i="1" dirty="0" smtClean="0">
                <a:latin typeface="Times New Roman" pitchFamily="18" charset="0"/>
              </a:rPr>
              <a:t>, </a:t>
            </a:r>
            <a:r>
              <a:rPr lang="cs-CZ" i="1" dirty="0" err="1" smtClean="0">
                <a:latin typeface="Times New Roman" pitchFamily="18" charset="0"/>
              </a:rPr>
              <a:t>Ph.D</a:t>
            </a:r>
            <a:r>
              <a:rPr lang="cs-CZ" i="1" dirty="0" smtClean="0">
                <a:latin typeface="Times New Roman" pitchFamily="18" charset="0"/>
              </a:rPr>
              <a:t>.</a:t>
            </a:r>
            <a:endParaRPr lang="en-US" i="1" dirty="0" smtClean="0">
              <a:latin typeface="Times New Roman" pitchFamily="18" charset="0"/>
            </a:endParaRPr>
          </a:p>
          <a:p>
            <a:pPr marL="174625" indent="-174625" algn="ctr">
              <a:buFont typeface="Wingdings" pitchFamily="2" charset="2"/>
              <a:buNone/>
              <a:defRPr/>
            </a:pPr>
            <a:endParaRPr lang="en-US" dirty="0" smtClean="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863600"/>
          </a:xfrm>
        </p:spPr>
        <p:txBody>
          <a:bodyPr/>
          <a:lstStyle/>
          <a:p>
            <a:pPr eaLnBrk="1" hangingPunct="1">
              <a:defRPr/>
            </a:pP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Ekonomická podstata ukazatele příspěvek na úhradu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96975"/>
            <a:ext cx="9144000" cy="5661025"/>
          </a:xfrm>
        </p:spPr>
        <p:txBody>
          <a:bodyPr/>
          <a:lstStyle/>
          <a:p>
            <a:pPr marL="0" indent="0" eaLnBrk="1" hangingPunct="1">
              <a:spcBef>
                <a:spcPct val="50000"/>
              </a:spcBef>
              <a:buFont typeface="Wingdings" pitchFamily="2" charset="2"/>
              <a:buNone/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dirty="0" smtClean="0">
                <a:latin typeface="Times New Roman" pitchFamily="18" charset="0"/>
              </a:rPr>
              <a:t>Následně s využitím dříve uvedených vztahů: </a:t>
            </a:r>
          </a:p>
          <a:p>
            <a:pPr marL="0" indent="0" eaLnBrk="1" hangingPunct="1">
              <a:spcBef>
                <a:spcPct val="50000"/>
              </a:spcBef>
              <a:buFont typeface="Wingdings" pitchFamily="2" charset="2"/>
              <a:buNone/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i="1" dirty="0" smtClean="0">
                <a:latin typeface="Times New Roman" pitchFamily="18" charset="0"/>
              </a:rPr>
              <a:t>	VH = T – (v .Q + F)</a:t>
            </a:r>
          </a:p>
          <a:p>
            <a:pPr marL="0" indent="0" eaLnBrk="1" hangingPunct="1">
              <a:spcBef>
                <a:spcPct val="50000"/>
              </a:spcBef>
              <a:buFont typeface="Wingdings" pitchFamily="2" charset="2"/>
              <a:buNone/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i="1" dirty="0" smtClean="0">
                <a:latin typeface="Times New Roman" pitchFamily="18" charset="0"/>
              </a:rPr>
              <a:t>	VH = p . Q – v . Q - F</a:t>
            </a:r>
          </a:p>
          <a:p>
            <a:pPr marL="0" indent="0" eaLnBrk="1" hangingPunct="1">
              <a:spcBef>
                <a:spcPct val="50000"/>
              </a:spcBef>
              <a:buFont typeface="Wingdings" pitchFamily="2" charset="2"/>
              <a:buNone/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i="1" dirty="0" smtClean="0">
                <a:latin typeface="Times New Roman" pitchFamily="18" charset="0"/>
              </a:rPr>
              <a:t>	</a:t>
            </a:r>
            <a:r>
              <a:rPr lang="cs-CZ" b="1" i="1" dirty="0" smtClean="0">
                <a:latin typeface="Times New Roman" pitchFamily="18" charset="0"/>
              </a:rPr>
              <a:t>VH = (p – v) . Q - F               	 (1)                                                  	</a:t>
            </a:r>
          </a:p>
          <a:p>
            <a:pPr marL="0" indent="0" eaLnBrk="1" hangingPunct="1">
              <a:spcBef>
                <a:spcPct val="50000"/>
              </a:spcBef>
              <a:buFont typeface="Wingdings" pitchFamily="2" charset="2"/>
              <a:buNone/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dirty="0" smtClean="0">
                <a:latin typeface="Times New Roman" pitchFamily="18" charset="0"/>
              </a:rPr>
              <a:t>Kde:</a:t>
            </a:r>
            <a:endParaRPr lang="cs-CZ" i="1" dirty="0" smtClean="0">
              <a:latin typeface="Times New Roman" pitchFamily="18" charset="0"/>
            </a:endParaRPr>
          </a:p>
          <a:p>
            <a:pPr marL="0" indent="0" eaLnBrk="1" hangingPunct="1">
              <a:spcBef>
                <a:spcPct val="50000"/>
              </a:spcBef>
              <a:buFont typeface="Wingdings" pitchFamily="2" charset="2"/>
              <a:buNone/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i="1" dirty="0" smtClean="0">
                <a:latin typeface="Times New Roman" pitchFamily="18" charset="0"/>
              </a:rPr>
              <a:t>	</a:t>
            </a:r>
            <a:r>
              <a:rPr lang="cs-CZ" b="1" i="1" dirty="0" smtClean="0">
                <a:solidFill>
                  <a:srgbClr val="FFFF00"/>
                </a:solidFill>
                <a:latin typeface="Times New Roman" pitchFamily="18" charset="0"/>
              </a:rPr>
              <a:t>(p – v) = </a:t>
            </a:r>
            <a:r>
              <a:rPr lang="cs-CZ" b="1" i="1" dirty="0" err="1" smtClean="0">
                <a:solidFill>
                  <a:srgbClr val="FFFF00"/>
                </a:solidFill>
                <a:latin typeface="Times New Roman" pitchFamily="18" charset="0"/>
              </a:rPr>
              <a:t>pú</a:t>
            </a:r>
            <a:r>
              <a:rPr lang="cs-CZ" b="1" i="1" dirty="0" smtClean="0">
                <a:solidFill>
                  <a:srgbClr val="FFFF00"/>
                </a:solidFill>
                <a:latin typeface="Times New Roman" pitchFamily="18" charset="0"/>
              </a:rPr>
              <a:t>	„</a:t>
            </a:r>
            <a:r>
              <a:rPr lang="cs-CZ" i="1" dirty="0" smtClean="0">
                <a:solidFill>
                  <a:srgbClr val="FFFF00"/>
                </a:solidFill>
                <a:latin typeface="Times New Roman" pitchFamily="18" charset="0"/>
              </a:rPr>
              <a:t>příspěvek na úhradu“ na jednotku produkce 		[Kč/ks, Kč/t, </a:t>
            </a:r>
            <a:r>
              <a:rPr lang="cs-CZ" i="1" dirty="0" err="1" smtClean="0">
                <a:solidFill>
                  <a:srgbClr val="FFFF00"/>
                </a:solidFill>
                <a:latin typeface="Times New Roman" pitchFamily="18" charset="0"/>
              </a:rPr>
              <a:t>Kč</a:t>
            </a:r>
            <a:r>
              <a:rPr lang="cs-CZ" i="1" dirty="0" smtClean="0">
                <a:solidFill>
                  <a:srgbClr val="FFFF00"/>
                </a:solidFill>
                <a:latin typeface="Times New Roman" pitchFamily="18" charset="0"/>
              </a:rPr>
              <a:t>/kWh, Kč/m</a:t>
            </a:r>
            <a:r>
              <a:rPr lang="cs-CZ" i="1" baseline="30000" dirty="0" smtClean="0">
                <a:solidFill>
                  <a:srgbClr val="FFFF00"/>
                </a:solidFill>
                <a:latin typeface="Times New Roman" pitchFamily="18" charset="0"/>
              </a:rPr>
              <a:t>3</a:t>
            </a:r>
            <a:r>
              <a:rPr lang="cs-CZ" i="1" dirty="0" smtClean="0">
                <a:solidFill>
                  <a:srgbClr val="FFFF00"/>
                </a:solidFill>
                <a:latin typeface="Times New Roman" pitchFamily="18" charset="0"/>
              </a:rPr>
              <a:t>, Kč/m</a:t>
            </a:r>
            <a:r>
              <a:rPr lang="cs-CZ" i="1" baseline="30000" dirty="0" smtClean="0">
                <a:solidFill>
                  <a:srgbClr val="FFFF00"/>
                </a:solidFill>
                <a:latin typeface="Times New Roman" pitchFamily="18" charset="0"/>
              </a:rPr>
              <a:t>2</a:t>
            </a:r>
            <a:r>
              <a:rPr lang="cs-CZ" i="1" dirty="0" smtClean="0">
                <a:solidFill>
                  <a:srgbClr val="FFFF00"/>
                </a:solidFill>
                <a:latin typeface="Times New Roman" pitchFamily="18" charset="0"/>
              </a:rPr>
              <a:t>…]</a:t>
            </a:r>
          </a:p>
          <a:p>
            <a:pPr marL="0" indent="0" eaLnBrk="1" hangingPunct="1">
              <a:spcBef>
                <a:spcPct val="50000"/>
              </a:spcBef>
              <a:buFont typeface="Wingdings" pitchFamily="2" charset="2"/>
              <a:buNone/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b="1" i="1" dirty="0" smtClean="0">
                <a:latin typeface="Times New Roman" pitchFamily="18" charset="0"/>
              </a:rPr>
              <a:t>	</a:t>
            </a:r>
            <a:r>
              <a:rPr lang="cs-CZ" b="1" i="1" dirty="0" smtClean="0">
                <a:solidFill>
                  <a:srgbClr val="FFFF00"/>
                </a:solidFill>
                <a:latin typeface="Times New Roman" pitchFamily="18" charset="0"/>
              </a:rPr>
              <a:t>(p – v) </a:t>
            </a:r>
            <a:r>
              <a:rPr lang="en-US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cs-CZ" b="1" i="1" dirty="0" smtClean="0">
                <a:solidFill>
                  <a:srgbClr val="FFFF00"/>
                </a:solidFill>
                <a:latin typeface="Times New Roman" pitchFamily="18" charset="0"/>
              </a:rPr>
              <a:t>Q = PÚ	„</a:t>
            </a:r>
            <a:r>
              <a:rPr lang="cs-CZ" i="1" dirty="0" smtClean="0">
                <a:solidFill>
                  <a:srgbClr val="FFFF00"/>
                </a:solidFill>
                <a:latin typeface="Times New Roman" pitchFamily="18" charset="0"/>
              </a:rPr>
              <a:t>objem, množství příspěvku na úhradu“   			[Kč]</a:t>
            </a:r>
            <a:r>
              <a:rPr lang="cs-CZ" dirty="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</a:p>
          <a:p>
            <a:pPr marL="0" indent="0" eaLnBrk="1" hangingPunct="1">
              <a:spcBef>
                <a:spcPct val="50000"/>
              </a:spcBef>
              <a:buFont typeface="Wingdings" pitchFamily="2" charset="2"/>
              <a:buNone/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dirty="0" smtClean="0">
                <a:solidFill>
                  <a:srgbClr val="FFFF00"/>
                </a:solidFill>
                <a:latin typeface="Times New Roman" pitchFamily="18" charset="0"/>
              </a:rPr>
              <a:t>	</a:t>
            </a:r>
            <a:r>
              <a:rPr lang="cs-CZ" b="1" i="1" dirty="0" err="1" smtClean="0">
                <a:solidFill>
                  <a:srgbClr val="FFFF00"/>
                </a:solidFill>
                <a:latin typeface="Times New Roman" pitchFamily="18" charset="0"/>
              </a:rPr>
              <a:t>pú</a:t>
            </a:r>
            <a:r>
              <a:rPr lang="cs-CZ" b="1" i="1" dirty="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cs-CZ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∙ Q = PÚ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6633"/>
            <a:ext cx="8229600" cy="864095"/>
          </a:xfrm>
        </p:spPr>
        <p:txBody>
          <a:bodyPr/>
          <a:lstStyle/>
          <a:p>
            <a:pPr eaLnBrk="1" hangingPunct="1">
              <a:defRPr/>
            </a:pPr>
            <a:r>
              <a:rPr lang="cs-CZ" b="1" i="1" dirty="0" smtClean="0">
                <a:latin typeface="Times New Roman" pitchFamily="18" charset="0"/>
              </a:rPr>
              <a:t>Ekonomická podstata ukazatele příspěvek na úhradu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196751"/>
            <a:ext cx="8572500" cy="5661249"/>
          </a:xfrm>
        </p:spPr>
        <p:txBody>
          <a:bodyPr/>
          <a:lstStyle/>
          <a:p>
            <a:pPr marL="0" indent="0" eaLnBrk="1" hangingPunct="1">
              <a:spcBef>
                <a:spcPct val="50000"/>
              </a:spcBef>
              <a:buFont typeface="Wingdings" pitchFamily="2" charset="2"/>
              <a:buNone/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dirty="0" smtClean="0">
                <a:solidFill>
                  <a:srgbClr val="FFFF00"/>
                </a:solidFill>
                <a:latin typeface="Times New Roman" pitchFamily="18" charset="0"/>
              </a:rPr>
              <a:t>Definice </a:t>
            </a:r>
            <a:r>
              <a:rPr lang="cs-CZ" b="1" dirty="0" smtClean="0">
                <a:solidFill>
                  <a:srgbClr val="FFFF00"/>
                </a:solidFill>
                <a:latin typeface="Times New Roman" pitchFamily="18" charset="0"/>
              </a:rPr>
              <a:t>příspěvku na úhradu fixních nákladů a zisku:</a:t>
            </a:r>
          </a:p>
          <a:p>
            <a:pPr marL="0" indent="0" eaLnBrk="1" hangingPunct="1">
              <a:spcBef>
                <a:spcPct val="50000"/>
              </a:spcBef>
              <a:buFont typeface="Wingdings" pitchFamily="2" charset="2"/>
              <a:buNone/>
              <a:tabLst>
                <a:tab pos="533400" algn="l"/>
                <a:tab pos="2781300" algn="l"/>
                <a:tab pos="8343900" algn="r"/>
              </a:tabLst>
              <a:defRPr/>
            </a:pPr>
            <a:endParaRPr lang="cs-CZ" dirty="0" smtClean="0">
              <a:solidFill>
                <a:srgbClr val="FFFF00"/>
              </a:solidFill>
              <a:latin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i="1" u="sng" dirty="0" smtClean="0">
                <a:latin typeface="Times New Roman" pitchFamily="18" charset="0"/>
              </a:rPr>
              <a:t>Příspěvek na úhradu fixních nákladů a zisku (na jednotku produkce), je rozdílem mezi cenou </a:t>
            </a:r>
            <a:r>
              <a:rPr lang="cs-CZ" b="1" i="1" u="sng" dirty="0" smtClean="0">
                <a:solidFill>
                  <a:schemeClr val="folHlink"/>
                </a:solidFill>
                <a:latin typeface="Times New Roman" pitchFamily="18" charset="0"/>
              </a:rPr>
              <a:t>(p)</a:t>
            </a:r>
            <a:r>
              <a:rPr lang="cs-CZ" i="1" u="sng" dirty="0" smtClean="0">
                <a:latin typeface="Times New Roman" pitchFamily="18" charset="0"/>
              </a:rPr>
              <a:t> a variabilními náklady na jednotku produkce </a:t>
            </a:r>
            <a:r>
              <a:rPr lang="cs-CZ" b="1" i="1" u="sng" dirty="0" smtClean="0">
                <a:solidFill>
                  <a:schemeClr val="folHlink"/>
                </a:solidFill>
                <a:latin typeface="Times New Roman" pitchFamily="18" charset="0"/>
              </a:rPr>
              <a:t>(v);</a:t>
            </a:r>
          </a:p>
          <a:p>
            <a:pPr marL="0" indent="0" eaLnBrk="1" hangingPunct="1">
              <a:lnSpc>
                <a:spcPct val="110000"/>
              </a:lnSpc>
              <a:spcBef>
                <a:spcPts val="600"/>
              </a:spcBef>
              <a:spcAft>
                <a:spcPts val="1800"/>
              </a:spcAft>
              <a:buFont typeface="Wingdings" pitchFamily="2" charset="2"/>
              <a:buNone/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i="1" dirty="0" smtClean="0">
                <a:latin typeface="Times New Roman" pitchFamily="18" charset="0"/>
              </a:rPr>
              <a:t>Označuje se symbolem </a:t>
            </a:r>
            <a:r>
              <a:rPr lang="cs-CZ" b="1" i="1" dirty="0" err="1" smtClean="0">
                <a:solidFill>
                  <a:schemeClr val="folHlink"/>
                </a:solidFill>
                <a:latin typeface="Times New Roman" pitchFamily="18" charset="0"/>
              </a:rPr>
              <a:t>pú</a:t>
            </a:r>
            <a:r>
              <a:rPr lang="cs-CZ" b="1" i="1" dirty="0" smtClean="0">
                <a:latin typeface="Times New Roman" pitchFamily="18" charset="0"/>
              </a:rPr>
              <a:t>  </a:t>
            </a:r>
            <a:r>
              <a:rPr lang="cs-CZ" i="1" dirty="0" smtClean="0">
                <a:latin typeface="Times New Roman" pitchFamily="18" charset="0"/>
              </a:rPr>
              <a:t>[</a:t>
            </a:r>
            <a:r>
              <a:rPr lang="cs-CZ" i="1" dirty="0" err="1" smtClean="0">
                <a:latin typeface="Times New Roman" pitchFamily="18" charset="0"/>
              </a:rPr>
              <a:t>kč</a:t>
            </a:r>
            <a:r>
              <a:rPr lang="cs-CZ" i="1" dirty="0" smtClean="0">
                <a:latin typeface="Times New Roman" pitchFamily="18" charset="0"/>
              </a:rPr>
              <a:t>/ks, Kč/m, Kč/kg, Kč/m</a:t>
            </a:r>
            <a:r>
              <a:rPr lang="cs-CZ" i="1" baseline="30000" dirty="0" smtClean="0">
                <a:latin typeface="Times New Roman" pitchFamily="18" charset="0"/>
              </a:rPr>
              <a:t>2</a:t>
            </a:r>
            <a:r>
              <a:rPr lang="cs-CZ" i="1" dirty="0" smtClean="0">
                <a:latin typeface="Times New Roman" pitchFamily="18" charset="0"/>
              </a:rPr>
              <a:t>, </a:t>
            </a:r>
            <a:r>
              <a:rPr lang="cs-CZ" i="1" dirty="0" err="1" smtClean="0">
                <a:latin typeface="Times New Roman" pitchFamily="18" charset="0"/>
              </a:rPr>
              <a:t>Kč</a:t>
            </a:r>
            <a:r>
              <a:rPr lang="cs-CZ" i="1" dirty="0" smtClean="0">
                <a:latin typeface="Times New Roman" pitchFamily="18" charset="0"/>
              </a:rPr>
              <a:t>/kWh ….]</a:t>
            </a:r>
            <a:endParaRPr lang="cs-CZ" b="1" i="1" dirty="0" smtClean="0">
              <a:latin typeface="Times New Roman" pitchFamily="18" charset="0"/>
            </a:endParaRPr>
          </a:p>
          <a:p>
            <a:pPr marL="0" indent="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i="1" u="sng" dirty="0" smtClean="0">
                <a:latin typeface="Times New Roman" pitchFamily="18" charset="0"/>
              </a:rPr>
              <a:t>PŘÍSPĚVEK NA ÚHRADU FIXNÍCH NÁKLADŮ A ZISKU JE ROZDÍLEM MEZI  TRŽBAMI </a:t>
            </a:r>
            <a:r>
              <a:rPr lang="cs-CZ" b="1" i="1" u="sng" dirty="0" smtClean="0">
                <a:solidFill>
                  <a:schemeClr val="folHlink"/>
                </a:solidFill>
                <a:latin typeface="Times New Roman" pitchFamily="18" charset="0"/>
              </a:rPr>
              <a:t>(T)</a:t>
            </a:r>
            <a:r>
              <a:rPr lang="cs-CZ" i="1" u="sng" dirty="0" smtClean="0">
                <a:latin typeface="Times New Roman" pitchFamily="18" charset="0"/>
              </a:rPr>
              <a:t> A CELKOVOU VÝŠI VARIABILNÍCH NÁKLADŮ </a:t>
            </a:r>
            <a:r>
              <a:rPr lang="cs-CZ" b="1" i="1" u="sng" dirty="0" smtClean="0">
                <a:solidFill>
                  <a:schemeClr val="folHlink"/>
                </a:solidFill>
                <a:latin typeface="Times New Roman" pitchFamily="18" charset="0"/>
              </a:rPr>
              <a:t>(N</a:t>
            </a:r>
            <a:r>
              <a:rPr lang="cs-CZ" b="1" i="1" u="sng" baseline="-25000" dirty="0" smtClean="0">
                <a:solidFill>
                  <a:schemeClr val="folHlink"/>
                </a:solidFill>
                <a:latin typeface="Times New Roman" pitchFamily="18" charset="0"/>
              </a:rPr>
              <a:t>V</a:t>
            </a:r>
            <a:r>
              <a:rPr lang="cs-CZ" b="1" i="1" u="sng" dirty="0" smtClean="0">
                <a:solidFill>
                  <a:schemeClr val="folHlink"/>
                </a:solidFill>
                <a:latin typeface="Times New Roman" pitchFamily="18" charset="0"/>
              </a:rPr>
              <a:t>)</a:t>
            </a:r>
          </a:p>
          <a:p>
            <a:pPr marL="0" indent="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i="1" dirty="0" smtClean="0">
                <a:latin typeface="Times New Roman" pitchFamily="18" charset="0"/>
              </a:rPr>
              <a:t>OZNAČUJE SE SYMBOLEM </a:t>
            </a:r>
            <a:r>
              <a:rPr lang="cs-CZ" b="1" i="1" dirty="0" smtClean="0">
                <a:solidFill>
                  <a:schemeClr val="folHlink"/>
                </a:solidFill>
                <a:latin typeface="Times New Roman" pitchFamily="18" charset="0"/>
              </a:rPr>
              <a:t>PÚ</a:t>
            </a:r>
            <a:r>
              <a:rPr lang="cs-CZ" b="1" i="1" dirty="0" smtClean="0">
                <a:latin typeface="Times New Roman" pitchFamily="18" charset="0"/>
              </a:rPr>
              <a:t>  </a:t>
            </a:r>
            <a:r>
              <a:rPr lang="cs-CZ" i="1" dirty="0" smtClean="0">
                <a:latin typeface="Times New Roman" pitchFamily="18" charset="0"/>
              </a:rPr>
              <a:t>[KČ]</a:t>
            </a:r>
            <a:endParaRPr lang="cs-CZ" b="1" i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863600"/>
          </a:xfrm>
        </p:spPr>
        <p:txBody>
          <a:bodyPr/>
          <a:lstStyle/>
          <a:p>
            <a:pPr eaLnBrk="1" hangingPunct="1">
              <a:defRPr/>
            </a:pPr>
            <a:r>
              <a:rPr lang="cs-CZ" b="1" i="1" dirty="0" smtClean="0">
                <a:latin typeface="Times New Roman" pitchFamily="18" charset="0"/>
              </a:rPr>
              <a:t>Ekonomická podstata ukazatele příspěvek na úhradu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196975"/>
            <a:ext cx="8929687" cy="5661025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rgbClr val="FFFF00"/>
              </a:buClr>
              <a:buSzPct val="101000"/>
              <a:buFont typeface="Wingdings" pitchFamily="2" charset="2"/>
              <a:buChar char="q"/>
              <a:tabLst>
                <a:tab pos="628650" algn="l"/>
              </a:tabLst>
              <a:defRPr/>
            </a:pPr>
            <a:r>
              <a:rPr lang="cs-CZ" smtClean="0"/>
              <a:t>	</a:t>
            </a:r>
            <a:r>
              <a:rPr lang="cs-CZ" smtClean="0">
                <a:latin typeface="Times New Roman" pitchFamily="18" charset="0"/>
              </a:rPr>
              <a:t>Vztahy mezi veličinami náklady, výnosy, příspěvek na 	úhradu, výsledek hospodaření (zisk) a objem produkce jsou 	komplexně pojaty v rovnici </a:t>
            </a:r>
            <a:r>
              <a:rPr lang="cs-CZ" i="1" smtClean="0">
                <a:latin typeface="Times New Roman" pitchFamily="18" charset="0"/>
              </a:rPr>
              <a:t>(1).</a:t>
            </a:r>
            <a:r>
              <a:rPr lang="cs-CZ" smtClean="0">
                <a:latin typeface="Times New Roman" pitchFamily="18" charset="0"/>
              </a:rPr>
              <a:t> </a:t>
            </a:r>
          </a:p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rgbClr val="FFFF00"/>
              </a:buClr>
              <a:buSzPct val="101000"/>
              <a:buFont typeface="Wingdings" pitchFamily="2" charset="2"/>
              <a:buChar char="q"/>
              <a:tabLst>
                <a:tab pos="628650" algn="l"/>
              </a:tabLst>
              <a:defRPr/>
            </a:pPr>
            <a:r>
              <a:rPr lang="cs-CZ" smtClean="0">
                <a:latin typeface="Times New Roman" pitchFamily="18" charset="0"/>
              </a:rPr>
              <a:t>	Grafická interpretace zmíněné rovnice se označuje jako 	</a:t>
            </a:r>
            <a:r>
              <a:rPr lang="cs-CZ" i="1" smtClean="0">
                <a:solidFill>
                  <a:schemeClr val="folHlink"/>
                </a:solidFill>
                <a:latin typeface="Times New Roman" pitchFamily="18" charset="0"/>
              </a:rPr>
              <a:t>diagram bodu zvratu</a:t>
            </a:r>
            <a:r>
              <a:rPr lang="cs-CZ" smtClean="0">
                <a:latin typeface="Times New Roman" pitchFamily="18" charset="0"/>
              </a:rPr>
              <a:t>. Analýza diagramu bodu zvratu 	umožňuje 	managementu firem orientaci v budoucím hospodaření jimi 	řízených podnikatelských subjektů, včetně postupů, které povedou 	k jeho ovlivnění. </a:t>
            </a:r>
          </a:p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rgbClr val="FFFF00"/>
              </a:buClr>
              <a:buSzPct val="101000"/>
              <a:buFont typeface="Wingdings" pitchFamily="2" charset="2"/>
              <a:buChar char="q"/>
              <a:tabLst>
                <a:tab pos="628650" algn="l"/>
              </a:tabLst>
              <a:defRPr/>
            </a:pPr>
            <a:r>
              <a:rPr lang="cs-CZ" smtClean="0">
                <a:latin typeface="Times New Roman" pitchFamily="18" charset="0"/>
              </a:rPr>
              <a:t>	Tuto orientaci významným způsobem usnadňuje využití 	příspěvku na úhradu, který je součástí výše uvedené rovnice 	</a:t>
            </a:r>
            <a:r>
              <a:rPr lang="cs-CZ" i="1" smtClean="0">
                <a:latin typeface="Times New Roman" pitchFamily="18" charset="0"/>
              </a:rPr>
              <a:t>(1).</a:t>
            </a:r>
            <a:r>
              <a:rPr lang="cs-CZ" smtClean="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67" name="Rectangle 5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i="1" dirty="0" smtClean="0">
                <a:latin typeface="Times New Roman" pitchFamily="18" charset="0"/>
              </a:rPr>
              <a:t>Diagram bodu zvratu s vyznačením hodnot příspěvku na úhradu</a:t>
            </a:r>
          </a:p>
        </p:txBody>
      </p:sp>
      <p:graphicFrame>
        <p:nvGraphicFramePr>
          <p:cNvPr id="1026" name="Object 5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76417855"/>
              </p:ext>
            </p:extLst>
          </p:nvPr>
        </p:nvGraphicFramePr>
        <p:xfrm>
          <a:off x="457200" y="1047750"/>
          <a:ext cx="8382000" cy="5619750"/>
        </p:xfrm>
        <a:graphic>
          <a:graphicData uri="http://schemas.openxmlformats.org/presentationml/2006/ole">
            <p:oleObj spid="_x0000_s1038" name="Document" r:id="rId3" imgW="5767480" imgH="3874258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8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i="1" dirty="0" smtClean="0">
                <a:latin typeface="Times New Roman" pitchFamily="18" charset="0"/>
              </a:rPr>
              <a:t>Diagram bodu zvratu s využitím příspěvku na úhradu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0" y="1000125"/>
          <a:ext cx="9144000" cy="5857875"/>
        </p:xfrm>
        <a:graphic>
          <a:graphicData uri="http://schemas.openxmlformats.org/presentationml/2006/ole">
            <p:oleObj spid="_x0000_s2062" name="Dokument" r:id="rId3" imgW="5963772" imgH="3657607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863600"/>
          </a:xfrm>
        </p:spPr>
        <p:txBody>
          <a:bodyPr/>
          <a:lstStyle/>
          <a:p>
            <a:pPr eaLnBrk="1" hangingPunct="1">
              <a:defRPr/>
            </a:pPr>
            <a:r>
              <a:rPr lang="cs-CZ" b="1" i="1" dirty="0" smtClean="0">
                <a:latin typeface="Times New Roman" pitchFamily="18" charset="0"/>
              </a:rPr>
              <a:t>Ekonomická podstata ukazatele příspěvek na úhradu v modelovém příkladu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196975"/>
            <a:ext cx="8929687" cy="56610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U zavedeného výrobku „plastový kbelík“ jsou známy následující údaje: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895350" indent="-533400">
              <a:buClr>
                <a:srgbClr val="FFC000"/>
              </a:buClr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roční objem produkce 60 000 ks/rok,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895350" indent="-533400">
              <a:buClr>
                <a:srgbClr val="FFC000"/>
              </a:buClr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cena kbelíku 22 Kč/ks,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895350" indent="-533400">
              <a:buClr>
                <a:srgbClr val="FFC000"/>
              </a:buClr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fixní náklady výroby činí 420 000 Kč/rok,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895350" indent="-533400">
              <a:buClr>
                <a:srgbClr val="FFC000"/>
              </a:buClr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celková výše variabilních nákladů na výrobu 60 000 ks plastových kbelíků činí 720 000 Kč.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895350" indent="-533400">
              <a:buClr>
                <a:srgbClr val="FFC000"/>
              </a:buClr>
              <a:buFont typeface="Wingdings" pitchFamily="2" charset="2"/>
              <a:buNone/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Clr>
                <a:srgbClr val="FFFF00"/>
              </a:buClr>
              <a:buSzPct val="96000"/>
              <a:buFont typeface="+mj-lt"/>
              <a:buAutoNum type="arabicPeriod"/>
              <a:defRPr/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Vypočítejte hodnotu produkce, při které je dosaženo bodu zvratu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Clr>
                <a:srgbClr val="FFFF00"/>
              </a:buClr>
              <a:buSzPct val="96000"/>
              <a:buFont typeface="+mj-lt"/>
              <a:buAutoNum type="arabicPeriod"/>
              <a:defRPr/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Stanovte hodnotu příspěvku na úhradu na jednotku produkce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[Kč/ks].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Clr>
                <a:srgbClr val="FFFF00"/>
              </a:buClr>
              <a:buSzPct val="96000"/>
              <a:buFont typeface="+mj-lt"/>
              <a:buAutoNum type="arabicPeriod"/>
              <a:defRPr/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Stanovte hodnotu výše (množství, objemu, masy) příspěvku na úhradu PÚ [Kč] v bodě zvratu a při produkci 60 000 ks kbelíků za rok.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rgbClr val="FFFF00"/>
              </a:buClr>
              <a:buSzPct val="101000"/>
              <a:buFont typeface="Wingdings" pitchFamily="2" charset="2"/>
              <a:buNone/>
              <a:tabLst>
                <a:tab pos="628650" algn="l"/>
              </a:tabLst>
              <a:defRPr/>
            </a:pPr>
            <a:endParaRPr lang="cs-CZ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2656"/>
            <a:ext cx="8229600" cy="1152128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b="1" i="1" dirty="0" smtClean="0">
                <a:latin typeface="Times New Roman" pitchFamily="18" charset="0"/>
              </a:rPr>
              <a:t>modelový příklad: </a:t>
            </a:r>
            <a:r>
              <a:rPr lang="cs-CZ" sz="2000" b="1" i="1" dirty="0" smtClean="0">
                <a:effectLst/>
                <a:latin typeface="Times New Roman" pitchFamily="18" charset="0"/>
              </a:rPr>
              <a:t>Q</a:t>
            </a:r>
            <a:r>
              <a:rPr lang="cs-CZ" sz="2000" b="1" i="1" baseline="-25000" dirty="0" smtClean="0">
                <a:effectLst/>
                <a:latin typeface="Times New Roman" pitchFamily="18" charset="0"/>
              </a:rPr>
              <a:t>ROČNÍ </a:t>
            </a:r>
            <a:r>
              <a:rPr lang="cs-CZ" sz="2000" b="1" i="1" dirty="0" smtClean="0">
                <a:effectLst/>
                <a:latin typeface="Times New Roman" pitchFamily="18" charset="0"/>
              </a:rPr>
              <a:t>= 60 000 ks, p = 22 Kč/ks, F = 420 000 Kč, N</a:t>
            </a:r>
            <a:r>
              <a:rPr lang="cs-CZ" sz="2000" b="1" i="1" baseline="-25000" dirty="0" smtClean="0">
                <a:effectLst/>
                <a:latin typeface="Times New Roman" pitchFamily="18" charset="0"/>
              </a:rPr>
              <a:t>V </a:t>
            </a:r>
            <a:r>
              <a:rPr lang="cs-CZ" sz="2000" b="1" i="1" dirty="0" smtClean="0">
                <a:effectLst/>
                <a:latin typeface="Times New Roman" pitchFamily="18" charset="0"/>
              </a:rPr>
              <a:t>= 720 000 Kč </a:t>
            </a:r>
            <a:r>
              <a:rPr lang="cs-CZ" sz="20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Vypočítejte hodnotu produkce, při které je dosaženo bodu zvratu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cs-CZ" b="1" i="1" dirty="0" smtClean="0">
                <a:latin typeface="Times New Roman" pitchFamily="18" charset="0"/>
              </a:rPr>
              <a:t> 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340768"/>
            <a:ext cx="8929687" cy="5517232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rgbClr val="FFFF00"/>
              </a:buClr>
              <a:buSzPct val="101000"/>
              <a:buFont typeface="Wingdings" pitchFamily="2" charset="2"/>
              <a:buNone/>
              <a:tabLst>
                <a:tab pos="628650" algn="l"/>
              </a:tabLst>
              <a:defRPr/>
            </a:pPr>
            <a:endParaRPr lang="cs-CZ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514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2656"/>
            <a:ext cx="8229600" cy="1152128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b="1" i="1" dirty="0" smtClean="0">
                <a:latin typeface="Times New Roman" pitchFamily="18" charset="0"/>
              </a:rPr>
              <a:t>modelový příklad: </a:t>
            </a:r>
            <a:r>
              <a:rPr lang="cs-CZ" sz="2000" b="1" i="1" dirty="0" smtClean="0">
                <a:effectLst/>
                <a:latin typeface="Times New Roman" pitchFamily="18" charset="0"/>
              </a:rPr>
              <a:t>Q</a:t>
            </a:r>
            <a:r>
              <a:rPr lang="cs-CZ" sz="2000" b="1" i="1" baseline="-25000" dirty="0" smtClean="0">
                <a:effectLst/>
                <a:latin typeface="Times New Roman" pitchFamily="18" charset="0"/>
              </a:rPr>
              <a:t>ROČNÍ </a:t>
            </a:r>
            <a:r>
              <a:rPr lang="cs-CZ" sz="2000" b="1" i="1" dirty="0" smtClean="0">
                <a:effectLst/>
                <a:latin typeface="Times New Roman" pitchFamily="18" charset="0"/>
              </a:rPr>
              <a:t>= 60 000 ks, p = 22 Kč/ks, F = 420 000 Kč, N</a:t>
            </a:r>
            <a:r>
              <a:rPr lang="cs-CZ" sz="2000" b="1" i="1" baseline="-25000" dirty="0" smtClean="0">
                <a:effectLst/>
                <a:latin typeface="Times New Roman" pitchFamily="18" charset="0"/>
              </a:rPr>
              <a:t>V </a:t>
            </a:r>
            <a:r>
              <a:rPr lang="cs-CZ" sz="2000" b="1" i="1" dirty="0" smtClean="0">
                <a:effectLst/>
                <a:latin typeface="Times New Roman" pitchFamily="18" charset="0"/>
              </a:rPr>
              <a:t>= 720 000 Kč </a:t>
            </a:r>
            <a:r>
              <a:rPr lang="cs-CZ" sz="20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Stanovte hodnotu příspěvku na úhradu na jednotku produkce </a:t>
            </a:r>
            <a:r>
              <a:rPr lang="cs-CZ" sz="2000" i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sz="20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[Kč/ks].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cs-CZ" b="1" i="1" dirty="0" smtClean="0">
                <a:latin typeface="Times New Roman" pitchFamily="18" charset="0"/>
              </a:rPr>
              <a:t> 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340768"/>
            <a:ext cx="8929687" cy="5517232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rgbClr val="FFFF00"/>
              </a:buClr>
              <a:buSzPct val="101000"/>
              <a:buFont typeface="Wingdings" pitchFamily="2" charset="2"/>
              <a:buNone/>
              <a:tabLst>
                <a:tab pos="628650" algn="l"/>
              </a:tabLst>
              <a:defRPr/>
            </a:pPr>
            <a:endParaRPr lang="cs-CZ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251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404664"/>
            <a:ext cx="8928992" cy="1512168"/>
          </a:xfrm>
        </p:spPr>
        <p:txBody>
          <a:bodyPr/>
          <a:lstStyle/>
          <a:p>
            <a:pPr algn="l">
              <a:buClr>
                <a:srgbClr val="FFFF00"/>
              </a:buClr>
              <a:buSzPct val="96000"/>
              <a:defRPr/>
            </a:pPr>
            <a:r>
              <a:rPr lang="cs-CZ" b="1" i="1" dirty="0" smtClean="0">
                <a:latin typeface="Times New Roman" pitchFamily="18" charset="0"/>
              </a:rPr>
              <a:t>modelový příklad: </a:t>
            </a:r>
            <a:r>
              <a:rPr lang="cs-CZ" sz="2000" b="1" i="1" dirty="0" smtClean="0">
                <a:effectLst/>
                <a:latin typeface="Times New Roman" pitchFamily="18" charset="0"/>
              </a:rPr>
              <a:t>Q</a:t>
            </a:r>
            <a:r>
              <a:rPr lang="cs-CZ" sz="2000" b="1" i="1" baseline="-25000" dirty="0" smtClean="0">
                <a:effectLst/>
                <a:latin typeface="Times New Roman" pitchFamily="18" charset="0"/>
              </a:rPr>
              <a:t>ROČNÍ </a:t>
            </a:r>
            <a:r>
              <a:rPr lang="cs-CZ" sz="2000" b="1" i="1" dirty="0" smtClean="0">
                <a:effectLst/>
                <a:latin typeface="Times New Roman" pitchFamily="18" charset="0"/>
              </a:rPr>
              <a:t>= 60 000 ks, p = 22 Kč/ks, F = 420 000 Kč, N</a:t>
            </a:r>
            <a:r>
              <a:rPr lang="cs-CZ" sz="2000" b="1" i="1" baseline="-25000" dirty="0" smtClean="0">
                <a:effectLst/>
                <a:latin typeface="Times New Roman" pitchFamily="18" charset="0"/>
              </a:rPr>
              <a:t>V </a:t>
            </a:r>
            <a:r>
              <a:rPr lang="cs-CZ" sz="2000" b="1" i="1" dirty="0" smtClean="0">
                <a:effectLst/>
                <a:latin typeface="Times New Roman" pitchFamily="18" charset="0"/>
              </a:rPr>
              <a:t>= 720 000 Kč </a:t>
            </a:r>
            <a:r>
              <a:rPr lang="cs-CZ" sz="20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Stanovte hodnotu výše (množství, objemu, masy) příspěvku na úhradu PÚ [Kč] v bodě zvratu a při produkci 60 000 ks kbelíků za rok.</a:t>
            </a:r>
            <a:r>
              <a:rPr lang="en-US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000" dirty="0">
                <a:latin typeface="Times New Roman" pitchFamily="18" charset="0"/>
              </a:rPr>
              <a:t/>
            </a:r>
            <a:br>
              <a:rPr lang="cs-CZ" sz="2000" dirty="0">
                <a:latin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cs-CZ" b="1" i="1" dirty="0" smtClean="0">
                <a:latin typeface="Times New Roman" pitchFamily="18" charset="0"/>
              </a:rPr>
              <a:t> 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340768"/>
            <a:ext cx="8929687" cy="5517232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rgbClr val="FFFF00"/>
              </a:buClr>
              <a:buSzPct val="101000"/>
              <a:buFont typeface="Wingdings" pitchFamily="2" charset="2"/>
              <a:buNone/>
              <a:tabLst>
                <a:tab pos="628650" algn="l"/>
              </a:tabLst>
              <a:defRPr/>
            </a:pPr>
            <a:endParaRPr lang="cs-CZ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926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619125"/>
          </a:xfrm>
        </p:spPr>
        <p:txBody>
          <a:bodyPr/>
          <a:lstStyle/>
          <a:p>
            <a:pPr>
              <a:defRPr/>
            </a:pPr>
            <a:r>
              <a:rPr lang="cs-CZ" sz="2400" b="1" i="1" dirty="0" smtClean="0">
                <a:latin typeface="Times New Roman" pitchFamily="18" charset="0"/>
              </a:rPr>
              <a:t>Diagram bodu zvratu při relaci kdy p&lt;v </a:t>
            </a:r>
            <a:r>
              <a:rPr lang="cs-CZ" sz="2400" i="1" dirty="0" smtClean="0">
                <a:latin typeface="Times New Roman" pitchFamily="18" charset="0"/>
              </a:rPr>
              <a:t>(cena je nižší než variabilní náklady na jednotku produkce)</a:t>
            </a:r>
            <a:r>
              <a:rPr lang="en-US" sz="2400" dirty="0" smtClean="0">
                <a:latin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</a:rPr>
            </a:br>
            <a:endParaRPr lang="cs-CZ" sz="2400" dirty="0" smtClean="0">
              <a:latin typeface="Times New Roman" pitchFamily="18" charset="0"/>
            </a:endParaRP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71625"/>
            <a:ext cx="9144000" cy="5286375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0" y="1143000"/>
          <a:ext cx="9029700" cy="5715000"/>
        </p:xfrm>
        <a:graphic>
          <a:graphicData uri="http://schemas.openxmlformats.org/presentationml/2006/ole">
            <p:oleObj spid="_x0000_s3086" name="Document" r:id="rId3" imgW="5950632" imgH="3674611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1079500"/>
          </a:xfrm>
        </p:spPr>
        <p:txBody>
          <a:bodyPr/>
          <a:lstStyle/>
          <a:p>
            <a:pPr eaLnBrk="1" hangingPunct="1">
              <a:defRPr/>
            </a:pPr>
            <a:r>
              <a:rPr lang="cs-CZ" b="1" i="1" dirty="0" smtClean="0">
                <a:latin typeface="Times New Roman" pitchFamily="18" charset="0"/>
              </a:rPr>
              <a:t>Osnova přednášky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spcBef>
                <a:spcPct val="50000"/>
              </a:spcBef>
              <a:spcAft>
                <a:spcPct val="50000"/>
              </a:spcAft>
              <a:buClr>
                <a:schemeClr val="tx1"/>
              </a:buClr>
              <a:buSzPct val="100000"/>
              <a:buFont typeface="Wingdings" pitchFamily="2" charset="2"/>
              <a:buAutoNum type="arabicPeriod"/>
              <a:defRPr/>
            </a:pPr>
            <a:endParaRPr lang="cs-CZ" dirty="0" smtClean="0"/>
          </a:p>
          <a:p>
            <a:pPr marL="457200" indent="-457200" eaLnBrk="1" hangingPunct="1">
              <a:spcBef>
                <a:spcPct val="50000"/>
              </a:spcBef>
              <a:spcAft>
                <a:spcPct val="50000"/>
              </a:spcAft>
              <a:buClr>
                <a:schemeClr val="tx1"/>
              </a:buClr>
              <a:buSzPct val="100000"/>
              <a:buFont typeface="Wingdings" pitchFamily="2" charset="2"/>
              <a:buAutoNum type="arabicPeriod"/>
              <a:defRPr/>
            </a:pPr>
            <a:r>
              <a:rPr lang="cs-CZ" dirty="0" smtClean="0">
                <a:latin typeface="Times New Roman" pitchFamily="18" charset="0"/>
              </a:rPr>
              <a:t>Úvod – charakteristika ukazatele příspěvek na úhradu fixních nákladů a zisku</a:t>
            </a:r>
          </a:p>
          <a:p>
            <a:pPr marL="457200" indent="-457200" eaLnBrk="1" hangingPunct="1">
              <a:spcBef>
                <a:spcPct val="50000"/>
              </a:spcBef>
              <a:spcAft>
                <a:spcPct val="50000"/>
              </a:spcAft>
              <a:buClr>
                <a:schemeClr val="tx1"/>
              </a:buClr>
              <a:buSzPct val="100000"/>
              <a:buFont typeface="Wingdings" pitchFamily="2" charset="2"/>
              <a:buAutoNum type="arabicPeriod"/>
              <a:defRPr/>
            </a:pPr>
            <a:r>
              <a:rPr lang="cs-CZ" dirty="0" smtClean="0">
                <a:latin typeface="Times New Roman" pitchFamily="18" charset="0"/>
              </a:rPr>
              <a:t>Ekonomická podstata ukazatele příspěvek na úhradu</a:t>
            </a:r>
          </a:p>
          <a:p>
            <a:pPr marL="457200" indent="-457200" eaLnBrk="1" hangingPunct="1">
              <a:spcBef>
                <a:spcPct val="50000"/>
              </a:spcBef>
              <a:spcAft>
                <a:spcPct val="50000"/>
              </a:spcAft>
              <a:buClr>
                <a:schemeClr val="tx1"/>
              </a:buClr>
              <a:buSzPct val="100000"/>
              <a:buFont typeface="Wingdings" pitchFamily="2" charset="2"/>
              <a:buAutoNum type="arabicPeriod"/>
              <a:defRPr/>
            </a:pPr>
            <a:r>
              <a:rPr lang="cs-CZ" dirty="0" smtClean="0">
                <a:latin typeface="Times New Roman" pitchFamily="18" charset="0"/>
              </a:rPr>
              <a:t>Příspěvek na úhradu v diagramu bodu zvratu</a:t>
            </a:r>
          </a:p>
          <a:p>
            <a:pPr marL="457200" indent="-457200" eaLnBrk="1" hangingPunct="1">
              <a:spcBef>
                <a:spcPct val="50000"/>
              </a:spcBef>
              <a:spcAft>
                <a:spcPct val="50000"/>
              </a:spcAft>
              <a:buClr>
                <a:schemeClr val="tx1"/>
              </a:buClr>
              <a:buSzPct val="100000"/>
              <a:buFont typeface="Wingdings" pitchFamily="2" charset="2"/>
              <a:buAutoNum type="arabicPeriod"/>
              <a:defRPr/>
            </a:pPr>
            <a:r>
              <a:rPr lang="cs-CZ" dirty="0" smtClean="0">
                <a:latin typeface="Times New Roman" pitchFamily="18" charset="0"/>
              </a:rPr>
              <a:t>Využití příspěvku na úhradu v manažerské praxi</a:t>
            </a:r>
          </a:p>
          <a:p>
            <a:pPr marL="457200" indent="-457200" eaLnBrk="1" hangingPunct="1">
              <a:spcBef>
                <a:spcPct val="50000"/>
              </a:spcBef>
              <a:spcAft>
                <a:spcPct val="50000"/>
              </a:spcAft>
              <a:buClr>
                <a:schemeClr val="tx1"/>
              </a:buClr>
              <a:buFont typeface="Wingdings" pitchFamily="2" charset="2"/>
              <a:buAutoNum type="arabicPeriod"/>
              <a:defRPr/>
            </a:pPr>
            <a:endParaRPr lang="cs-CZ" dirty="0" smtClean="0">
              <a:latin typeface="Times New Roman" pitchFamily="18" charset="0"/>
            </a:endParaRPr>
          </a:p>
          <a:p>
            <a:pPr marL="457200" indent="-457200" eaLnBrk="1" hangingPunct="1"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935038"/>
          </a:xfrm>
        </p:spPr>
        <p:txBody>
          <a:bodyPr/>
          <a:lstStyle/>
          <a:p>
            <a:pPr>
              <a:defRPr/>
            </a:pPr>
            <a:r>
              <a:rPr lang="cs-CZ" b="1" i="1" dirty="0" smtClean="0">
                <a:latin typeface="Times New Roman" pitchFamily="18" charset="0"/>
              </a:rPr>
              <a:t>Diagram bodu zvratu při relaci kdy p&lt;v</a:t>
            </a:r>
            <a:r>
              <a:rPr lang="cs-CZ" i="1" dirty="0" smtClean="0">
                <a:latin typeface="Times New Roman" pitchFamily="18" charset="0"/>
              </a:rPr>
              <a:t> (cena je nižší než variabilní náklady na jednotku produkce)</a:t>
            </a:r>
            <a:r>
              <a:rPr lang="en-US" dirty="0" smtClean="0">
                <a:latin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</a:rPr>
            </a:br>
            <a:endParaRPr lang="cs-CZ" dirty="0" smtClean="0">
              <a:latin typeface="Times New Roman" pitchFamily="18" charset="0"/>
            </a:endParaRPr>
          </a:p>
        </p:txBody>
      </p:sp>
      <p:graphicFrame>
        <p:nvGraphicFramePr>
          <p:cNvPr id="4098" name="Zástupný symbol pro obsah 3"/>
          <p:cNvGraphicFramePr>
            <a:graphicFrameLocks noGrp="1" noChangeAspect="1"/>
          </p:cNvGraphicFramePr>
          <p:nvPr>
            <p:ph idx="1"/>
          </p:nvPr>
        </p:nvGraphicFramePr>
        <p:xfrm>
          <a:off x="392113" y="981075"/>
          <a:ext cx="9577387" cy="5876925"/>
        </p:xfrm>
        <a:graphic>
          <a:graphicData uri="http://schemas.openxmlformats.org/presentationml/2006/ole">
            <p:oleObj spid="_x0000_s4110" name="Dokument" r:id="rId3" imgW="7085812" imgH="4348885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935038"/>
          </a:xfrm>
        </p:spPr>
        <p:txBody>
          <a:bodyPr/>
          <a:lstStyle/>
          <a:p>
            <a:pPr>
              <a:defRPr/>
            </a:pPr>
            <a:r>
              <a:rPr lang="cs-CZ" b="1" i="1" dirty="0" smtClean="0">
                <a:latin typeface="Times New Roman" pitchFamily="18" charset="0"/>
              </a:rPr>
              <a:t>Diagram bodu zvratu při relaci kdy p&lt;v</a:t>
            </a:r>
            <a:r>
              <a:rPr lang="cs-CZ" i="1" dirty="0" smtClean="0">
                <a:latin typeface="Times New Roman" pitchFamily="18" charset="0"/>
              </a:rPr>
              <a:t> (s využitím příspěvku na úhradu fixních nákladů a zisku)</a:t>
            </a:r>
            <a:r>
              <a:rPr lang="en-US" dirty="0" smtClean="0">
                <a:latin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</a:rPr>
            </a:br>
            <a:endParaRPr lang="cs-CZ" dirty="0" smtClean="0">
              <a:latin typeface="Times New Roman" pitchFamily="18" charset="0"/>
            </a:endParaRPr>
          </a:p>
        </p:txBody>
      </p:sp>
      <p:graphicFrame>
        <p:nvGraphicFramePr>
          <p:cNvPr id="6" name="Zástupný symbol pro obsah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52949956"/>
              </p:ext>
            </p:extLst>
          </p:nvPr>
        </p:nvGraphicFramePr>
        <p:xfrm>
          <a:off x="177800" y="1196975"/>
          <a:ext cx="8788400" cy="4968875"/>
        </p:xfrm>
        <a:graphic>
          <a:graphicData uri="http://schemas.openxmlformats.org/presentationml/2006/ole">
            <p:oleObj spid="_x0000_s10242" name="Dokument" r:id="rId3" imgW="8905461" imgH="5036103" progId="Word.Documen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72547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467" y="188640"/>
            <a:ext cx="9108504" cy="833438"/>
          </a:xfrm>
        </p:spPr>
        <p:txBody>
          <a:bodyPr/>
          <a:lstStyle/>
          <a:p>
            <a:pPr>
              <a:defRPr/>
            </a:pP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Příklad využití </a:t>
            </a:r>
            <a:r>
              <a:rPr lang="cs-CZ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příspěvku na úhradu 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(diagramu bodu zvratu) v modelové situaci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571625"/>
            <a:ext cx="8643938" cy="5286375"/>
          </a:xfrm>
        </p:spPr>
        <p:txBody>
          <a:bodyPr/>
          <a:lstStyle/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Výrobce a zároveň prodejce „valašských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frgálů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“ vykazoval při prodeji 10 000 ks výrobků měsíčně výsledek hospodaření (zisk) ve výši 20 000 Kč. Fixní náklady spojené s výrobou a prodejem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frgálů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činily 100 000 Kč měsíčně. 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 letošním roce výrobce předpokládá, že s ohledem na tíživější hospodářskou situaci budou měsíce, kdy se prodá pouze 5 000 ks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frgálů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a fixní náklady zůstanou na úrovni 100 000 Kč.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 jakým výsledkem hospodaření může majitel výrobny za těchto podmínek počítat?</a:t>
            </a:r>
            <a:endParaRPr lang="en-US" i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3438"/>
          </a:xfrm>
        </p:spPr>
        <p:txBody>
          <a:bodyPr/>
          <a:lstStyle/>
          <a:p>
            <a:pPr>
              <a:defRPr/>
            </a:pP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Příklad využití diagramu bodu zvratu v modelové situaci</a:t>
            </a:r>
            <a:endParaRPr lang="cs-CZ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71625"/>
            <a:ext cx="9144000" cy="5286375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0" y="1428750"/>
          <a:ext cx="8964613" cy="5429250"/>
        </p:xfrm>
        <a:graphic>
          <a:graphicData uri="http://schemas.openxmlformats.org/presentationml/2006/ole">
            <p:oleObj spid="_x0000_s5134" name="Document" r:id="rId3" imgW="5746651" imgH="3434469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3438"/>
          </a:xfrm>
        </p:spPr>
        <p:txBody>
          <a:bodyPr/>
          <a:lstStyle/>
          <a:p>
            <a:pPr>
              <a:defRPr/>
            </a:pP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Podobnost trojúhelníků</a:t>
            </a:r>
            <a:endParaRPr lang="cs-CZ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71625"/>
            <a:ext cx="9144000" cy="5286375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0" y="1693863"/>
          <a:ext cx="9144000" cy="5164137"/>
        </p:xfrm>
        <a:graphic>
          <a:graphicData uri="http://schemas.openxmlformats.org/presentationml/2006/ole">
            <p:oleObj spid="_x0000_s6158" name="Document" r:id="rId3" imgW="5958173" imgH="3468002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Řešení?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170" name="Zástupný symbol pro obsah 3"/>
          <p:cNvGraphicFramePr>
            <a:graphicFrameLocks noGrp="1" noChangeAspect="1"/>
          </p:cNvGraphicFramePr>
          <p:nvPr>
            <p:ph idx="1"/>
          </p:nvPr>
        </p:nvGraphicFramePr>
        <p:xfrm>
          <a:off x="0" y="1785938"/>
          <a:ext cx="9144000" cy="4302125"/>
        </p:xfrm>
        <a:graphic>
          <a:graphicData uri="http://schemas.openxmlformats.org/presentationml/2006/ole">
            <p:oleObj spid="_x0000_s7182" name="Document" r:id="rId3" imgW="6762604" imgH="30144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i="1" dirty="0" smtClean="0">
                <a:latin typeface="Times New Roman" pitchFamily="18" charset="0"/>
              </a:rPr>
              <a:t>Řešení modelového příkladu</a:t>
            </a:r>
            <a:endParaRPr lang="en-US" b="1" i="1" dirty="0" smtClean="0">
              <a:latin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50" y="981075"/>
            <a:ext cx="8715375" cy="5591175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endParaRPr lang="cs-CZ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b="1" i="1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Kde je chyba?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b="1" i="1" dirty="0" smtClean="0">
              <a:solidFill>
                <a:schemeClr val="folHlin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Zlomek  20 000 / 10 000   prezentuje veličinu </a:t>
            </a:r>
            <a:r>
              <a:rPr lang="cs-CZ" b="1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„zisk na jednotku produkce“,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smtClean="0">
                <a:effectLst/>
                <a:latin typeface="Times New Roman" pitchFamily="18" charset="0"/>
                <a:cs typeface="Times New Roman" pitchFamily="18" charset="0"/>
              </a:rPr>
              <a:t>která je pro účely lineárního programování nepoužitelná. </a:t>
            </a:r>
          </a:p>
          <a:p>
            <a:pPr marL="0" indent="0">
              <a:lnSpc>
                <a:spcPct val="120000"/>
              </a:lnSpc>
              <a:buFont typeface="Wingdings" pitchFamily="2" charset="2"/>
              <a:buNone/>
              <a:defRPr/>
            </a:pPr>
            <a:endParaRPr lang="cs-CZ" i="1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cs-CZ" b="1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„zisk na jednotku produkce“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u="sng" dirty="0" smtClean="0">
                <a:latin typeface="Times New Roman" pitchFamily="18" charset="0"/>
                <a:cs typeface="Times New Roman" pitchFamily="18" charset="0"/>
              </a:rPr>
              <a:t>je veličina proměnná s objemem produkce</a:t>
            </a:r>
          </a:p>
          <a:p>
            <a:pPr marL="0" indent="0">
              <a:lnSpc>
                <a:spcPct val="120000"/>
              </a:lnSpc>
              <a:buFont typeface="Wingdings" pitchFamily="2" charset="2"/>
              <a:buNone/>
              <a:defRPr/>
            </a:pPr>
            <a:endParaRPr lang="cs-CZ" i="1" u="sng" dirty="0" smtClean="0">
              <a:solidFill>
                <a:schemeClr val="folHlink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cs-CZ" i="1" u="sng" dirty="0" smtClean="0">
                <a:solidFill>
                  <a:schemeClr val="folHlink"/>
                </a:solidFill>
                <a:effectLst/>
                <a:latin typeface="Times New Roman" pitchFamily="18" charset="0"/>
                <a:cs typeface="Times New Roman" pitchFamily="18" charset="0"/>
              </a:rPr>
              <a:t>Jako prvek lineárního programování je použitelný příspěvek na úhradu fixních nákladů a zisku.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b="1" i="1" u="sng" dirty="0" smtClean="0">
              <a:solidFill>
                <a:schemeClr val="folHlink"/>
              </a:solidFill>
              <a:effectLst/>
              <a:latin typeface="Times New Roman" pitchFamily="18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endParaRPr lang="en-US" b="1" i="1" dirty="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116632"/>
            <a:ext cx="8579296" cy="792088"/>
          </a:xfrm>
        </p:spPr>
        <p:txBody>
          <a:bodyPr/>
          <a:lstStyle/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10 000 ks výrobků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měsíčně → VH</a:t>
            </a:r>
            <a:r>
              <a:rPr lang="cs-CZ" sz="2000" baseline="-250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(zisk) ve výši 20 000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Kč; F = 100 000 Kč za měsíc; 5 000 ks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frgalů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→ </a:t>
            </a:r>
            <a:r>
              <a:rPr lang="cs-CZ" sz="2000" i="1" dirty="0" smtClean="0">
                <a:solidFill>
                  <a:srgbClr val="FFC000"/>
                </a:solidFill>
                <a:effectLst/>
                <a:latin typeface="Times New Roman" pitchFamily="18" charset="0"/>
                <a:cs typeface="Times New Roman" pitchFamily="18" charset="0"/>
              </a:rPr>
              <a:t>VH</a:t>
            </a:r>
            <a:r>
              <a:rPr lang="cs-CZ" sz="2000" i="1" baseline="-25000" dirty="0" smtClean="0">
                <a:solidFill>
                  <a:srgbClr val="FFC000"/>
                </a:solidFill>
                <a:effectLst/>
                <a:latin typeface="Times New Roman" pitchFamily="18" charset="0"/>
                <a:cs typeface="Times New Roman" pitchFamily="18" charset="0"/>
              </a:rPr>
              <a:t>5</a:t>
            </a:r>
            <a:r>
              <a:rPr lang="cs-CZ" sz="2000" i="1" dirty="0" smtClean="0">
                <a:solidFill>
                  <a:srgbClr val="FFC000"/>
                </a:solidFill>
                <a:effectLst/>
                <a:latin typeface="Times New Roman" pitchFamily="18" charset="0"/>
                <a:cs typeface="Times New Roman" pitchFamily="18" charset="0"/>
              </a:rPr>
              <a:t> = ?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052737"/>
            <a:ext cx="8822184" cy="5805264"/>
          </a:xfrm>
        </p:spPr>
        <p:txBody>
          <a:bodyPr/>
          <a:lstStyle/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223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Řešení modelového příkladu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 dirty="0"/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/>
        </p:nvGraphicFramePr>
        <p:xfrm>
          <a:off x="0" y="1143000"/>
          <a:ext cx="9144000" cy="5715000"/>
        </p:xfrm>
        <a:graphic>
          <a:graphicData uri="http://schemas.openxmlformats.org/presentationml/2006/ole">
            <p:oleObj spid="_x0000_s8206" name="Dokument" r:id="rId3" imgW="6629729" imgH="4420639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954087"/>
          </a:xfrm>
        </p:spPr>
        <p:txBody>
          <a:bodyPr/>
          <a:lstStyle/>
          <a:p>
            <a:pPr eaLnBrk="1" hangingPunct="1">
              <a:defRPr/>
            </a:pPr>
            <a:r>
              <a:rPr lang="cs-CZ" b="1" i="1" dirty="0" smtClean="0">
                <a:latin typeface="Times New Roman" pitchFamily="18" charset="0"/>
              </a:rPr>
              <a:t>Využití příspěvku na úhradu v manažerské praxi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5949950"/>
          </a:xfrm>
        </p:spPr>
        <p:txBody>
          <a:bodyPr/>
          <a:lstStyle/>
          <a:p>
            <a:pPr marL="0" indent="0" eaLnBrk="1" hangingPunct="1">
              <a:spcBef>
                <a:spcPct val="50000"/>
              </a:spcBef>
              <a:buFont typeface="Wingdings" pitchFamily="2" charset="2"/>
              <a:buNone/>
              <a:defRPr/>
            </a:pPr>
            <a:endParaRPr lang="cs-CZ" dirty="0" smtClean="0"/>
          </a:p>
          <a:p>
            <a:pPr marL="0" indent="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cs-CZ" dirty="0" smtClean="0"/>
          </a:p>
          <a:p>
            <a:pPr marL="0" indent="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cs-CZ" dirty="0" smtClean="0">
                <a:latin typeface="Times New Roman" pitchFamily="18" charset="0"/>
              </a:rPr>
              <a:t>Příspěvek na úhradu má široké uplatnění v řadě manažerských výpočtů a rozhodovacích úloh, které  jsou zaměřeny do oblastí:</a:t>
            </a:r>
          </a:p>
          <a:p>
            <a:pPr marL="0" indent="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cs-CZ" dirty="0" smtClean="0">
              <a:latin typeface="Times New Roman" pitchFamily="18" charset="0"/>
            </a:endParaRPr>
          </a:p>
          <a:p>
            <a:pPr marL="895350" lvl="1" indent="-43815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cs-CZ" sz="2400" dirty="0" smtClean="0">
                <a:latin typeface="Times New Roman" pitchFamily="18" charset="0"/>
              </a:rPr>
              <a:t>stanovení výhledu hospodářského výsledku podnikatelské jednotky, za příslušné období,</a:t>
            </a:r>
          </a:p>
          <a:p>
            <a:pPr marL="895350" lvl="1" indent="-43815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cs-CZ" sz="2400" dirty="0" smtClean="0">
                <a:latin typeface="Times New Roman" pitchFamily="18" charset="0"/>
              </a:rPr>
              <a:t>analýza hospodářského výsledku podnikatelského subjektu s využitím příspěvku na úhradu,</a:t>
            </a:r>
          </a:p>
          <a:p>
            <a:pPr marL="895350" lvl="1" indent="-43815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cs-CZ" sz="2400" dirty="0" smtClean="0">
                <a:latin typeface="Times New Roman" pitchFamily="18" charset="0"/>
              </a:rPr>
              <a:t>posouzení přínosu jednotlivých výrobků (výrobkových skupin) na výsledek hospodaření firmy.</a:t>
            </a:r>
          </a:p>
          <a:p>
            <a:pPr marL="0" indent="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cs-CZ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i="1" dirty="0" smtClean="0">
                <a:latin typeface="Times New Roman" pitchFamily="18" charset="0"/>
              </a:rPr>
              <a:t>Úvod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052513"/>
            <a:ext cx="8786812" cy="5805487"/>
          </a:xfrm>
        </p:spPr>
        <p:txBody>
          <a:bodyPr/>
          <a:lstStyle/>
          <a:p>
            <a:pPr marL="0" indent="0" eaLnBrk="1" hangingPunct="1">
              <a:spcBef>
                <a:spcPct val="50000"/>
              </a:spcBef>
              <a:buFont typeface="Wingdings" pitchFamily="2" charset="2"/>
              <a:buNone/>
              <a:tabLst>
                <a:tab pos="457200" algn="l"/>
              </a:tabLst>
              <a:defRPr/>
            </a:pPr>
            <a:r>
              <a:rPr lang="cs-CZ" b="1" u="sng" dirty="0" smtClean="0">
                <a:latin typeface="Times New Roman" pitchFamily="18" charset="0"/>
              </a:rPr>
              <a:t>Charakteristika ukazatele příspěvek na úhradu</a:t>
            </a:r>
            <a:r>
              <a:rPr lang="cs-CZ" dirty="0" smtClean="0">
                <a:latin typeface="Times New Roman" pitchFamily="18" charset="0"/>
              </a:rPr>
              <a:t>	</a:t>
            </a:r>
          </a:p>
          <a:p>
            <a:pPr marL="0" indent="0" eaLnBrk="1" hangingPunct="1">
              <a:lnSpc>
                <a:spcPct val="120000"/>
              </a:lnSpc>
              <a:spcBef>
                <a:spcPct val="70000"/>
              </a:spcBef>
              <a:spcAft>
                <a:spcPct val="700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457200" algn="l"/>
              </a:tabLst>
              <a:defRPr/>
            </a:pPr>
            <a:r>
              <a:rPr lang="cs-CZ" dirty="0" smtClean="0">
                <a:latin typeface="Times New Roman" pitchFamily="18" charset="0"/>
              </a:rPr>
              <a:t>	Z hlediska teorie ekonomiky podniku je </a:t>
            </a:r>
            <a:r>
              <a:rPr lang="cs-CZ" b="1" dirty="0" smtClean="0">
                <a:latin typeface="Times New Roman" pitchFamily="18" charset="0"/>
              </a:rPr>
              <a:t>ukazatel příspěvek na 	úhradu</a:t>
            </a:r>
            <a:r>
              <a:rPr lang="cs-CZ" dirty="0" smtClean="0">
                <a:latin typeface="Times New Roman" pitchFamily="18" charset="0"/>
              </a:rPr>
              <a:t> dáván do souvislosti s </a:t>
            </a:r>
            <a:r>
              <a:rPr lang="cs-CZ" b="1" dirty="0" smtClean="0">
                <a:solidFill>
                  <a:schemeClr val="folHlink"/>
                </a:solidFill>
                <a:latin typeface="Times New Roman" pitchFamily="18" charset="0"/>
              </a:rPr>
              <a:t>diagramem bodu zvratu</a:t>
            </a:r>
            <a:r>
              <a:rPr lang="cs-CZ" dirty="0" smtClean="0">
                <a:latin typeface="Times New Roman" pitchFamily="18" charset="0"/>
              </a:rPr>
              <a:t> 	respektive </a:t>
            </a:r>
            <a:r>
              <a:rPr lang="cs-CZ" u="sng" dirty="0" smtClean="0">
                <a:latin typeface="Times New Roman" pitchFamily="18" charset="0"/>
              </a:rPr>
              <a:t>analýzou diagramu bodu zvratu bodu zvratu. </a:t>
            </a:r>
          </a:p>
          <a:p>
            <a:pPr marL="0" indent="0" eaLnBrk="1" hangingPunct="1">
              <a:lnSpc>
                <a:spcPct val="120000"/>
              </a:lnSpc>
              <a:spcBef>
                <a:spcPct val="70000"/>
              </a:spcBef>
              <a:spcAft>
                <a:spcPct val="700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457200" algn="l"/>
              </a:tabLst>
              <a:defRPr/>
            </a:pPr>
            <a:r>
              <a:rPr lang="cs-CZ" dirty="0" smtClean="0">
                <a:latin typeface="Times New Roman" pitchFamily="18" charset="0"/>
              </a:rPr>
              <a:t>	Je spojován s kritériem dělení nákladů podle jejich závislosti na 	objemu produkce na </a:t>
            </a:r>
            <a:r>
              <a:rPr lang="cs-CZ" b="1" u="sng" dirty="0" smtClean="0">
                <a:solidFill>
                  <a:srgbClr val="FFFF00"/>
                </a:solidFill>
                <a:latin typeface="Times New Roman" pitchFamily="18" charset="0"/>
              </a:rPr>
              <a:t>variabilní a fixní složku.</a:t>
            </a:r>
            <a:r>
              <a:rPr lang="cs-CZ" dirty="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</a:p>
          <a:p>
            <a:pPr marL="0" indent="0" eaLnBrk="1" hangingPunct="1">
              <a:lnSpc>
                <a:spcPct val="120000"/>
              </a:lnSpc>
              <a:spcBef>
                <a:spcPct val="70000"/>
              </a:spcBef>
              <a:spcAft>
                <a:spcPct val="700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457200" algn="l"/>
              </a:tabLst>
              <a:defRPr/>
            </a:pPr>
            <a:r>
              <a:rPr lang="cs-CZ" dirty="0" smtClean="0">
                <a:latin typeface="Times New Roman" pitchFamily="18" charset="0"/>
              </a:rPr>
              <a:t>	Jeho využití v podnikové praxi však přesáhlo rámec analýzy 	bodu zvratu a má uplatnění v řadě dalších manažerských 	úloh. </a:t>
            </a:r>
          </a:p>
          <a:p>
            <a:pPr marL="0" indent="0" eaLnBrk="1" hangingPunct="1">
              <a:spcBef>
                <a:spcPct val="70000"/>
              </a:spcBef>
              <a:spcAft>
                <a:spcPct val="70000"/>
              </a:spcAft>
              <a:buFont typeface="Wingdings" pitchFamily="2" charset="2"/>
              <a:buChar char="q"/>
              <a:tabLst>
                <a:tab pos="457200" algn="l"/>
              </a:tabLst>
              <a:defRPr/>
            </a:pPr>
            <a:endParaRPr lang="cs-CZ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1025525"/>
          </a:xfrm>
        </p:spPr>
        <p:txBody>
          <a:bodyPr/>
          <a:lstStyle/>
          <a:p>
            <a:pPr eaLnBrk="1" hangingPunct="1">
              <a:defRPr/>
            </a:pPr>
            <a:r>
              <a:rPr lang="cs-CZ" b="1" i="1" dirty="0" smtClean="0">
                <a:latin typeface="Times New Roman" pitchFamily="18" charset="0"/>
              </a:rPr>
              <a:t>Využití příspěvku na úhradu v manažerské praxi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57313"/>
            <a:ext cx="9144000" cy="5500687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buSzPct val="100000"/>
              <a:buFont typeface="Wingdings" pitchFamily="2" charset="2"/>
              <a:buNone/>
              <a:defRPr/>
            </a:pPr>
            <a:r>
              <a:rPr lang="cs-CZ" dirty="0" smtClean="0">
                <a:latin typeface="Times New Roman" pitchFamily="18" charset="0"/>
              </a:rPr>
              <a:t>Příspěvek na úhradu má široké uplatnění v řadě manažerských výpočtů a rozhodovacích úloh, které  jsou zaměřeny do oblastí:</a:t>
            </a:r>
          </a:p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buSzPct val="100000"/>
              <a:buFont typeface="Wingdings" pitchFamily="2" charset="2"/>
              <a:buNone/>
              <a:defRPr/>
            </a:pPr>
            <a:endParaRPr lang="cs-CZ" dirty="0" smtClean="0">
              <a:latin typeface="Times New Roman" pitchFamily="18" charset="0"/>
            </a:endParaRPr>
          </a:p>
          <a:p>
            <a:pPr marL="895350" lvl="1" indent="-438150" eaLnBrk="1" hangingPunct="1">
              <a:lnSpc>
                <a:spcPct val="120000"/>
              </a:lnSpc>
              <a:spcBef>
                <a:spcPct val="50000"/>
              </a:spcBef>
              <a:buSzPct val="100000"/>
              <a:defRPr/>
            </a:pPr>
            <a:r>
              <a:rPr lang="cs-CZ" sz="2400" dirty="0" smtClean="0">
                <a:latin typeface="Times New Roman" pitchFamily="18" charset="0"/>
              </a:rPr>
              <a:t>zařazení zakázky s nižší cenou pro zákazníka v případě nenaplněné výrobní kapacity na dané období,</a:t>
            </a:r>
          </a:p>
          <a:p>
            <a:pPr marL="895350" lvl="1" indent="-438150" eaLnBrk="1" hangingPunct="1">
              <a:lnSpc>
                <a:spcPct val="120000"/>
              </a:lnSpc>
              <a:spcBef>
                <a:spcPct val="50000"/>
              </a:spcBef>
              <a:buSzPct val="100000"/>
              <a:defRPr/>
            </a:pPr>
            <a:r>
              <a:rPr lang="cs-CZ" sz="2400" dirty="0" smtClean="0">
                <a:latin typeface="Times New Roman" pitchFamily="18" charset="0"/>
              </a:rPr>
              <a:t>posouzení ekonomického přínosu jednotlivých výrobků (výrobkových skupin) na celkovém výsledku hospodaření firmy,</a:t>
            </a:r>
          </a:p>
          <a:p>
            <a:pPr marL="895350" lvl="1" indent="-438150" eaLnBrk="1" hangingPunct="1">
              <a:lnSpc>
                <a:spcPct val="120000"/>
              </a:lnSpc>
              <a:spcBef>
                <a:spcPct val="50000"/>
              </a:spcBef>
              <a:buSzPct val="100000"/>
              <a:defRPr/>
            </a:pPr>
            <a:r>
              <a:rPr lang="cs-CZ" sz="2400" dirty="0" smtClean="0">
                <a:latin typeface="Times New Roman" pitchFamily="18" charset="0"/>
              </a:rPr>
              <a:t>posouzení dopadu jednotlivých distribučních cest na celkový výsledek hospodaření,</a:t>
            </a:r>
          </a:p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buClr>
                <a:schemeClr val="folHlink"/>
              </a:buClr>
              <a:buSzPct val="100000"/>
              <a:buFont typeface="Wingdings" pitchFamily="2" charset="2"/>
              <a:buNone/>
              <a:defRPr/>
            </a:pPr>
            <a:endParaRPr lang="cs-CZ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954087"/>
          </a:xfrm>
        </p:spPr>
        <p:txBody>
          <a:bodyPr/>
          <a:lstStyle/>
          <a:p>
            <a:pPr eaLnBrk="1" hangingPunct="1">
              <a:defRPr/>
            </a:pPr>
            <a:r>
              <a:rPr lang="cs-CZ" b="1" i="1" dirty="0" smtClean="0">
                <a:latin typeface="Times New Roman" pitchFamily="18" charset="0"/>
              </a:rPr>
              <a:t>Využití příspěvku na úhradu v manažerské praxi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96975"/>
            <a:ext cx="9144000" cy="5661025"/>
          </a:xfrm>
        </p:spPr>
        <p:txBody>
          <a:bodyPr/>
          <a:lstStyle/>
          <a:p>
            <a:pPr marL="1044575" lvl="1" indent="-503238" eaLnBrk="1" hangingPunct="1">
              <a:lnSpc>
                <a:spcPct val="120000"/>
              </a:lnSpc>
              <a:spcBef>
                <a:spcPct val="50000"/>
              </a:spcBef>
              <a:buClr>
                <a:schemeClr val="hlink"/>
              </a:buClr>
              <a:buSzPct val="100000"/>
              <a:defRPr/>
            </a:pPr>
            <a:endParaRPr lang="cs-CZ" sz="2400" smtClean="0"/>
          </a:p>
          <a:p>
            <a:pPr marL="1044575" lvl="1" indent="-503238" eaLnBrk="1" hangingPunct="1">
              <a:lnSpc>
                <a:spcPct val="120000"/>
              </a:lnSpc>
              <a:spcBef>
                <a:spcPct val="50000"/>
              </a:spcBef>
              <a:buSzPct val="100000"/>
              <a:defRPr/>
            </a:pPr>
            <a:r>
              <a:rPr lang="cs-CZ" sz="2400" smtClean="0">
                <a:latin typeface="Times New Roman" pitchFamily="18" charset="0"/>
              </a:rPr>
              <a:t>klasifikace jednotlivých zákaznických skupin z hlediska jejich současného postavení v rámci partnerských vztahů, ale zejména hodnocení jejich budoucího významu pro příslušnou firmu,</a:t>
            </a:r>
          </a:p>
          <a:p>
            <a:pPr marL="1044575" lvl="1" indent="-503238" eaLnBrk="1" hangingPunct="1">
              <a:lnSpc>
                <a:spcPct val="120000"/>
              </a:lnSpc>
              <a:spcBef>
                <a:spcPct val="50000"/>
              </a:spcBef>
              <a:buSzPct val="100000"/>
              <a:defRPr/>
            </a:pPr>
            <a:r>
              <a:rPr lang="cs-CZ" sz="2400" smtClean="0">
                <a:latin typeface="Times New Roman" pitchFamily="18" charset="0"/>
              </a:rPr>
              <a:t>hodnocení hospodářské činnosti jednotlivých elementárních ekonomických jednotek (nákladových středisek) v rámci nákladového controllingu.</a:t>
            </a:r>
          </a:p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buClr>
                <a:schemeClr val="folHlink"/>
              </a:buClr>
              <a:buSzPct val="100000"/>
              <a:buFont typeface="Wingdings" pitchFamily="2" charset="2"/>
              <a:buNone/>
              <a:defRPr/>
            </a:pPr>
            <a:r>
              <a:rPr lang="cs-CZ" smtClean="0"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0063"/>
            <a:ext cx="8229600" cy="785812"/>
          </a:xfrm>
        </p:spPr>
        <p:txBody>
          <a:bodyPr/>
          <a:lstStyle/>
          <a:p>
            <a:pPr eaLnBrk="1" hangingPunct="1">
              <a:defRPr/>
            </a:pPr>
            <a:r>
              <a:rPr lang="cs-CZ" b="1" i="1" dirty="0" smtClean="0">
                <a:latin typeface="Times New Roman" pitchFamily="18" charset="0"/>
              </a:rPr>
              <a:t>Využití příspěvku na úhradu v manažerské praxi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196975"/>
            <a:ext cx="8858250" cy="5661025"/>
          </a:xfrm>
        </p:spPr>
        <p:txBody>
          <a:bodyPr/>
          <a:lstStyle/>
          <a:p>
            <a:pPr marL="0" indent="0" eaLnBrk="1" hangingPunct="1">
              <a:spcBef>
                <a:spcPct val="50000"/>
              </a:spcBef>
              <a:buFont typeface="Wingdings" pitchFamily="2" charset="2"/>
              <a:buNone/>
              <a:defRPr/>
            </a:pPr>
            <a:endParaRPr lang="cs-CZ" dirty="0" smtClean="0"/>
          </a:p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u="sng" dirty="0" smtClean="0">
                <a:solidFill>
                  <a:schemeClr val="folHlink"/>
                </a:solidFill>
                <a:latin typeface="Times New Roman" pitchFamily="18" charset="0"/>
              </a:rPr>
              <a:t>Práce s příspěvkem na úhradu je v manažerských úlohách</a:t>
            </a:r>
            <a:r>
              <a:rPr lang="cs-CZ" dirty="0" smtClean="0">
                <a:latin typeface="Times New Roman" pitchFamily="18" charset="0"/>
              </a:rPr>
              <a:t> mnohem frekventovanější, než aplikace tradičního ukazatele zisku (na jednotku produkce). Výpočty s aplikací zisku mohou být zdrojem chybných výpočtů s ohledem na skutečnost, že zisk není možné využívat jako prvek lineárního programování.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i="1" dirty="0" smtClean="0">
                <a:latin typeface="Times New Roman" pitchFamily="18" charset="0"/>
              </a:rPr>
              <a:t>Modelový příklad II</a:t>
            </a:r>
            <a:endParaRPr lang="en-US" b="1" i="1" dirty="0" smtClean="0">
              <a:latin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 dirty="0"/>
          </a:p>
        </p:txBody>
      </p:sp>
      <p:graphicFrame>
        <p:nvGraphicFramePr>
          <p:cNvPr id="921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5256603"/>
              </p:ext>
            </p:extLst>
          </p:nvPr>
        </p:nvGraphicFramePr>
        <p:xfrm>
          <a:off x="0" y="1484313"/>
          <a:ext cx="9144000" cy="4786312"/>
        </p:xfrm>
        <a:graphic>
          <a:graphicData uri="http://schemas.openxmlformats.org/presentationml/2006/ole">
            <p:oleObj spid="_x0000_s9230" name="Dokument" r:id="rId3" imgW="5746651" imgH="2616975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6632"/>
            <a:ext cx="8686800" cy="1800200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Při měsíční produkci 20 000 ks šampónů vykazovala firma za měsíční období zisk před zdaněním v hodnotě 12 000 Kč. Fixní náklady za výše uvedené období činily 200 000 Kč</a:t>
            </a:r>
            <a:r>
              <a:rPr lang="cs-CZ" sz="1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 nárůstu měsíční výroby na 30 000 ks šampónů, přičemž výše fixních nákladů zůstala na úrovni 200 000 Kč za měsíc</a:t>
            </a:r>
            <a:r>
              <a:rPr lang="cs-CZ" sz="1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800" i="1" dirty="0" smtClean="0">
                <a:solidFill>
                  <a:srgbClr val="FFC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Vypočítejte, s jakým ziskem může za těchto podmínek firma kalkulovat?</a:t>
            </a:r>
            <a:r>
              <a:rPr lang="cs-CZ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196975"/>
            <a:ext cx="8964488" cy="5661025"/>
          </a:xfrm>
        </p:spPr>
        <p:txBody>
          <a:bodyPr/>
          <a:lstStyle/>
          <a:p>
            <a:pPr marL="0" indent="0" eaLnBrk="1" hangingPunct="1">
              <a:spcBef>
                <a:spcPct val="50000"/>
              </a:spcBef>
              <a:buFont typeface="Wingdings" pitchFamily="2" charset="2"/>
              <a:buNone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365117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6632"/>
            <a:ext cx="8686800" cy="1800200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Při měsíční produkci 20 000 ks šampónů vykazovala firma za měsíční období zisk před zdaněním v hodnotě 12 000 Kč. Fixní náklady za výše uvedené období činily 200 000 Kč</a:t>
            </a:r>
            <a:r>
              <a:rPr lang="cs-CZ" sz="1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 nárůstu měsíční výroby na 30 000 ks šampónů, přičemž výše fixních nákladů zůstala na úrovni 200 000 Kč za měsíc</a:t>
            </a:r>
            <a:r>
              <a:rPr lang="cs-CZ" sz="1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800" i="1" dirty="0" smtClean="0">
                <a:solidFill>
                  <a:srgbClr val="FFC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Vypočítejte, s jakým ziskem může za těchto podmínek firma kalkulovat?</a:t>
            </a:r>
            <a:r>
              <a:rPr lang="cs-CZ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196975"/>
            <a:ext cx="8964488" cy="5661025"/>
          </a:xfrm>
        </p:spPr>
        <p:txBody>
          <a:bodyPr/>
          <a:lstStyle/>
          <a:p>
            <a:pPr marL="0" indent="0" eaLnBrk="1" hangingPunct="1">
              <a:spcBef>
                <a:spcPct val="50000"/>
              </a:spcBef>
              <a:buFont typeface="Wingdings" pitchFamily="2" charset="2"/>
              <a:buNone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362022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i="1" dirty="0" smtClean="0">
                <a:latin typeface="Times New Roman" pitchFamily="18" charset="0"/>
              </a:rPr>
              <a:t>Úvod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5876925"/>
          </a:xfrm>
        </p:spPr>
        <p:txBody>
          <a:bodyPr/>
          <a:lstStyle/>
          <a:p>
            <a:pPr marL="0" indent="0" eaLnBrk="1" hangingPunct="1">
              <a:spcBef>
                <a:spcPts val="600"/>
              </a:spcBef>
              <a:buFont typeface="Wingdings" pitchFamily="2" charset="2"/>
              <a:buNone/>
              <a:tabLst>
                <a:tab pos="457200" algn="l"/>
              </a:tabLst>
              <a:defRPr/>
            </a:pPr>
            <a:r>
              <a:rPr lang="cs-CZ" b="1" u="sng" dirty="0" smtClean="0">
                <a:latin typeface="Times New Roman" pitchFamily="18" charset="0"/>
              </a:rPr>
              <a:t>Charakteristika ukazatele příspěvek na úhradu</a:t>
            </a:r>
          </a:p>
          <a:p>
            <a:pPr marL="0" indent="0" eaLnBrk="1" hangingPunct="1">
              <a:spcBef>
                <a:spcPct val="50000"/>
              </a:spcBef>
              <a:buFont typeface="Wingdings" pitchFamily="2" charset="2"/>
              <a:buNone/>
              <a:tabLst>
                <a:tab pos="457200" algn="l"/>
              </a:tabLst>
              <a:defRPr/>
            </a:pPr>
            <a:endParaRPr lang="cs-CZ" dirty="0" smtClean="0">
              <a:latin typeface="Times New Roman" pitchFamily="18" charset="0"/>
            </a:endParaRP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buClr>
                <a:srgbClr val="FFFF00"/>
              </a:buClr>
              <a:buSzPct val="101000"/>
              <a:buFont typeface="Wingdings" pitchFamily="2" charset="2"/>
              <a:buChar char="q"/>
              <a:tabLst>
                <a:tab pos="457200" algn="l"/>
              </a:tabLst>
              <a:defRPr/>
            </a:pPr>
            <a:r>
              <a:rPr lang="cs-CZ" dirty="0" smtClean="0">
                <a:latin typeface="Times New Roman" pitchFamily="18" charset="0"/>
              </a:rPr>
              <a:t>	Z historického hlediska lze význam ukazatele příspěvek na 	úhradu spojovat s kritikou „tradičních“ kalkulací (</a:t>
            </a:r>
            <a:r>
              <a:rPr lang="cs-CZ" i="1" u="sng" dirty="0" smtClean="0">
                <a:latin typeface="Times New Roman" pitchFamily="18" charset="0"/>
              </a:rPr>
              <a:t>kalkulací úplných </a:t>
            </a:r>
            <a:r>
              <a:rPr lang="cs-CZ" i="1" dirty="0" smtClean="0">
                <a:latin typeface="Times New Roman" pitchFamily="18" charset="0"/>
              </a:rPr>
              <a:t>	</a:t>
            </a:r>
            <a:r>
              <a:rPr lang="cs-CZ" i="1" u="sng" dirty="0" smtClean="0">
                <a:latin typeface="Times New Roman" pitchFamily="18" charset="0"/>
              </a:rPr>
              <a:t>nákladů také absorpční kalkulace),</a:t>
            </a:r>
            <a:r>
              <a:rPr lang="cs-CZ" dirty="0" smtClean="0">
                <a:latin typeface="Times New Roman" pitchFamily="18" charset="0"/>
              </a:rPr>
              <a:t> kdy výsledkem „kritiky“ byl 	vznik tzv. </a:t>
            </a:r>
            <a:r>
              <a:rPr lang="cs-CZ" b="1" i="1" dirty="0" smtClean="0">
                <a:solidFill>
                  <a:schemeClr val="folHlink"/>
                </a:solidFill>
                <a:latin typeface="Times New Roman" pitchFamily="18" charset="0"/>
              </a:rPr>
              <a:t>„kalkulací neúplných 	(variabilních, přímých) nákladů“.</a:t>
            </a:r>
          </a:p>
          <a:p>
            <a:pPr marL="714375" lvl="1" indent="-314325" eaLnBrk="1" hangingPunct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Clr>
                <a:srgbClr val="FFC000"/>
              </a:buClr>
              <a:buSzPct val="101000"/>
              <a:buFont typeface="Wingdings" pitchFamily="2" charset="2"/>
              <a:buChar char="q"/>
              <a:tabLst>
                <a:tab pos="714375" algn="l"/>
              </a:tabLst>
              <a:defRPr/>
            </a:pPr>
            <a:r>
              <a:rPr lang="cs-CZ" dirty="0" smtClean="0">
                <a:latin typeface="Times New Roman" pitchFamily="18" charset="0"/>
              </a:rPr>
              <a:t> </a:t>
            </a:r>
            <a:r>
              <a:rPr lang="cs-CZ" dirty="0" smtClean="0">
                <a:solidFill>
                  <a:srgbClr val="FFC000"/>
                </a:solidFill>
                <a:latin typeface="Times New Roman" pitchFamily="18" charset="0"/>
              </a:rPr>
              <a:t>Kalkulace přirážková  </a:t>
            </a:r>
            <a:r>
              <a:rPr lang="cs-CZ" dirty="0" smtClean="0">
                <a:latin typeface="Times New Roman" pitchFamily="18" charset="0"/>
              </a:rPr>
              <a:t>(</a:t>
            </a:r>
            <a:r>
              <a:rPr lang="cs-CZ" i="1" dirty="0" smtClean="0">
                <a:latin typeface="Times New Roman" pitchFamily="18" charset="0"/>
              </a:rPr>
              <a:t>přerozdělování „režijních nákladů“ prostřednictvím  </a:t>
            </a:r>
            <a:r>
              <a:rPr lang="cs-CZ" i="1" dirty="0" smtClean="0">
                <a:solidFill>
                  <a:srgbClr val="FFFF00"/>
                </a:solidFill>
                <a:latin typeface="Times New Roman" pitchFamily="18" charset="0"/>
              </a:rPr>
              <a:t>rozvrhové základny a sazby příslušných režijních nákladů</a:t>
            </a:r>
            <a:r>
              <a:rPr lang="cs-CZ" i="1" dirty="0" smtClean="0">
                <a:latin typeface="Times New Roman" pitchFamily="18" charset="0"/>
              </a:rPr>
              <a:t>)</a:t>
            </a:r>
          </a:p>
          <a:p>
            <a:pPr marL="714375" lvl="1" indent="-314325" eaLnBrk="1" hangingPunct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Clr>
                <a:srgbClr val="FFC000"/>
              </a:buClr>
              <a:buSzPct val="101000"/>
              <a:buFont typeface="Wingdings" pitchFamily="2" charset="2"/>
              <a:buChar char="q"/>
              <a:tabLst>
                <a:tab pos="714375" algn="l"/>
              </a:tabLst>
              <a:defRPr/>
            </a:pPr>
            <a:r>
              <a:rPr lang="cs-CZ" dirty="0" smtClean="0">
                <a:solidFill>
                  <a:srgbClr val="FFC000"/>
                </a:solidFill>
                <a:latin typeface="Times New Roman" pitchFamily="18" charset="0"/>
              </a:rPr>
              <a:t>Kalkulace s poměrovými čísly </a:t>
            </a:r>
            <a:r>
              <a:rPr lang="cs-CZ" i="1" dirty="0" smtClean="0">
                <a:latin typeface="Times New Roman" pitchFamily="18" charset="0"/>
              </a:rPr>
              <a:t>(prostřednictvím  </a:t>
            </a:r>
            <a:r>
              <a:rPr lang="cs-CZ" i="1" dirty="0" smtClean="0">
                <a:solidFill>
                  <a:srgbClr val="FFFF00"/>
                </a:solidFill>
                <a:latin typeface="Times New Roman" pitchFamily="18" charset="0"/>
              </a:rPr>
              <a:t>„konvenčního výrobku</a:t>
            </a:r>
            <a:r>
              <a:rPr lang="cs-CZ" i="1" dirty="0" smtClean="0">
                <a:latin typeface="Times New Roman" pitchFamily="18" charset="0"/>
              </a:rPr>
              <a:t>“ se transformuje celá výrobková paleta na jediný výrobek: </a:t>
            </a:r>
            <a:r>
              <a:rPr lang="cs-CZ" i="1" dirty="0" smtClean="0">
                <a:solidFill>
                  <a:srgbClr val="FFFF00"/>
                </a:solidFill>
                <a:latin typeface="Times New Roman" pitchFamily="18" charset="0"/>
              </a:rPr>
              <a:t>konvenční</a:t>
            </a:r>
            <a:r>
              <a:rPr lang="cs-CZ" i="1" dirty="0" smtClean="0">
                <a:latin typeface="Times New Roman" pitchFamily="18" charset="0"/>
              </a:rPr>
              <a:t>, což následně umožňuje přerozdělovat „režijní náklady“ jako u kalkulace prosté s jediným výrobkem.)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i="1" dirty="0" smtClean="0">
                <a:latin typeface="Times New Roman" pitchFamily="18" charset="0"/>
              </a:rPr>
              <a:t>Úvod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8893175" cy="5876925"/>
          </a:xfrm>
        </p:spPr>
        <p:txBody>
          <a:bodyPr/>
          <a:lstStyle/>
          <a:p>
            <a:pPr marL="0" indent="0" eaLnBrk="1" hangingPunct="1">
              <a:spcBef>
                <a:spcPct val="50000"/>
              </a:spcBef>
              <a:buFont typeface="Wingdings" pitchFamily="2" charset="2"/>
              <a:buNone/>
              <a:tabLst>
                <a:tab pos="457200" algn="l"/>
              </a:tabLst>
              <a:defRPr/>
            </a:pPr>
            <a:r>
              <a:rPr lang="cs-CZ" b="1" u="sng" dirty="0" smtClean="0">
                <a:latin typeface="Times New Roman" pitchFamily="18" charset="0"/>
              </a:rPr>
              <a:t>Charakteristika ukazatele příspěvek na úhradu</a:t>
            </a:r>
          </a:p>
          <a:p>
            <a:pPr marL="0" indent="0" eaLnBrk="1" hangingPunct="1">
              <a:spcBef>
                <a:spcPct val="50000"/>
              </a:spcBef>
              <a:buFont typeface="Wingdings" pitchFamily="2" charset="2"/>
              <a:buNone/>
              <a:tabLst>
                <a:tab pos="457200" algn="l"/>
              </a:tabLst>
              <a:defRPr/>
            </a:pPr>
            <a:endParaRPr lang="cs-CZ" dirty="0" smtClean="0">
              <a:latin typeface="Times New Roman" pitchFamily="18" charset="0"/>
            </a:endParaRPr>
          </a:p>
          <a:p>
            <a:pPr marL="0" indent="0" eaLnBrk="1" hangingPunct="1">
              <a:lnSpc>
                <a:spcPct val="120000"/>
              </a:lnSpc>
              <a:spcBef>
                <a:spcPct val="70000"/>
              </a:spcBef>
              <a:spcAft>
                <a:spcPct val="70000"/>
              </a:spcAft>
              <a:buClr>
                <a:srgbClr val="FFFF00"/>
              </a:buClr>
              <a:buSzPct val="101000"/>
              <a:buFont typeface="Wingdings" pitchFamily="2" charset="2"/>
              <a:buChar char="q"/>
              <a:tabLst>
                <a:tab pos="457200" algn="l"/>
              </a:tabLst>
              <a:defRPr/>
            </a:pPr>
            <a:r>
              <a:rPr lang="cs-CZ" dirty="0" smtClean="0">
                <a:latin typeface="Times New Roman" pitchFamily="18" charset="0"/>
              </a:rPr>
              <a:t>	V ekonomické praxi mnoha podnikatelských subjektů se stal 	ukazatel příspěvek na úhradu součástí rutinních ekonomických 	propočtů. </a:t>
            </a:r>
          </a:p>
          <a:p>
            <a:pPr marL="361950" lvl="1" indent="447675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1000"/>
              <a:buFont typeface="Wingdings" pitchFamily="2" charset="2"/>
              <a:buChar char="q"/>
              <a:tabLst>
                <a:tab pos="809625" algn="l"/>
              </a:tabLst>
              <a:defRPr/>
            </a:pPr>
            <a:r>
              <a:rPr lang="cs-CZ" dirty="0" smtClean="0">
                <a:latin typeface="Times New Roman" pitchFamily="18" charset="0"/>
              </a:rPr>
              <a:t>Orientační výpočty při „odhadu“ předpokládaného výsledku hospodaření za 	sledované období (měsíc)</a:t>
            </a:r>
          </a:p>
          <a:p>
            <a:pPr marL="361950" lvl="1" indent="0" eaLnBrk="1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1000"/>
              <a:buFont typeface="Wingdings" pitchFamily="2" charset="2"/>
              <a:buChar char="q"/>
              <a:tabLst>
                <a:tab pos="809625" algn="l"/>
              </a:tabLst>
              <a:defRPr/>
            </a:pPr>
            <a:r>
              <a:rPr lang="cs-CZ" dirty="0" smtClean="0">
                <a:latin typeface="Times New Roman" pitchFamily="18" charset="0"/>
              </a:rPr>
              <a:t>	Posuzování výrobkového portfolia z pohledu „přínosu“  jednotlivých 	výrobků „pro“ výsledek  hospodaření.</a:t>
            </a:r>
          </a:p>
          <a:p>
            <a:pPr marL="361950" lvl="1" indent="0" eaLnBrk="1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1000"/>
              <a:buFont typeface="Wingdings" pitchFamily="2" charset="2"/>
              <a:buChar char="q"/>
              <a:tabLst>
                <a:tab pos="809625" algn="l"/>
              </a:tabLst>
              <a:defRPr/>
            </a:pPr>
            <a:r>
              <a:rPr lang="cs-CZ" dirty="0" smtClean="0">
                <a:latin typeface="Times New Roman" pitchFamily="18" charset="0"/>
              </a:rPr>
              <a:t>	Vyhodnocování  cenových  nabídek  při nenaplněné výrobní kapacitě</a:t>
            </a:r>
          </a:p>
          <a:p>
            <a:pPr marL="361950" lvl="1" indent="447675" eaLnBrk="1" hangingPunct="1">
              <a:lnSpc>
                <a:spcPct val="120000"/>
              </a:lnSpc>
              <a:spcBef>
                <a:spcPct val="70000"/>
              </a:spcBef>
              <a:spcAft>
                <a:spcPct val="70000"/>
              </a:spcAft>
              <a:buClr>
                <a:srgbClr val="FFFF00"/>
              </a:buClr>
              <a:buSzPct val="101000"/>
              <a:buFont typeface="Wingdings" pitchFamily="2" charset="2"/>
              <a:buChar char="q"/>
              <a:tabLst>
                <a:tab pos="361950" algn="l"/>
              </a:tabLst>
              <a:defRPr/>
            </a:pPr>
            <a:endParaRPr lang="cs-CZ" dirty="0" smtClean="0">
              <a:latin typeface="Times New Roman" pitchFamily="18" charset="0"/>
            </a:endParaRPr>
          </a:p>
          <a:p>
            <a:pPr marL="0" indent="0" eaLnBrk="1" hangingPunct="1">
              <a:spcBef>
                <a:spcPct val="70000"/>
              </a:spcBef>
              <a:spcAft>
                <a:spcPct val="70000"/>
              </a:spcAft>
              <a:buFont typeface="Wingdings" pitchFamily="2" charset="2"/>
              <a:buNone/>
              <a:tabLst>
                <a:tab pos="457200" algn="l"/>
              </a:tabLst>
              <a:defRPr/>
            </a:pPr>
            <a:endParaRPr lang="cs-CZ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i="1" dirty="0" smtClean="0">
                <a:latin typeface="Times New Roman" pitchFamily="18" charset="0"/>
              </a:rPr>
              <a:t>Úvod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928688"/>
            <a:ext cx="8715375" cy="5929312"/>
          </a:xfrm>
        </p:spPr>
        <p:txBody>
          <a:bodyPr/>
          <a:lstStyle/>
          <a:p>
            <a:pPr marL="0" indent="0" eaLnBrk="1" hangingPunct="1"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  <a:tabLst>
                <a:tab pos="533400" algn="l"/>
              </a:tabLst>
              <a:defRPr/>
            </a:pPr>
            <a:r>
              <a:rPr lang="cs-CZ" b="1" u="sng" smtClean="0">
                <a:latin typeface="Times New Roman" pitchFamily="18" charset="0"/>
              </a:rPr>
              <a:t>Charakteristika ukazatele příspěvek na úhradu</a:t>
            </a:r>
            <a:endParaRPr lang="cs-CZ" smtClean="0">
              <a:latin typeface="Times New Roman" pitchFamily="18" charset="0"/>
            </a:endParaRPr>
          </a:p>
          <a:p>
            <a:pPr marL="0" indent="0" eaLnBrk="1" hangingPunct="1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533400" algn="l"/>
              </a:tabLst>
              <a:defRPr/>
            </a:pPr>
            <a:r>
              <a:rPr lang="cs-CZ" smtClean="0">
                <a:latin typeface="Times New Roman" pitchFamily="18" charset="0"/>
              </a:rPr>
              <a:t>	Pro řadu rozhodovacích úloh manažerů podniků na všech 	úrovních řízení je zdrojem potřebných informací. </a:t>
            </a:r>
          </a:p>
          <a:p>
            <a:pPr marL="0" indent="0" eaLnBrk="1" hangingPunct="1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533400" algn="l"/>
              </a:tabLst>
              <a:defRPr/>
            </a:pPr>
            <a:r>
              <a:rPr lang="cs-CZ" smtClean="0">
                <a:latin typeface="Times New Roman" pitchFamily="18" charset="0"/>
              </a:rPr>
              <a:t>	Je vhodným ukazatelem pro oblast lineárního programování. </a:t>
            </a:r>
          </a:p>
          <a:p>
            <a:pPr marL="0" indent="0" eaLnBrk="1" hangingPunct="1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533400" algn="l"/>
              </a:tabLst>
              <a:defRPr/>
            </a:pPr>
            <a:r>
              <a:rPr lang="cs-CZ" smtClean="0">
                <a:latin typeface="Times New Roman" pitchFamily="18" charset="0"/>
              </a:rPr>
              <a:t>	Významnou roli v </a:t>
            </a:r>
            <a:r>
              <a:rPr lang="cs-CZ" b="1" i="1" smtClean="0">
                <a:solidFill>
                  <a:schemeClr val="folHlink"/>
                </a:solidFill>
                <a:latin typeface="Times New Roman" pitchFamily="18" charset="0"/>
              </a:rPr>
              <a:t>posilování úlohy ukazatele příspěvek na 	úhradu sehrává controlling</a:t>
            </a:r>
            <a:r>
              <a:rPr lang="cs-CZ" smtClean="0">
                <a:latin typeface="Times New Roman" pitchFamily="18" charset="0"/>
              </a:rPr>
              <a:t>, přesněji nákladový controlling. 	Přínos controllingu pro ukazatel příspěvek na úhradu lze 	spatřovat zejména v systematickém „přesunu“ nákladů 	z místa 	jejich vzniku až na nositele nákladů (kalkulační jednici). </a:t>
            </a:r>
          </a:p>
          <a:p>
            <a:pPr marL="0" indent="0" eaLnBrk="1" hangingPunct="1">
              <a:spcBef>
                <a:spcPct val="70000"/>
              </a:spcBef>
              <a:spcAft>
                <a:spcPct val="50000"/>
              </a:spcAft>
              <a:buFont typeface="Wingdings" pitchFamily="2" charset="2"/>
              <a:buNone/>
              <a:tabLst>
                <a:tab pos="533400" algn="l"/>
              </a:tabLst>
              <a:defRPr/>
            </a:pPr>
            <a:endParaRPr lang="cs-CZ" smtClean="0">
              <a:latin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  <a:tabLst>
                <a:tab pos="533400" algn="l"/>
              </a:tabLst>
              <a:defRPr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936625"/>
          </a:xfrm>
        </p:spPr>
        <p:txBody>
          <a:bodyPr/>
          <a:lstStyle/>
          <a:p>
            <a:pPr eaLnBrk="1" hangingPunct="1">
              <a:defRPr/>
            </a:pPr>
            <a:r>
              <a:rPr lang="cs-CZ" b="1" i="1" dirty="0" smtClean="0">
                <a:latin typeface="Times New Roman" pitchFamily="18" charset="0"/>
              </a:rPr>
              <a:t>Ekonomická podstata ukazatele příspěvek na úhradu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643937" cy="5805487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spcBef>
                <a:spcPts val="1200"/>
              </a:spcBef>
              <a:buFont typeface="Wingdings" pitchFamily="2" charset="2"/>
              <a:buNone/>
              <a:tabLst>
                <a:tab pos="533400" algn="l"/>
                <a:tab pos="1162050" algn="l"/>
              </a:tabLst>
              <a:defRPr/>
            </a:pPr>
            <a:endParaRPr lang="cs-CZ" dirty="0" smtClean="0">
              <a:latin typeface="Times New Roman" pitchFamily="18" charset="0"/>
            </a:endParaRPr>
          </a:p>
          <a:p>
            <a:pPr marL="0" indent="0" eaLnBrk="1" hangingPunct="1">
              <a:lnSpc>
                <a:spcPct val="120000"/>
              </a:lnSpc>
              <a:spcBef>
                <a:spcPts val="1200"/>
              </a:spcBef>
              <a:buFont typeface="Wingdings" pitchFamily="2" charset="2"/>
              <a:buNone/>
              <a:tabLst>
                <a:tab pos="533400" algn="l"/>
                <a:tab pos="1162050" algn="l"/>
              </a:tabLst>
              <a:defRPr/>
            </a:pPr>
            <a:r>
              <a:rPr lang="cs-CZ" dirty="0" smtClean="0">
                <a:latin typeface="Times New Roman" pitchFamily="18" charset="0"/>
              </a:rPr>
              <a:t>Ekonomická podstata ukazatele příspěvek na úhradu byla odvozena z analýzy bodu zvratu. Výchozím bodem analýzy je rovnice, která vyjadřuje vztah mezi výnosy a náklady. Rozdíl mezi výnosy a náklady je označován jako „výsledek hospodaření“ (zkratka </a:t>
            </a:r>
            <a:r>
              <a:rPr lang="cs-CZ" i="1" dirty="0" smtClean="0">
                <a:latin typeface="Times New Roman" pitchFamily="18" charset="0"/>
              </a:rPr>
              <a:t>VH)</a:t>
            </a:r>
            <a:r>
              <a:rPr lang="cs-CZ" dirty="0" smtClean="0">
                <a:latin typeface="Times New Roman" pitchFamily="18" charset="0"/>
              </a:rPr>
              <a:t>. </a:t>
            </a:r>
          </a:p>
          <a:p>
            <a:pPr marL="0" indent="0" eaLnBrk="1" hangingPunct="1">
              <a:lnSpc>
                <a:spcPct val="120000"/>
              </a:lnSpc>
              <a:spcBef>
                <a:spcPts val="1200"/>
              </a:spcBef>
              <a:buFont typeface="Wingdings" pitchFamily="2" charset="2"/>
              <a:buNone/>
              <a:tabLst>
                <a:tab pos="533400" algn="l"/>
                <a:tab pos="1162050" algn="l"/>
              </a:tabLst>
              <a:defRPr/>
            </a:pPr>
            <a:r>
              <a:rPr lang="cs-CZ" dirty="0" smtClean="0">
                <a:latin typeface="Times New Roman" pitchFamily="18" charset="0"/>
              </a:rPr>
              <a:t>Platí :                 </a:t>
            </a:r>
            <a:r>
              <a:rPr lang="cs-CZ" b="1" i="1" dirty="0" smtClean="0">
                <a:latin typeface="Times New Roman" pitchFamily="18" charset="0"/>
              </a:rPr>
              <a:t>VH = V - N     	</a:t>
            </a:r>
            <a:endParaRPr lang="cs-CZ" b="1" dirty="0" smtClean="0">
              <a:latin typeface="Times New Roman" pitchFamily="18" charset="0"/>
            </a:endParaRPr>
          </a:p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  <a:tabLst>
                <a:tab pos="533400" algn="l"/>
                <a:tab pos="1162050" algn="l"/>
              </a:tabLst>
              <a:defRPr/>
            </a:pPr>
            <a:r>
              <a:rPr lang="cs-CZ" b="1" dirty="0" smtClean="0">
                <a:latin typeface="Times New Roman" pitchFamily="18" charset="0"/>
              </a:rPr>
              <a:t>Kde:</a:t>
            </a:r>
            <a:endParaRPr lang="cs-CZ" b="1" i="1" dirty="0" smtClean="0">
              <a:latin typeface="Times New Roman" pitchFamily="18" charset="0"/>
            </a:endParaRPr>
          </a:p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  <a:tabLst>
                <a:tab pos="533400" algn="l"/>
                <a:tab pos="1162050" algn="l"/>
              </a:tabLst>
              <a:defRPr/>
            </a:pPr>
            <a:r>
              <a:rPr lang="cs-CZ" i="1" dirty="0" smtClean="0">
                <a:latin typeface="Times New Roman" pitchFamily="18" charset="0"/>
              </a:rPr>
              <a:t>	VH	výsledek hospodaření,</a:t>
            </a:r>
          </a:p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  <a:tabLst>
                <a:tab pos="533400" algn="l"/>
                <a:tab pos="1162050" algn="l"/>
              </a:tabLst>
              <a:defRPr/>
            </a:pPr>
            <a:r>
              <a:rPr lang="cs-CZ" i="1" dirty="0" smtClean="0">
                <a:latin typeface="Times New Roman" pitchFamily="18" charset="0"/>
              </a:rPr>
              <a:t>	V 	výnosy,</a:t>
            </a:r>
          </a:p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  <a:tabLst>
                <a:tab pos="533400" algn="l"/>
                <a:tab pos="1162050" algn="l"/>
              </a:tabLst>
              <a:defRPr/>
            </a:pPr>
            <a:r>
              <a:rPr lang="cs-CZ" i="1" dirty="0" smtClean="0">
                <a:latin typeface="Times New Roman" pitchFamily="18" charset="0"/>
              </a:rPr>
              <a:t>	N	náklady,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863600"/>
          </a:xfrm>
        </p:spPr>
        <p:txBody>
          <a:bodyPr/>
          <a:lstStyle/>
          <a:p>
            <a:pPr eaLnBrk="1" hangingPunct="1">
              <a:defRPr/>
            </a:pPr>
            <a:r>
              <a:rPr lang="cs-CZ" b="1" i="1" dirty="0" smtClean="0">
                <a:latin typeface="Times New Roman" pitchFamily="18" charset="0"/>
              </a:rPr>
              <a:t>Ekonomická podstata ukazatele příspěvek na úhradu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96975"/>
            <a:ext cx="8643937" cy="56610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dirty="0" smtClean="0">
                <a:latin typeface="Times New Roman" pitchFamily="18" charset="0"/>
              </a:rPr>
              <a:t>Pro úvahy k analýze příspěvku na úhradu lze přijmout: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i="1" dirty="0" smtClean="0">
                <a:latin typeface="Times New Roman" pitchFamily="18" charset="0"/>
              </a:rPr>
              <a:t>T = p . Q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i="1" dirty="0" smtClean="0">
                <a:latin typeface="Times New Roman" pitchFamily="18" charset="0"/>
              </a:rPr>
              <a:t>Kde: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i="1" dirty="0" smtClean="0">
                <a:latin typeface="Times New Roman" pitchFamily="18" charset="0"/>
              </a:rPr>
              <a:t>		T	tržby za realizované výrobky nebo služby,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i="1" dirty="0" smtClean="0">
                <a:latin typeface="Times New Roman" pitchFamily="18" charset="0"/>
              </a:rPr>
              <a:t>		p	cena za jednotku realizované produkce,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i="1" dirty="0" smtClean="0">
                <a:latin typeface="Times New Roman" pitchFamily="18" charset="0"/>
              </a:rPr>
              <a:t>		Q	objem (množství, masa) realizované produkce,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i="1" dirty="0" smtClean="0">
                <a:latin typeface="Times New Roman" pitchFamily="18" charset="0"/>
              </a:rPr>
              <a:t>Pokud je vyjádřena celková výše variabilních nákladů v podobě: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i="1" dirty="0" smtClean="0">
                <a:latin typeface="Times New Roman" pitchFamily="18" charset="0"/>
              </a:rPr>
              <a:t>		N</a:t>
            </a:r>
            <a:r>
              <a:rPr lang="cs-CZ" i="1" baseline="-25000" dirty="0" smtClean="0">
                <a:latin typeface="Times New Roman" pitchFamily="18" charset="0"/>
              </a:rPr>
              <a:t>V</a:t>
            </a:r>
            <a:r>
              <a:rPr lang="cs-CZ" i="1" dirty="0" smtClean="0">
                <a:latin typeface="Times New Roman" pitchFamily="18" charset="0"/>
              </a:rPr>
              <a:t> = v  . Q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i="1" dirty="0" smtClean="0">
                <a:latin typeface="Times New Roman" pitchFamily="18" charset="0"/>
              </a:rPr>
              <a:t>Kde: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i="1" dirty="0" smtClean="0">
                <a:latin typeface="Times New Roman" pitchFamily="18" charset="0"/>
              </a:rPr>
              <a:t>		v 	jednotkové variabilní náklady (variabilní náklady 			vztažené na jednotku produkce),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575791"/>
          </a:xfrm>
        </p:spPr>
        <p:txBody>
          <a:bodyPr/>
          <a:lstStyle/>
          <a:p>
            <a:pPr eaLnBrk="1" hangingPunct="1">
              <a:defRPr/>
            </a:pPr>
            <a:r>
              <a:rPr lang="cs-CZ" b="1" i="1" dirty="0" smtClean="0">
                <a:latin typeface="Times New Roman" pitchFamily="18" charset="0"/>
              </a:rPr>
              <a:t>Ekonomická podstata ukazatele příspěvek na úhradu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96975"/>
            <a:ext cx="8643937" cy="56610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endParaRPr lang="cs-CZ" i="1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45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lastní návrh">
  <a:themeElements>
    <a:clrScheme name="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Vlastní návrh">
  <a:themeElements>
    <a:clrScheme name="1_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xtura">
  <a:themeElements>
    <a:clrScheme name="Textura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Textura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a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3222</TotalTime>
  <Words>706</Words>
  <Application>Microsoft Office PowerPoint</Application>
  <PresentationFormat>Předvádění na obrazovce (4:3)</PresentationFormat>
  <Paragraphs>137</Paragraphs>
  <Slides>35</Slides>
  <Notes>0</Notes>
  <HiddenSlides>0</HiddenSlides>
  <MMClips>0</MMClips>
  <ScaleCrop>false</ScaleCrop>
  <HeadingPairs>
    <vt:vector size="8" baseType="variant">
      <vt:variant>
        <vt:lpstr>Motiv</vt:lpstr>
      </vt:variant>
      <vt:variant>
        <vt:i4>3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35</vt:i4>
      </vt:variant>
      <vt:variant>
        <vt:lpstr>Vlastní prezentace</vt:lpstr>
      </vt:variant>
      <vt:variant>
        <vt:i4>1</vt:i4>
      </vt:variant>
    </vt:vector>
  </HeadingPairs>
  <TitlesOfParts>
    <vt:vector size="41" baseType="lpstr">
      <vt:lpstr>Vlastní návrh</vt:lpstr>
      <vt:lpstr>1_Vlastní návrh</vt:lpstr>
      <vt:lpstr>Textura</vt:lpstr>
      <vt:lpstr>Document</vt:lpstr>
      <vt:lpstr>Dokument</vt:lpstr>
      <vt:lpstr>Podnikové propočty</vt:lpstr>
      <vt:lpstr>Osnova přednášky</vt:lpstr>
      <vt:lpstr>Úvod</vt:lpstr>
      <vt:lpstr>Úvod</vt:lpstr>
      <vt:lpstr>Úvod</vt:lpstr>
      <vt:lpstr>Úvod</vt:lpstr>
      <vt:lpstr>Ekonomická podstata ukazatele příspěvek na úhradu</vt:lpstr>
      <vt:lpstr>Ekonomická podstata ukazatele příspěvek na úhradu</vt:lpstr>
      <vt:lpstr>Ekonomická podstata ukazatele příspěvek na úhradu</vt:lpstr>
      <vt:lpstr>Ekonomická podstata ukazatele příspěvek na úhradu</vt:lpstr>
      <vt:lpstr>Ekonomická podstata ukazatele příspěvek na úhradu</vt:lpstr>
      <vt:lpstr>Ekonomická podstata ukazatele příspěvek na úhradu</vt:lpstr>
      <vt:lpstr>Diagram bodu zvratu s vyznačením hodnot příspěvku na úhradu</vt:lpstr>
      <vt:lpstr>Diagram bodu zvratu s využitím příspěvku na úhradu</vt:lpstr>
      <vt:lpstr>Ekonomická podstata ukazatele příspěvek na úhradu v modelovém příkladu</vt:lpstr>
      <vt:lpstr>modelový příklad: QROČNÍ = 60 000 ks, p = 22 Kč/ks, F = 420 000 Kč, NV = 720 000 Kč Vypočítejte hodnotu produkce, při které je dosaženo bodu zvratu  </vt:lpstr>
      <vt:lpstr>modelový příklad: QROČNÍ = 60 000 ks, p = 22 Kč/ks, F = 420 000 Kč, NV = 720 000 Kč Stanovte hodnotu příspěvku na úhradu na jednotku produkce pú [Kč/ks].   </vt:lpstr>
      <vt:lpstr>modelový příklad: QROČNÍ = 60 000 ks, p = 22 Kč/ks, F = 420 000 Kč, NV = 720 000 Kč Stanovte hodnotu výše (množství, objemu, masy) příspěvku na úhradu PÚ [Kč] v bodě zvratu a při produkci 60 000 ks kbelíků za rok.    </vt:lpstr>
      <vt:lpstr>Diagram bodu zvratu při relaci kdy p&lt;v (cena je nižší než variabilní náklady na jednotku produkce) </vt:lpstr>
      <vt:lpstr>Diagram bodu zvratu při relaci kdy p&lt;v (cena je nižší než variabilní náklady na jednotku produkce) </vt:lpstr>
      <vt:lpstr>Diagram bodu zvratu při relaci kdy p&lt;v (s využitím příspěvku na úhradu fixních nákladů a zisku) </vt:lpstr>
      <vt:lpstr>Příklad využití příspěvku na úhradu (diagramu bodu zvratu) v modelové situaci </vt:lpstr>
      <vt:lpstr>Příklad využití diagramu bodu zvratu v modelové situaci</vt:lpstr>
      <vt:lpstr>Podobnost trojúhelníků</vt:lpstr>
      <vt:lpstr>Řešení?</vt:lpstr>
      <vt:lpstr>Řešení modelového příkladu</vt:lpstr>
      <vt:lpstr>10 000 ks výrobků měsíčně → VH10 (zisk) ve výši 20 000 Kč; F = 100 000 Kč za měsíc; 5 000 ks frgalů → VH5 = ?</vt:lpstr>
      <vt:lpstr>Řešení modelového příkladu</vt:lpstr>
      <vt:lpstr>Využití příspěvku na úhradu v manažerské praxi</vt:lpstr>
      <vt:lpstr>Využití příspěvku na úhradu v manažerské praxi</vt:lpstr>
      <vt:lpstr>Využití příspěvku na úhradu v manažerské praxi</vt:lpstr>
      <vt:lpstr>Využití příspěvku na úhradu v manažerské praxi</vt:lpstr>
      <vt:lpstr>Modelový příklad II</vt:lpstr>
      <vt:lpstr>Při měsíční produkci 20 000 ks šampónů vykazovala firma za měsíční období zisk před zdaněním v hodnotě 12 000 Kč. Fixní náklady za výše uvedené období činily 200 000 Kč. K nárůstu měsíční výroby na 30 000 ks šampónů, přičemž výše fixních nákladů zůstala na úrovni 200 000 Kč za měsíc. Vypočítejte, s jakým ziskem může za těchto podmínek firma kalkulovat?  </vt:lpstr>
      <vt:lpstr>Při měsíční produkci 20 000 ks šampónů vykazovala firma za měsíční období zisk před zdaněním v hodnotě 12 000 Kč. Fixní náklady za výše uvedené období činily 200 000 Kč. K nárůstu měsíční výroby na 30 000 ks šampónů, přičemž výše fixních nákladů zůstala na úrovni 200 000 Kč za měsíc. Vypočítejte, s jakým ziskem může za těchto podmínek firma kalkulovat?  </vt:lpstr>
      <vt:lpstr>Vlastní prezentace 1</vt:lpstr>
    </vt:vector>
  </TitlesOfParts>
  <Company>OPF Karvina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Uzivatel</cp:lastModifiedBy>
  <cp:revision>117</cp:revision>
  <dcterms:created xsi:type="dcterms:W3CDTF">2008-09-15T07:44:24Z</dcterms:created>
  <dcterms:modified xsi:type="dcterms:W3CDTF">2020-03-15T17:49:41Z</dcterms:modified>
</cp:coreProperties>
</file>