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theme/theme5.xml" ContentType="application/vnd.openxmlformats-officedocument.theme+xml"/>
  <Override PartName="/ppt/slideLayouts/slideLayout39.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Layouts/slideLayout13.xml" ContentType="application/vnd.openxmlformats-officedocument.presentationml.slideLayout+xml"/>
  <Override PartName="/ppt/slideLayouts/slideLayout24.xml" ContentType="application/vnd.openxmlformats-officedocument.presentationml.slideLayout+xml"/>
  <Default Extension="docx" ContentType="application/vnd.openxmlformats-officedocument.wordprocessingml.document"/>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Masters/slideMaster8.xml" ContentType="application/vnd.openxmlformats-officedocument.presentationml.slideMaster+xml"/>
  <Override PartName="/ppt/slideMasters/slideMaster11.xml" ContentType="application/vnd.openxmlformats-officedocument.presentationml.slideMaster+xml"/>
  <Default Extension="doc" ContentType="application/msword"/>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Masters/slideMaster9.xml" ContentType="application/vnd.openxmlformats-officedocument.presentationml.slideMaster+xml"/>
  <Override PartName="/ppt/slideLayouts/slideLayout10.xml" ContentType="application/vnd.openxmlformats-officedocument.presentationml.slideLayout+xml"/>
  <Default Extension="vml" ContentType="application/vnd.openxmlformats-officedocument.vmlDrawing"/>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slideMasters/slideMaster5.xml" ContentType="application/vnd.openxmlformats-officedocument.presentationml.slideMaster+xml"/>
  <Override PartName="/ppt/slides/slide8.xml" ContentType="application/vnd.openxmlformats-officedocument.presentationml.slide+xml"/>
  <Override PartName="/ppt/slides/slide49.xml" ContentType="application/vnd.openxmlformats-officedocument.presentationml.slide+xml"/>
  <Override PartName="/ppt/theme/theme7.xml" ContentType="application/vnd.openxmlformats-officedocument.theme+xml"/>
  <Override PartName="/ppt/theme/theme11.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2" r:id="rId2"/>
    <p:sldMasterId id="2147483653" r:id="rId3"/>
    <p:sldMasterId id="2147483687" r:id="rId4"/>
    <p:sldMasterId id="2147483689" r:id="rId5"/>
    <p:sldMasterId id="2147483691" r:id="rId6"/>
    <p:sldMasterId id="2147483693" r:id="rId7"/>
    <p:sldMasterId id="2147483695" r:id="rId8"/>
    <p:sldMasterId id="2147483697" r:id="rId9"/>
    <p:sldMasterId id="2147483709" r:id="rId10"/>
    <p:sldMasterId id="2147483711" r:id="rId11"/>
  </p:sldMasterIdLst>
  <p:sldIdLst>
    <p:sldId id="292" r:id="rId12"/>
    <p:sldId id="293" r:id="rId13"/>
    <p:sldId id="294" r:id="rId14"/>
    <p:sldId id="295" r:id="rId15"/>
    <p:sldId id="331" r:id="rId16"/>
    <p:sldId id="312" r:id="rId17"/>
    <p:sldId id="313" r:id="rId18"/>
    <p:sldId id="326" r:id="rId19"/>
    <p:sldId id="314" r:id="rId20"/>
    <p:sldId id="315" r:id="rId21"/>
    <p:sldId id="316" r:id="rId22"/>
    <p:sldId id="317" r:id="rId23"/>
    <p:sldId id="318" r:id="rId24"/>
    <p:sldId id="319" r:id="rId25"/>
    <p:sldId id="320" r:id="rId26"/>
    <p:sldId id="338" r:id="rId27"/>
    <p:sldId id="339" r:id="rId28"/>
    <p:sldId id="340" r:id="rId29"/>
    <p:sldId id="321" r:id="rId30"/>
    <p:sldId id="355" r:id="rId31"/>
    <p:sldId id="356" r:id="rId32"/>
    <p:sldId id="357" r:id="rId33"/>
    <p:sldId id="342" r:id="rId34"/>
    <p:sldId id="343" r:id="rId35"/>
    <p:sldId id="344" r:id="rId36"/>
    <p:sldId id="345" r:id="rId37"/>
    <p:sldId id="346" r:id="rId38"/>
    <p:sldId id="347" r:id="rId39"/>
    <p:sldId id="353" r:id="rId40"/>
    <p:sldId id="358" r:id="rId41"/>
    <p:sldId id="354" r:id="rId42"/>
    <p:sldId id="325" r:id="rId43"/>
    <p:sldId id="280" r:id="rId44"/>
    <p:sldId id="281" r:id="rId45"/>
    <p:sldId id="282" r:id="rId46"/>
    <p:sldId id="283" r:id="rId47"/>
    <p:sldId id="286" r:id="rId48"/>
    <p:sldId id="285" r:id="rId49"/>
    <p:sldId id="329" r:id="rId50"/>
    <p:sldId id="341" r:id="rId51"/>
    <p:sldId id="330" r:id="rId52"/>
    <p:sldId id="284" r:id="rId53"/>
    <p:sldId id="291" r:id="rId54"/>
    <p:sldId id="287" r:id="rId55"/>
    <p:sldId id="289" r:id="rId56"/>
    <p:sldId id="290" r:id="rId57"/>
    <p:sldId id="335" r:id="rId58"/>
    <p:sldId id="336" r:id="rId59"/>
    <p:sldId id="337" r:id="rId60"/>
    <p:sldId id="359" r:id="rId61"/>
    <p:sldId id="360" r:id="rId62"/>
    <p:sldId id="361" r:id="rId63"/>
    <p:sldId id="362" r:id="rId64"/>
    <p:sldId id="363" r:id="rId65"/>
    <p:sldId id="364" r:id="rId66"/>
    <p:sldId id="365" r:id="rId67"/>
  </p:sldIdLst>
  <p:sldSz cx="9144000" cy="6858000" type="screen4x3"/>
  <p:notesSz cx="6858000" cy="9144000"/>
  <p:custShowLst>
    <p:custShow name="Vlastní prezentace 1" id="0">
      <p:sldLst/>
    </p:custShow>
  </p:custShowLst>
  <p:defaultTextStyle>
    <a:defPPr>
      <a:defRPr lang="cs-CZ"/>
    </a:defPPr>
    <a:lvl1pPr algn="l" rtl="0" fontAlgn="base">
      <a:spcBef>
        <a:spcPct val="50000"/>
      </a:spcBef>
      <a:spcAft>
        <a:spcPct val="0"/>
      </a:spcAft>
      <a:defRPr kern="1200">
        <a:solidFill>
          <a:schemeClr val="tx1"/>
        </a:solidFill>
        <a:latin typeface="Tahoma" pitchFamily="34" charset="0"/>
        <a:ea typeface="+mn-ea"/>
        <a:cs typeface="+mn-cs"/>
      </a:defRPr>
    </a:lvl1pPr>
    <a:lvl2pPr marL="457200" algn="l" rtl="0" fontAlgn="base">
      <a:spcBef>
        <a:spcPct val="50000"/>
      </a:spcBef>
      <a:spcAft>
        <a:spcPct val="0"/>
      </a:spcAft>
      <a:defRPr kern="1200">
        <a:solidFill>
          <a:schemeClr val="tx1"/>
        </a:solidFill>
        <a:latin typeface="Tahoma" pitchFamily="34" charset="0"/>
        <a:ea typeface="+mn-ea"/>
        <a:cs typeface="+mn-cs"/>
      </a:defRPr>
    </a:lvl2pPr>
    <a:lvl3pPr marL="914400" algn="l" rtl="0" fontAlgn="base">
      <a:spcBef>
        <a:spcPct val="50000"/>
      </a:spcBef>
      <a:spcAft>
        <a:spcPct val="0"/>
      </a:spcAft>
      <a:defRPr kern="1200">
        <a:solidFill>
          <a:schemeClr val="tx1"/>
        </a:solidFill>
        <a:latin typeface="Tahoma" pitchFamily="34" charset="0"/>
        <a:ea typeface="+mn-ea"/>
        <a:cs typeface="+mn-cs"/>
      </a:defRPr>
    </a:lvl3pPr>
    <a:lvl4pPr marL="1371600" algn="l" rtl="0" fontAlgn="base">
      <a:spcBef>
        <a:spcPct val="50000"/>
      </a:spcBef>
      <a:spcAft>
        <a:spcPct val="0"/>
      </a:spcAft>
      <a:defRPr kern="1200">
        <a:solidFill>
          <a:schemeClr val="tx1"/>
        </a:solidFill>
        <a:latin typeface="Tahoma" pitchFamily="34" charset="0"/>
        <a:ea typeface="+mn-ea"/>
        <a:cs typeface="+mn-cs"/>
      </a:defRPr>
    </a:lvl4pPr>
    <a:lvl5pPr marL="1828800" algn="l" rtl="0" fontAlgn="base">
      <a:spcBef>
        <a:spcPct val="5000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slide" Target="slides/slide28.xml"/><Relationship Id="rId21" Type="http://schemas.openxmlformats.org/officeDocument/2006/relationships/slide" Target="slides/slide10.xml"/><Relationship Id="rId34" Type="http://schemas.openxmlformats.org/officeDocument/2006/relationships/slide" Target="slides/slide23.xml"/><Relationship Id="rId42" Type="http://schemas.openxmlformats.org/officeDocument/2006/relationships/slide" Target="slides/slide31.xml"/><Relationship Id="rId47" Type="http://schemas.openxmlformats.org/officeDocument/2006/relationships/slide" Target="slides/slide36.xml"/><Relationship Id="rId50" Type="http://schemas.openxmlformats.org/officeDocument/2006/relationships/slide" Target="slides/slide39.xml"/><Relationship Id="rId55" Type="http://schemas.openxmlformats.org/officeDocument/2006/relationships/slide" Target="slides/slide44.xml"/><Relationship Id="rId63" Type="http://schemas.openxmlformats.org/officeDocument/2006/relationships/slide" Target="slides/slide52.xml"/><Relationship Id="rId68" Type="http://schemas.openxmlformats.org/officeDocument/2006/relationships/presProps" Target="presProps.xml"/><Relationship Id="rId7" Type="http://schemas.openxmlformats.org/officeDocument/2006/relationships/slideMaster" Target="slideMasters/slideMaster7.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5.xml"/><Relationship Id="rId29"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slide" Target="slides/slide26.xml"/><Relationship Id="rId40" Type="http://schemas.openxmlformats.org/officeDocument/2006/relationships/slide" Target="slides/slide29.xml"/><Relationship Id="rId45" Type="http://schemas.openxmlformats.org/officeDocument/2006/relationships/slide" Target="slides/slide34.xml"/><Relationship Id="rId53" Type="http://schemas.openxmlformats.org/officeDocument/2006/relationships/slide" Target="slides/slide42.xml"/><Relationship Id="rId58" Type="http://schemas.openxmlformats.org/officeDocument/2006/relationships/slide" Target="slides/slide47.xml"/><Relationship Id="rId66" Type="http://schemas.openxmlformats.org/officeDocument/2006/relationships/slide" Target="slides/slide55.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49" Type="http://schemas.openxmlformats.org/officeDocument/2006/relationships/slide" Target="slides/slide38.xml"/><Relationship Id="rId57" Type="http://schemas.openxmlformats.org/officeDocument/2006/relationships/slide" Target="slides/slide46.xml"/><Relationship Id="rId61" Type="http://schemas.openxmlformats.org/officeDocument/2006/relationships/slide" Target="slides/slide50.xml"/><Relationship Id="rId10" Type="http://schemas.openxmlformats.org/officeDocument/2006/relationships/slideMaster" Target="slideMasters/slideMaster10.xml"/><Relationship Id="rId19" Type="http://schemas.openxmlformats.org/officeDocument/2006/relationships/slide" Target="slides/slide8.xml"/><Relationship Id="rId31" Type="http://schemas.openxmlformats.org/officeDocument/2006/relationships/slide" Target="slides/slide20.xml"/><Relationship Id="rId44" Type="http://schemas.openxmlformats.org/officeDocument/2006/relationships/slide" Target="slides/slide33.xml"/><Relationship Id="rId52" Type="http://schemas.openxmlformats.org/officeDocument/2006/relationships/slide" Target="slides/slide41.xml"/><Relationship Id="rId60" Type="http://schemas.openxmlformats.org/officeDocument/2006/relationships/slide" Target="slides/slide49.xml"/><Relationship Id="rId65" Type="http://schemas.openxmlformats.org/officeDocument/2006/relationships/slide" Target="slides/slide54.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43" Type="http://schemas.openxmlformats.org/officeDocument/2006/relationships/slide" Target="slides/slide32.xml"/><Relationship Id="rId48" Type="http://schemas.openxmlformats.org/officeDocument/2006/relationships/slide" Target="slides/slide37.xml"/><Relationship Id="rId56" Type="http://schemas.openxmlformats.org/officeDocument/2006/relationships/slide" Target="slides/slide45.xml"/><Relationship Id="rId64" Type="http://schemas.openxmlformats.org/officeDocument/2006/relationships/slide" Target="slides/slide53.xml"/><Relationship Id="rId69" Type="http://schemas.openxmlformats.org/officeDocument/2006/relationships/viewProps" Target="viewProps.xml"/><Relationship Id="rId8" Type="http://schemas.openxmlformats.org/officeDocument/2006/relationships/slideMaster" Target="slideMasters/slideMaster8.xml"/><Relationship Id="rId51" Type="http://schemas.openxmlformats.org/officeDocument/2006/relationships/slide" Target="slides/slide40.xml"/><Relationship Id="rId3" Type="http://schemas.openxmlformats.org/officeDocument/2006/relationships/slideMaster" Target="slideMasters/slideMaster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slide" Target="slides/slide27.xml"/><Relationship Id="rId46" Type="http://schemas.openxmlformats.org/officeDocument/2006/relationships/slide" Target="slides/slide35.xml"/><Relationship Id="rId59" Type="http://schemas.openxmlformats.org/officeDocument/2006/relationships/slide" Target="slides/slide48.xml"/><Relationship Id="rId67" Type="http://schemas.openxmlformats.org/officeDocument/2006/relationships/slide" Target="slides/slide56.xml"/><Relationship Id="rId20" Type="http://schemas.openxmlformats.org/officeDocument/2006/relationships/slide" Target="slides/slide9.xml"/><Relationship Id="rId41" Type="http://schemas.openxmlformats.org/officeDocument/2006/relationships/slide" Target="slides/slide30.xml"/><Relationship Id="rId54" Type="http://schemas.openxmlformats.org/officeDocument/2006/relationships/slide" Target="slides/slide43.xml"/><Relationship Id="rId62" Type="http://schemas.openxmlformats.org/officeDocument/2006/relationships/slide" Target="slides/slide51.xml"/><Relationship Id="rId7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69501877-8CB3-44DB-83F6-DEC0AC779468}"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03BE0349-6F08-49D8-85F9-BC924B20EB67}"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23075" y="274638"/>
            <a:ext cx="2212975" cy="5851525"/>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179388" y="274638"/>
            <a:ext cx="6491287"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0562CC7D-871D-451D-8530-D34E393700AE}"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211335F1-509A-47FB-AA9C-BE4DA7EE9130}"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A53448F3-963B-4A14-8B50-A7217DE92704}" type="slidenum">
              <a:rPr lang="cs-CZ"/>
              <a:pPr>
                <a:defRPr/>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54318090-7920-43C8-8B2A-18B1B0372805}" type="slidenum">
              <a:rPr lang="cs-CZ"/>
              <a:pPr>
                <a:defRPr/>
              </a:pPr>
              <a:t>‹#›</a:t>
            </a:fld>
            <a:endParaRPr 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sz="half" idx="1"/>
          </p:nvPr>
        </p:nvSpPr>
        <p:spPr>
          <a:xfrm>
            <a:off x="179388" y="981075"/>
            <a:ext cx="4351337"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83125" y="981075"/>
            <a:ext cx="4352925"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3C20CF0F-5EC3-4448-84E0-E6321D7E8064}" type="slidenum">
              <a:rPr lang="cs-CZ"/>
              <a:pPr>
                <a:defRPr/>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54DA0268-3CC2-432A-86BD-8462AB1860C7}" type="slidenum">
              <a:rPr lang="cs-CZ"/>
              <a:pPr>
                <a:defRPr/>
              </a:pPr>
              <a:t>‹#›</a:t>
            </a:fld>
            <a:endParaRPr 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99CB96F9-746D-4FAE-9F64-DDE9FEA32956}" type="slidenum">
              <a:rPr lang="cs-CZ"/>
              <a:pPr>
                <a:defRPr/>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3BD36043-376E-4EB9-A83E-10F4BFCA6740}" type="slidenum">
              <a:rPr lang="cs-CZ"/>
              <a:pPr>
                <a:defRPr/>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C8B1719C-B73D-4343-81EE-53A26D655097}"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03FAA3FF-4650-41CC-A80E-D29EE86A51C6}" type="slidenum">
              <a:rPr lang="cs-CZ"/>
              <a:pPr>
                <a:defRPr/>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DEDE2731-38A3-4ED2-A1CF-211D8D86D516}" type="slidenum">
              <a:rPr lang="cs-CZ"/>
              <a:pPr>
                <a:defRPr/>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A0E871E9-0363-4A9D-A5C4-3F1E0E485244}" type="slidenum">
              <a:rPr lang="cs-CZ"/>
              <a:pPr>
                <a:defRPr/>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23075" y="274638"/>
            <a:ext cx="2212975" cy="5851525"/>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179388" y="274638"/>
            <a:ext cx="6491287"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8402A4FD-7CB5-448A-94AF-521EF805BAC6}" type="slidenum">
              <a:rPr lang="cs-CZ"/>
              <a:pPr>
                <a:defRPr/>
              </a:pPr>
              <a:t>‹#›</a:t>
            </a:fld>
            <a:endParaRPr lang="cs-CZ"/>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9154" name="Rectangle 2"/>
          <p:cNvSpPr>
            <a:spLocks noGrp="1" noChangeArrowheads="1"/>
          </p:cNvSpPr>
          <p:nvPr>
            <p:ph type="ctrTitle" sz="quarter"/>
          </p:nvPr>
        </p:nvSpPr>
        <p:spPr>
          <a:xfrm>
            <a:off x="685800" y="1676400"/>
            <a:ext cx="7772400" cy="1828800"/>
          </a:xfrm>
        </p:spPr>
        <p:txBody>
          <a:bodyPr/>
          <a:lstStyle>
            <a:lvl1pPr>
              <a:defRPr/>
            </a:lvl1pPr>
          </a:lstStyle>
          <a:p>
            <a:r>
              <a:rPr lang="cs-CZ"/>
              <a:t>Klepnutím lze upravit styl předlohy nadpisů.</a:t>
            </a:r>
          </a:p>
        </p:txBody>
      </p:sp>
      <p:sp>
        <p:nvSpPr>
          <p:cNvPr id="49155"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cs-CZ"/>
              <a:t>Klepnutím lze upravit styl předlohy podnadpisů.</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A4F6A9A3-E188-4412-97C9-6D98928FA417}" type="slidenum">
              <a:rPr lang="cs-CZ"/>
              <a:pPr>
                <a:defRPr/>
              </a:pPr>
              <a:t>‹#›</a:t>
            </a:fld>
            <a:endParaRPr lang="cs-CZ"/>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0B55255C-493B-41B0-9690-B5FE4F783A04}" type="slidenum">
              <a:rPr lang="cs-CZ"/>
              <a:pPr>
                <a:defRPr/>
              </a:pPr>
              <a:t>‹#›</a:t>
            </a:fld>
            <a:endParaRPr lang="cs-CZ"/>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3656282C-3AE0-42A5-923E-2D41910A9C56}" type="slidenum">
              <a:rPr lang="cs-CZ"/>
              <a:pPr>
                <a:defRPr/>
              </a:pPr>
              <a:t>‹#›</a:t>
            </a:fld>
            <a:endParaRPr lang="cs-CZ"/>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sz="half" idx="1"/>
          </p:nvPr>
        </p:nvSpPr>
        <p:spPr>
          <a:xfrm>
            <a:off x="0" y="1196975"/>
            <a:ext cx="44958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196975"/>
            <a:ext cx="44958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DABD6CFE-96BB-484E-AE50-0DB9293AEC07}" type="slidenum">
              <a:rPr lang="cs-CZ"/>
              <a:pPr>
                <a:defRPr/>
              </a:pPr>
              <a:t>‹#›</a:t>
            </a:fld>
            <a:endParaRPr lang="cs-CZ"/>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0B33AF28-662B-4EC6-A0FC-6C98F7A76F9C}" type="slidenum">
              <a:rPr lang="cs-CZ"/>
              <a:pPr>
                <a:defRPr/>
              </a:pPr>
              <a:t>‹#›</a:t>
            </a:fld>
            <a:endParaRPr lang="cs-CZ"/>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0071100D-DBD8-4050-A1C6-F823A2094924}" type="slidenum">
              <a:rPr lang="cs-CZ"/>
              <a:pPr>
                <a:defRPr/>
              </a:pPr>
              <a:t>‹#›</a:t>
            </a:fld>
            <a:endParaRPr lang="cs-CZ"/>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BD61AC9C-CDD1-41ED-8A17-A682527DBCCA}"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A6E8DCA3-982D-4ECF-910C-5C97659F6FC8}" type="slidenum">
              <a:rPr lang="cs-CZ"/>
              <a:pPr>
                <a:defRPr/>
              </a:pPr>
              <a:t>‹#›</a:t>
            </a:fld>
            <a:endParaRPr lang="cs-CZ"/>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8DAD6BF6-14B6-4B1F-BE24-6C421D17A6D5}" type="slidenum">
              <a:rPr lang="cs-CZ"/>
              <a:pPr>
                <a:defRPr/>
              </a:pPr>
              <a:t>‹#›</a:t>
            </a:fld>
            <a:endParaRPr lang="cs-CZ"/>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0BBEDFF8-9CB3-49E6-A392-68514287647D}" type="slidenum">
              <a:rPr lang="cs-CZ"/>
              <a:pPr>
                <a:defRPr/>
              </a:pPr>
              <a:t>‹#›</a:t>
            </a:fld>
            <a:endParaRPr lang="cs-CZ"/>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098205A2-97D6-4567-B606-8107F44E057E}" type="slidenum">
              <a:rPr lang="cs-CZ"/>
              <a:pPr>
                <a:defRPr/>
              </a:pPr>
              <a:t>‹#›</a:t>
            </a:fld>
            <a:endParaRPr lang="cs-CZ"/>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188913"/>
            <a:ext cx="2286000" cy="5976937"/>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0" y="188913"/>
            <a:ext cx="6705600" cy="597693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F2719388-F712-4F38-958A-ECD62209ABB2}" type="slidenum">
              <a:rPr lang="cs-CZ"/>
              <a:pPr>
                <a:defRPr/>
              </a:pPr>
              <a:t>‹#›</a:t>
            </a:fld>
            <a:endParaRPr lang="cs-CZ"/>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Zástupný symbol pro datum 3"/>
          <p:cNvSpPr>
            <a:spLocks noGrp="1"/>
          </p:cNvSpPr>
          <p:nvPr>
            <p:ph type="dt" sz="half" idx="10"/>
          </p:nvPr>
        </p:nvSpPr>
        <p:spPr/>
        <p:txBody>
          <a:bodyPr/>
          <a:lstStyle>
            <a:lvl1pPr>
              <a:defRPr/>
            </a:lvl1pPr>
          </a:lstStyle>
          <a:p>
            <a:pPr>
              <a:defRPr/>
            </a:pPr>
            <a:endParaRPr lang="en-US"/>
          </a:p>
        </p:txBody>
      </p:sp>
      <p:sp>
        <p:nvSpPr>
          <p:cNvPr id="5" name="Zástupný symbol pro zápatí 4"/>
          <p:cNvSpPr>
            <a:spLocks noGrp="1"/>
          </p:cNvSpPr>
          <p:nvPr>
            <p:ph type="ftr" sz="quarter" idx="11"/>
          </p:nvPr>
        </p:nvSpPr>
        <p:spPr/>
        <p:txBody>
          <a:bodyPr/>
          <a:lstStyle>
            <a:lvl1pPr>
              <a:defRPr/>
            </a:lvl1pPr>
          </a:lstStyle>
          <a:p>
            <a:pPr>
              <a:defRPr/>
            </a:pPr>
            <a:endParaRPr lang="en-US"/>
          </a:p>
        </p:txBody>
      </p:sp>
      <p:sp>
        <p:nvSpPr>
          <p:cNvPr id="6" name="Zástupný symbol pro číslo snímku 5"/>
          <p:cNvSpPr>
            <a:spLocks noGrp="1"/>
          </p:cNvSpPr>
          <p:nvPr>
            <p:ph type="sldNum" sz="quarter" idx="12"/>
          </p:nvPr>
        </p:nvSpPr>
        <p:spPr/>
        <p:txBody>
          <a:bodyPr/>
          <a:lstStyle>
            <a:lvl1pPr>
              <a:defRPr/>
            </a:lvl1pPr>
          </a:lstStyle>
          <a:p>
            <a:pPr>
              <a:defRPr/>
            </a:pPr>
            <a:fld id="{3F81DBBF-D18A-4819-A2F8-973D01900246}"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en-US"/>
          </a:p>
        </p:txBody>
      </p:sp>
      <p:sp>
        <p:nvSpPr>
          <p:cNvPr id="3" name="Zástupný symbol pro zápatí 4"/>
          <p:cNvSpPr>
            <a:spLocks noGrp="1"/>
          </p:cNvSpPr>
          <p:nvPr>
            <p:ph type="ftr" sz="quarter" idx="11"/>
          </p:nvPr>
        </p:nvSpPr>
        <p:spPr/>
        <p:txBody>
          <a:bodyPr/>
          <a:lstStyle>
            <a:lvl1pPr>
              <a:defRPr/>
            </a:lvl1pPr>
          </a:lstStyle>
          <a:p>
            <a:pPr>
              <a:defRPr/>
            </a:pPr>
            <a:endParaRPr lang="en-US"/>
          </a:p>
        </p:txBody>
      </p:sp>
      <p:sp>
        <p:nvSpPr>
          <p:cNvPr id="4" name="Zástupný symbol pro číslo snímku 5"/>
          <p:cNvSpPr>
            <a:spLocks noGrp="1"/>
          </p:cNvSpPr>
          <p:nvPr>
            <p:ph type="sldNum" sz="quarter" idx="12"/>
          </p:nvPr>
        </p:nvSpPr>
        <p:spPr/>
        <p:txBody>
          <a:bodyPr/>
          <a:lstStyle>
            <a:lvl1pPr>
              <a:defRPr/>
            </a:lvl1pPr>
          </a:lstStyle>
          <a:p>
            <a:pPr>
              <a:defRPr/>
            </a:pPr>
            <a:fld id="{53451A84-E463-476E-8C7A-05B6E467D419}"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en-US"/>
          </a:p>
        </p:txBody>
      </p:sp>
      <p:sp>
        <p:nvSpPr>
          <p:cNvPr id="3" name="Zástupný symbol pro zápatí 4"/>
          <p:cNvSpPr>
            <a:spLocks noGrp="1"/>
          </p:cNvSpPr>
          <p:nvPr>
            <p:ph type="ftr" sz="quarter" idx="11"/>
          </p:nvPr>
        </p:nvSpPr>
        <p:spPr/>
        <p:txBody>
          <a:bodyPr/>
          <a:lstStyle>
            <a:lvl1pPr>
              <a:defRPr/>
            </a:lvl1pPr>
          </a:lstStyle>
          <a:p>
            <a:pPr>
              <a:defRPr/>
            </a:pPr>
            <a:endParaRPr lang="en-US"/>
          </a:p>
        </p:txBody>
      </p:sp>
      <p:sp>
        <p:nvSpPr>
          <p:cNvPr id="4" name="Zástupný symbol pro číslo snímku 5"/>
          <p:cNvSpPr>
            <a:spLocks noGrp="1"/>
          </p:cNvSpPr>
          <p:nvPr>
            <p:ph type="sldNum" sz="quarter" idx="12"/>
          </p:nvPr>
        </p:nvSpPr>
        <p:spPr/>
        <p:txBody>
          <a:bodyPr/>
          <a:lstStyle>
            <a:lvl1pPr>
              <a:defRPr/>
            </a:lvl1pPr>
          </a:lstStyle>
          <a:p>
            <a:pPr>
              <a:defRPr/>
            </a:pPr>
            <a:fld id="{2D9CFDFC-5324-47BB-A4CE-4B126C93E643}"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en-US"/>
          </a:p>
        </p:txBody>
      </p:sp>
      <p:sp>
        <p:nvSpPr>
          <p:cNvPr id="3" name="Zástupný symbol pro zápatí 4"/>
          <p:cNvSpPr>
            <a:spLocks noGrp="1"/>
          </p:cNvSpPr>
          <p:nvPr>
            <p:ph type="ftr" sz="quarter" idx="11"/>
          </p:nvPr>
        </p:nvSpPr>
        <p:spPr/>
        <p:txBody>
          <a:bodyPr/>
          <a:lstStyle>
            <a:lvl1pPr>
              <a:defRPr/>
            </a:lvl1pPr>
          </a:lstStyle>
          <a:p>
            <a:pPr>
              <a:defRPr/>
            </a:pPr>
            <a:endParaRPr lang="en-US"/>
          </a:p>
        </p:txBody>
      </p:sp>
      <p:sp>
        <p:nvSpPr>
          <p:cNvPr id="4" name="Zástupný symbol pro číslo snímku 5"/>
          <p:cNvSpPr>
            <a:spLocks noGrp="1"/>
          </p:cNvSpPr>
          <p:nvPr>
            <p:ph type="sldNum" sz="quarter" idx="12"/>
          </p:nvPr>
        </p:nvSpPr>
        <p:spPr/>
        <p:txBody>
          <a:bodyPr/>
          <a:lstStyle>
            <a:lvl1pPr>
              <a:defRPr/>
            </a:lvl1pPr>
          </a:lstStyle>
          <a:p>
            <a:pPr>
              <a:defRPr/>
            </a:pPr>
            <a:fld id="{96F9447F-F96E-4435-914D-A32207360F3A}"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en-US"/>
          </a:p>
        </p:txBody>
      </p:sp>
      <p:sp>
        <p:nvSpPr>
          <p:cNvPr id="3" name="Zástupný symbol pro zápatí 4"/>
          <p:cNvSpPr>
            <a:spLocks noGrp="1"/>
          </p:cNvSpPr>
          <p:nvPr>
            <p:ph type="ftr" sz="quarter" idx="11"/>
          </p:nvPr>
        </p:nvSpPr>
        <p:spPr/>
        <p:txBody>
          <a:bodyPr/>
          <a:lstStyle>
            <a:lvl1pPr>
              <a:defRPr/>
            </a:lvl1pPr>
          </a:lstStyle>
          <a:p>
            <a:pPr>
              <a:defRPr/>
            </a:pPr>
            <a:endParaRPr lang="en-US"/>
          </a:p>
        </p:txBody>
      </p:sp>
      <p:sp>
        <p:nvSpPr>
          <p:cNvPr id="4" name="Zástupný symbol pro číslo snímku 5"/>
          <p:cNvSpPr>
            <a:spLocks noGrp="1"/>
          </p:cNvSpPr>
          <p:nvPr>
            <p:ph type="sldNum" sz="quarter" idx="12"/>
          </p:nvPr>
        </p:nvSpPr>
        <p:spPr/>
        <p:txBody>
          <a:bodyPr/>
          <a:lstStyle>
            <a:lvl1pPr>
              <a:defRPr/>
            </a:lvl1pPr>
          </a:lstStyle>
          <a:p>
            <a:pPr>
              <a:defRPr/>
            </a:pPr>
            <a:fld id="{8E1F9BB2-C06B-41F9-AA14-0BA7EA7FA420}"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en-US"/>
          </a:p>
        </p:txBody>
      </p:sp>
      <p:sp>
        <p:nvSpPr>
          <p:cNvPr id="3" name="Zástupný symbol pro zápatí 4"/>
          <p:cNvSpPr>
            <a:spLocks noGrp="1"/>
          </p:cNvSpPr>
          <p:nvPr>
            <p:ph type="ftr" sz="quarter" idx="11"/>
          </p:nvPr>
        </p:nvSpPr>
        <p:spPr/>
        <p:txBody>
          <a:bodyPr/>
          <a:lstStyle>
            <a:lvl1pPr>
              <a:defRPr/>
            </a:lvl1pPr>
          </a:lstStyle>
          <a:p>
            <a:pPr>
              <a:defRPr/>
            </a:pPr>
            <a:endParaRPr lang="en-US"/>
          </a:p>
        </p:txBody>
      </p:sp>
      <p:sp>
        <p:nvSpPr>
          <p:cNvPr id="4" name="Zástupný symbol pro číslo snímku 5"/>
          <p:cNvSpPr>
            <a:spLocks noGrp="1"/>
          </p:cNvSpPr>
          <p:nvPr>
            <p:ph type="sldNum" sz="quarter" idx="12"/>
          </p:nvPr>
        </p:nvSpPr>
        <p:spPr/>
        <p:txBody>
          <a:bodyPr/>
          <a:lstStyle>
            <a:lvl1pPr>
              <a:defRPr/>
            </a:lvl1pPr>
          </a:lstStyle>
          <a:p>
            <a:pPr>
              <a:defRPr/>
            </a:pPr>
            <a:fld id="{3037D31F-42D5-4485-A3AA-AEEB33E51DA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sz="half" idx="1"/>
          </p:nvPr>
        </p:nvSpPr>
        <p:spPr>
          <a:xfrm>
            <a:off x="179388" y="981075"/>
            <a:ext cx="4351337"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83125" y="981075"/>
            <a:ext cx="4352925"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D6D52BEB-E881-43FE-9394-92978B682DCC}" type="slidenum">
              <a:rPr lang="cs-CZ"/>
              <a:pPr>
                <a:defRPr/>
              </a:pPr>
              <a:t>‹#›</a:t>
            </a:fld>
            <a:endParaRPr lang="cs-CZ"/>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en-US"/>
          </a:p>
        </p:txBody>
      </p:sp>
      <p:sp>
        <p:nvSpPr>
          <p:cNvPr id="3" name="Zástupný symbol pro zápatí 4"/>
          <p:cNvSpPr>
            <a:spLocks noGrp="1"/>
          </p:cNvSpPr>
          <p:nvPr>
            <p:ph type="ftr" sz="quarter" idx="11"/>
          </p:nvPr>
        </p:nvSpPr>
        <p:spPr/>
        <p:txBody>
          <a:bodyPr/>
          <a:lstStyle>
            <a:lvl1pPr>
              <a:defRPr/>
            </a:lvl1pPr>
          </a:lstStyle>
          <a:p>
            <a:pPr>
              <a:defRPr/>
            </a:pPr>
            <a:endParaRPr lang="en-US"/>
          </a:p>
        </p:txBody>
      </p:sp>
      <p:sp>
        <p:nvSpPr>
          <p:cNvPr id="4" name="Zástupný symbol pro číslo snímku 5"/>
          <p:cNvSpPr>
            <a:spLocks noGrp="1"/>
          </p:cNvSpPr>
          <p:nvPr>
            <p:ph type="sldNum" sz="quarter" idx="12"/>
          </p:nvPr>
        </p:nvSpPr>
        <p:spPr/>
        <p:txBody>
          <a:bodyPr/>
          <a:lstStyle>
            <a:lvl1pPr>
              <a:defRPr/>
            </a:lvl1pPr>
          </a:lstStyle>
          <a:p>
            <a:pPr>
              <a:defRPr/>
            </a:pPr>
            <a:fld id="{963AC9A7-5FD0-484B-83FE-BD290BD03468}"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en-US"/>
          </a:p>
        </p:txBody>
      </p:sp>
      <p:sp>
        <p:nvSpPr>
          <p:cNvPr id="3" name="Zástupný symbol pro zápatí 4"/>
          <p:cNvSpPr>
            <a:spLocks noGrp="1"/>
          </p:cNvSpPr>
          <p:nvPr>
            <p:ph type="ftr" sz="quarter" idx="11"/>
          </p:nvPr>
        </p:nvSpPr>
        <p:spPr/>
        <p:txBody>
          <a:bodyPr/>
          <a:lstStyle>
            <a:lvl1pPr>
              <a:defRPr/>
            </a:lvl1pPr>
          </a:lstStyle>
          <a:p>
            <a:pPr>
              <a:defRPr/>
            </a:pPr>
            <a:endParaRPr lang="en-US"/>
          </a:p>
        </p:txBody>
      </p:sp>
      <p:sp>
        <p:nvSpPr>
          <p:cNvPr id="4" name="Zástupný symbol pro číslo snímku 5"/>
          <p:cNvSpPr>
            <a:spLocks noGrp="1"/>
          </p:cNvSpPr>
          <p:nvPr>
            <p:ph type="sldNum" sz="quarter" idx="12"/>
          </p:nvPr>
        </p:nvSpPr>
        <p:spPr/>
        <p:txBody>
          <a:bodyPr/>
          <a:lstStyle>
            <a:lvl1pPr>
              <a:defRPr/>
            </a:lvl1pPr>
          </a:lstStyle>
          <a:p>
            <a:pPr>
              <a:defRPr/>
            </a:pPr>
            <a:fld id="{B369FEB9-6C49-4D14-974B-745CB210A07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021A5FB3-FD19-46E9-AA4D-BEDA5C2BE6A2}"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3E6C53B0-8DC3-497F-99F6-34AACA28CA5E}"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F5F708C3-AEE2-4BB0-9BF0-3F5F3A9DC05A}"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EC9E5C8D-1952-4CD8-A74A-89F6E787221F}"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6B2AAED7-81A6-4F7D-80A3-010EB08094EE}"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4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4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3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3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3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3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50000"/>
          </a:schemeClr>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457200" y="274638"/>
            <a:ext cx="8229600" cy="490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22531" name="Rectangle 3"/>
          <p:cNvSpPr>
            <a:spLocks noGrp="1" noChangeArrowheads="1"/>
          </p:cNvSpPr>
          <p:nvPr>
            <p:ph type="body" idx="1"/>
          </p:nvPr>
        </p:nvSpPr>
        <p:spPr bwMode="auto">
          <a:xfrm>
            <a:off x="179388" y="981075"/>
            <a:ext cx="8856662"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307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latin typeface="+mn-lt"/>
              </a:defRPr>
            </a:lvl1pPr>
          </a:lstStyle>
          <a:p>
            <a:pPr>
              <a:defRPr/>
            </a:pPr>
            <a:endParaRPr lang="cs-CZ"/>
          </a:p>
        </p:txBody>
      </p:sp>
      <p:sp>
        <p:nvSpPr>
          <p:cNvPr id="307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latin typeface="+mn-lt"/>
              </a:defRPr>
            </a:lvl1pPr>
          </a:lstStyle>
          <a:p>
            <a:pPr>
              <a:defRPr/>
            </a:pPr>
            <a:endParaRPr lang="cs-CZ"/>
          </a:p>
        </p:txBody>
      </p:sp>
      <p:sp>
        <p:nvSpPr>
          <p:cNvPr id="307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atin typeface="+mn-lt"/>
              </a:defRPr>
            </a:lvl1pPr>
          </a:lstStyle>
          <a:p>
            <a:pPr>
              <a:defRPr/>
            </a:pPr>
            <a:fld id="{436F06E2-FBCD-4C94-BE85-80AFC26541B0}"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ctr" rtl="0" eaLnBrk="0" fontAlgn="base" hangingPunct="0">
        <a:spcBef>
          <a:spcPct val="0"/>
        </a:spcBef>
        <a:spcAft>
          <a:spcPct val="0"/>
        </a:spcAft>
        <a:defRPr sz="2800">
          <a:solidFill>
            <a:schemeClr val="tx2"/>
          </a:solidFill>
          <a:latin typeface="+mj-lt"/>
          <a:ea typeface="+mj-ea"/>
          <a:cs typeface="+mj-cs"/>
        </a:defRPr>
      </a:lvl1pPr>
      <a:lvl2pPr algn="ctr" rtl="0" eaLnBrk="0" fontAlgn="base" hangingPunct="0">
        <a:spcBef>
          <a:spcPct val="0"/>
        </a:spcBef>
        <a:spcAft>
          <a:spcPct val="0"/>
        </a:spcAft>
        <a:defRPr sz="2800">
          <a:solidFill>
            <a:schemeClr val="tx2"/>
          </a:solidFill>
          <a:latin typeface="Arial" charset="0"/>
        </a:defRPr>
      </a:lvl2pPr>
      <a:lvl3pPr algn="ctr" rtl="0" eaLnBrk="0" fontAlgn="base" hangingPunct="0">
        <a:spcBef>
          <a:spcPct val="0"/>
        </a:spcBef>
        <a:spcAft>
          <a:spcPct val="0"/>
        </a:spcAft>
        <a:defRPr sz="2800">
          <a:solidFill>
            <a:schemeClr val="tx2"/>
          </a:solidFill>
          <a:latin typeface="Arial" charset="0"/>
        </a:defRPr>
      </a:lvl3pPr>
      <a:lvl4pPr algn="ctr" rtl="0" eaLnBrk="0" fontAlgn="base" hangingPunct="0">
        <a:spcBef>
          <a:spcPct val="0"/>
        </a:spcBef>
        <a:spcAft>
          <a:spcPct val="0"/>
        </a:spcAft>
        <a:defRPr sz="2800">
          <a:solidFill>
            <a:schemeClr val="tx2"/>
          </a:solidFill>
          <a:latin typeface="Arial" charset="0"/>
        </a:defRPr>
      </a:lvl4pPr>
      <a:lvl5pPr algn="ctr" rtl="0" eaLnBrk="0" fontAlgn="base" hangingPunct="0">
        <a:spcBef>
          <a:spcPct val="0"/>
        </a:spcBef>
        <a:spcAft>
          <a:spcPct val="0"/>
        </a:spcAft>
        <a:defRPr sz="2800">
          <a:solidFill>
            <a:schemeClr val="tx2"/>
          </a:solidFill>
          <a:latin typeface="Arial" charset="0"/>
        </a:defRPr>
      </a:lvl5pPr>
      <a:lvl6pPr marL="457200" algn="ctr" rtl="0" fontAlgn="base">
        <a:spcBef>
          <a:spcPct val="0"/>
        </a:spcBef>
        <a:spcAft>
          <a:spcPct val="0"/>
        </a:spcAft>
        <a:defRPr sz="2800">
          <a:solidFill>
            <a:schemeClr val="tx2"/>
          </a:solidFill>
          <a:latin typeface="Arial" charset="0"/>
        </a:defRPr>
      </a:lvl6pPr>
      <a:lvl7pPr marL="914400" algn="ctr" rtl="0" fontAlgn="base">
        <a:spcBef>
          <a:spcPct val="0"/>
        </a:spcBef>
        <a:spcAft>
          <a:spcPct val="0"/>
        </a:spcAft>
        <a:defRPr sz="2800">
          <a:solidFill>
            <a:schemeClr val="tx2"/>
          </a:solidFill>
          <a:latin typeface="Arial" charset="0"/>
        </a:defRPr>
      </a:lvl7pPr>
      <a:lvl8pPr marL="1371600" algn="ctr" rtl="0" fontAlgn="base">
        <a:spcBef>
          <a:spcPct val="0"/>
        </a:spcBef>
        <a:spcAft>
          <a:spcPct val="0"/>
        </a:spcAft>
        <a:defRPr sz="2800">
          <a:solidFill>
            <a:schemeClr val="tx2"/>
          </a:solidFill>
          <a:latin typeface="Arial" charset="0"/>
        </a:defRPr>
      </a:lvl8pPr>
      <a:lvl9pPr marL="1828800" algn="ctr" rtl="0" fontAlgn="base">
        <a:spcBef>
          <a:spcPct val="0"/>
        </a:spcBef>
        <a:spcAft>
          <a:spcPct val="0"/>
        </a:spcAft>
        <a:defRPr sz="2800">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rgbClr val="254061"/>
        </a:solidFill>
        <a:effectLst/>
      </p:bgPr>
    </p:bg>
    <p:spTree>
      <p:nvGrpSpPr>
        <p:cNvPr id="1" name=""/>
        <p:cNvGrpSpPr/>
        <p:nvPr/>
      </p:nvGrpSpPr>
      <p:grpSpPr>
        <a:xfrm>
          <a:off x="0" y="0"/>
          <a:ext cx="0" cy="0"/>
          <a:chOff x="0" y="0"/>
          <a:chExt cx="0" cy="0"/>
        </a:xfrm>
      </p:grpSpPr>
      <p:sp>
        <p:nvSpPr>
          <p:cNvPr id="3686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endParaRPr lang="en-US" smtClean="0"/>
          </a:p>
        </p:txBody>
      </p:sp>
      <p:sp>
        <p:nvSpPr>
          <p:cNvPr id="3686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u="none">
                <a:solidFill>
                  <a:srgbClr val="000000">
                    <a:tint val="75000"/>
                  </a:srgbClr>
                </a:solidFill>
                <a:latin typeface="+mn-lt"/>
                <a:cs typeface="+mn-cs"/>
              </a:defRPr>
            </a:lvl1pPr>
          </a:lstStyle>
          <a:p>
            <a:pPr>
              <a:defRPr/>
            </a:pPr>
            <a:fld id="{E75DFBF7-1F6D-459B-AFE1-1231F2E5C9E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6" r:id="rId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0" fontAlgn="base" hangingPunct="0">
        <a:spcBef>
          <a:spcPct val="0"/>
        </a:spcBef>
        <a:spcAft>
          <a:spcPct val="0"/>
        </a:spcAft>
        <a:defRPr sz="4400">
          <a:solidFill>
            <a:schemeClr val="tx1"/>
          </a:solidFill>
          <a:latin typeface="Calibri" pitchFamily="34" charset="0"/>
        </a:defRPr>
      </a:lvl6pPr>
      <a:lvl7pPr marL="914400" algn="ctr" rtl="0" eaLnBrk="0" fontAlgn="base" hangingPunct="0">
        <a:spcBef>
          <a:spcPct val="0"/>
        </a:spcBef>
        <a:spcAft>
          <a:spcPct val="0"/>
        </a:spcAft>
        <a:defRPr sz="4400">
          <a:solidFill>
            <a:schemeClr val="tx1"/>
          </a:solidFill>
          <a:latin typeface="Calibri" pitchFamily="34" charset="0"/>
        </a:defRPr>
      </a:lvl7pPr>
      <a:lvl8pPr marL="1371600" algn="ctr" rtl="0" eaLnBrk="0" fontAlgn="base" hangingPunct="0">
        <a:spcBef>
          <a:spcPct val="0"/>
        </a:spcBef>
        <a:spcAft>
          <a:spcPct val="0"/>
        </a:spcAft>
        <a:defRPr sz="4400">
          <a:solidFill>
            <a:schemeClr val="tx1"/>
          </a:solidFill>
          <a:latin typeface="Calibri" pitchFamily="34" charset="0"/>
        </a:defRPr>
      </a:lvl8pPr>
      <a:lvl9pPr marL="1828800" algn="ctr" rtl="0" eaLnBrk="0" fontAlgn="base" hangingPunct="0">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rgbClr val="254061"/>
        </a:solidFill>
        <a:effectLst/>
      </p:bgPr>
    </p:bg>
    <p:spTree>
      <p:nvGrpSpPr>
        <p:cNvPr id="1" name=""/>
        <p:cNvGrpSpPr/>
        <p:nvPr/>
      </p:nvGrpSpPr>
      <p:grpSpPr>
        <a:xfrm>
          <a:off x="0" y="0"/>
          <a:ext cx="0" cy="0"/>
          <a:chOff x="0" y="0"/>
          <a:chExt cx="0" cy="0"/>
        </a:xfrm>
      </p:grpSpPr>
      <p:sp>
        <p:nvSpPr>
          <p:cNvPr id="37890"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endParaRPr lang="en-US" smtClean="0"/>
          </a:p>
        </p:txBody>
      </p:sp>
      <p:sp>
        <p:nvSpPr>
          <p:cNvPr id="37891"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u="none">
                <a:solidFill>
                  <a:srgbClr val="000000">
                    <a:tint val="75000"/>
                  </a:srgbClr>
                </a:solidFill>
                <a:latin typeface="+mn-lt"/>
                <a:cs typeface="+mn-cs"/>
              </a:defRPr>
            </a:lvl1pPr>
          </a:lstStyle>
          <a:p>
            <a:pPr>
              <a:defRPr/>
            </a:pPr>
            <a:fld id="{F989242C-4D63-476A-B03F-0D574AA62BC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0" fontAlgn="base" hangingPunct="0">
        <a:spcBef>
          <a:spcPct val="0"/>
        </a:spcBef>
        <a:spcAft>
          <a:spcPct val="0"/>
        </a:spcAft>
        <a:defRPr sz="4400">
          <a:solidFill>
            <a:schemeClr val="tx1"/>
          </a:solidFill>
          <a:latin typeface="Calibri" pitchFamily="34" charset="0"/>
        </a:defRPr>
      </a:lvl6pPr>
      <a:lvl7pPr marL="914400" algn="ctr" rtl="0" eaLnBrk="0" fontAlgn="base" hangingPunct="0">
        <a:spcBef>
          <a:spcPct val="0"/>
        </a:spcBef>
        <a:spcAft>
          <a:spcPct val="0"/>
        </a:spcAft>
        <a:defRPr sz="4400">
          <a:solidFill>
            <a:schemeClr val="tx1"/>
          </a:solidFill>
          <a:latin typeface="Calibri" pitchFamily="34" charset="0"/>
        </a:defRPr>
      </a:lvl7pPr>
      <a:lvl8pPr marL="1371600" algn="ctr" rtl="0" eaLnBrk="0" fontAlgn="base" hangingPunct="0">
        <a:spcBef>
          <a:spcPct val="0"/>
        </a:spcBef>
        <a:spcAft>
          <a:spcPct val="0"/>
        </a:spcAft>
        <a:defRPr sz="4400">
          <a:solidFill>
            <a:schemeClr val="tx1"/>
          </a:solidFill>
          <a:latin typeface="Calibri" pitchFamily="34" charset="0"/>
        </a:defRPr>
      </a:lvl8pPr>
      <a:lvl9pPr marL="1828800" algn="ctr" rtl="0" eaLnBrk="0" fontAlgn="base" hangingPunct="0">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50000"/>
          </a:schemeClr>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457200" y="274638"/>
            <a:ext cx="8229600" cy="490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23555" name="Rectangle 3"/>
          <p:cNvSpPr>
            <a:spLocks noGrp="1" noChangeArrowheads="1"/>
          </p:cNvSpPr>
          <p:nvPr>
            <p:ph type="body" idx="1"/>
          </p:nvPr>
        </p:nvSpPr>
        <p:spPr bwMode="auto">
          <a:xfrm>
            <a:off x="179388" y="981075"/>
            <a:ext cx="8856662"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301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latin typeface="+mn-lt"/>
              </a:defRPr>
            </a:lvl1pPr>
          </a:lstStyle>
          <a:p>
            <a:pPr>
              <a:defRPr/>
            </a:pPr>
            <a:endParaRPr lang="cs-CZ"/>
          </a:p>
        </p:txBody>
      </p:sp>
      <p:sp>
        <p:nvSpPr>
          <p:cNvPr id="4301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latin typeface="+mn-lt"/>
              </a:defRPr>
            </a:lvl1pPr>
          </a:lstStyle>
          <a:p>
            <a:pPr>
              <a:defRPr/>
            </a:pPr>
            <a:endParaRPr lang="cs-CZ"/>
          </a:p>
        </p:txBody>
      </p:sp>
      <p:sp>
        <p:nvSpPr>
          <p:cNvPr id="4301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atin typeface="+mn-lt"/>
              </a:defRPr>
            </a:lvl1pPr>
          </a:lstStyle>
          <a:p>
            <a:pPr>
              <a:defRPr/>
            </a:pPr>
            <a:fld id="{DA9FB577-6510-420E-975C-F281C4038564}"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ctr" rtl="0" eaLnBrk="0" fontAlgn="base" hangingPunct="0">
        <a:spcBef>
          <a:spcPct val="0"/>
        </a:spcBef>
        <a:spcAft>
          <a:spcPct val="0"/>
        </a:spcAft>
        <a:defRPr sz="2800">
          <a:solidFill>
            <a:schemeClr val="tx2"/>
          </a:solidFill>
          <a:latin typeface="+mj-lt"/>
          <a:ea typeface="+mj-ea"/>
          <a:cs typeface="+mj-cs"/>
        </a:defRPr>
      </a:lvl1pPr>
      <a:lvl2pPr algn="ctr" rtl="0" eaLnBrk="0" fontAlgn="base" hangingPunct="0">
        <a:spcBef>
          <a:spcPct val="0"/>
        </a:spcBef>
        <a:spcAft>
          <a:spcPct val="0"/>
        </a:spcAft>
        <a:defRPr sz="2800">
          <a:solidFill>
            <a:schemeClr val="tx2"/>
          </a:solidFill>
          <a:latin typeface="Arial" charset="0"/>
        </a:defRPr>
      </a:lvl2pPr>
      <a:lvl3pPr algn="ctr" rtl="0" eaLnBrk="0" fontAlgn="base" hangingPunct="0">
        <a:spcBef>
          <a:spcPct val="0"/>
        </a:spcBef>
        <a:spcAft>
          <a:spcPct val="0"/>
        </a:spcAft>
        <a:defRPr sz="2800">
          <a:solidFill>
            <a:schemeClr val="tx2"/>
          </a:solidFill>
          <a:latin typeface="Arial" charset="0"/>
        </a:defRPr>
      </a:lvl3pPr>
      <a:lvl4pPr algn="ctr" rtl="0" eaLnBrk="0" fontAlgn="base" hangingPunct="0">
        <a:spcBef>
          <a:spcPct val="0"/>
        </a:spcBef>
        <a:spcAft>
          <a:spcPct val="0"/>
        </a:spcAft>
        <a:defRPr sz="2800">
          <a:solidFill>
            <a:schemeClr val="tx2"/>
          </a:solidFill>
          <a:latin typeface="Arial" charset="0"/>
        </a:defRPr>
      </a:lvl4pPr>
      <a:lvl5pPr algn="ctr" rtl="0" eaLnBrk="0" fontAlgn="base" hangingPunct="0">
        <a:spcBef>
          <a:spcPct val="0"/>
        </a:spcBef>
        <a:spcAft>
          <a:spcPct val="0"/>
        </a:spcAft>
        <a:defRPr sz="2800">
          <a:solidFill>
            <a:schemeClr val="tx2"/>
          </a:solidFill>
          <a:latin typeface="Arial" charset="0"/>
        </a:defRPr>
      </a:lvl5pPr>
      <a:lvl6pPr marL="457200" algn="ctr" rtl="0" fontAlgn="base">
        <a:spcBef>
          <a:spcPct val="0"/>
        </a:spcBef>
        <a:spcAft>
          <a:spcPct val="0"/>
        </a:spcAft>
        <a:defRPr sz="2800">
          <a:solidFill>
            <a:schemeClr val="tx2"/>
          </a:solidFill>
          <a:latin typeface="Arial" charset="0"/>
        </a:defRPr>
      </a:lvl6pPr>
      <a:lvl7pPr marL="914400" algn="ctr" rtl="0" fontAlgn="base">
        <a:spcBef>
          <a:spcPct val="0"/>
        </a:spcBef>
        <a:spcAft>
          <a:spcPct val="0"/>
        </a:spcAft>
        <a:defRPr sz="2800">
          <a:solidFill>
            <a:schemeClr val="tx2"/>
          </a:solidFill>
          <a:latin typeface="Arial" charset="0"/>
        </a:defRPr>
      </a:lvl7pPr>
      <a:lvl8pPr marL="1371600" algn="ctr" rtl="0" fontAlgn="base">
        <a:spcBef>
          <a:spcPct val="0"/>
        </a:spcBef>
        <a:spcAft>
          <a:spcPct val="0"/>
        </a:spcAft>
        <a:defRPr sz="2800">
          <a:solidFill>
            <a:schemeClr val="tx2"/>
          </a:solidFill>
          <a:latin typeface="Arial" charset="0"/>
        </a:defRPr>
      </a:lvl8pPr>
      <a:lvl9pPr marL="1828800" algn="ctr" rtl="0" fontAlgn="base">
        <a:spcBef>
          <a:spcPct val="0"/>
        </a:spcBef>
        <a:spcAft>
          <a:spcPct val="0"/>
        </a:spcAft>
        <a:defRPr sz="2800">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bwMode="auto">
          <a:xfrm>
            <a:off x="457200" y="188913"/>
            <a:ext cx="8229600" cy="6477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48131" name="Rectangle 3"/>
          <p:cNvSpPr>
            <a:spLocks noGrp="1" noChangeArrowheads="1"/>
          </p:cNvSpPr>
          <p:nvPr>
            <p:ph type="body" idx="1"/>
          </p:nvPr>
        </p:nvSpPr>
        <p:spPr bwMode="auto">
          <a:xfrm>
            <a:off x="0" y="1196975"/>
            <a:ext cx="9144000" cy="4968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81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defRPr sz="1400">
                <a:effectLst>
                  <a:outerShdw blurRad="38100" dist="38100" dir="2700000" algn="tl">
                    <a:srgbClr val="000000"/>
                  </a:outerShdw>
                </a:effectLst>
                <a:latin typeface="Arial" charset="0"/>
              </a:defRPr>
            </a:lvl1pPr>
          </a:lstStyle>
          <a:p>
            <a:pPr>
              <a:defRPr/>
            </a:pPr>
            <a:endParaRPr lang="cs-CZ"/>
          </a:p>
        </p:txBody>
      </p:sp>
      <p:sp>
        <p:nvSpPr>
          <p:cNvPr id="481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spcBef>
                <a:spcPct val="0"/>
              </a:spcBef>
              <a:defRPr sz="1400">
                <a:effectLst>
                  <a:outerShdw blurRad="38100" dist="38100" dir="2700000" algn="tl">
                    <a:srgbClr val="000000"/>
                  </a:outerShdw>
                </a:effectLst>
                <a:latin typeface="Arial" charset="0"/>
              </a:defRPr>
            </a:lvl1pPr>
          </a:lstStyle>
          <a:p>
            <a:pPr>
              <a:defRPr/>
            </a:pPr>
            <a:endParaRPr lang="cs-CZ"/>
          </a:p>
        </p:txBody>
      </p:sp>
      <p:sp>
        <p:nvSpPr>
          <p:cNvPr id="481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400">
                <a:effectLst>
                  <a:outerShdw blurRad="38100" dist="38100" dir="2700000" algn="tl">
                    <a:srgbClr val="000000"/>
                  </a:outerShdw>
                </a:effectLst>
                <a:latin typeface="Arial" charset="0"/>
              </a:defRPr>
            </a:lvl1pPr>
          </a:lstStyle>
          <a:p>
            <a:pPr>
              <a:defRPr/>
            </a:pPr>
            <a:fld id="{F255D7A5-2AE7-4C1C-9CE6-BA8819B5C3AB}" type="slidenum">
              <a:rPr lang="cs-CZ"/>
              <a:pPr>
                <a:defRPr/>
              </a:pPr>
              <a:t>‹#›</a:t>
            </a:fld>
            <a:endParaRPr lang="cs-CZ"/>
          </a:p>
        </p:txBody>
      </p:sp>
    </p:spTree>
  </p:cSld>
  <p:clrMap bg1="dk2" tx1="lt1" bg2="dk1" tx2="lt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ctr" rtl="0" eaLnBrk="0" fontAlgn="base" hangingPunct="0">
        <a:spcBef>
          <a:spcPct val="0"/>
        </a:spcBef>
        <a:spcAft>
          <a:spcPct val="0"/>
        </a:spcAft>
        <a:defRPr sz="28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28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28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28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28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28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28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28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28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254061"/>
        </a:solidFill>
        <a:effectLst/>
      </p:bgPr>
    </p:bg>
    <p:spTree>
      <p:nvGrpSpPr>
        <p:cNvPr id="1" name=""/>
        <p:cNvGrpSpPr/>
        <p:nvPr/>
      </p:nvGrpSpPr>
      <p:grpSpPr>
        <a:xfrm>
          <a:off x="0" y="0"/>
          <a:ext cx="0" cy="0"/>
          <a:chOff x="0" y="0"/>
          <a:chExt cx="0" cy="0"/>
        </a:xfrm>
      </p:grpSpPr>
      <p:sp>
        <p:nvSpPr>
          <p:cNvPr id="25602"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endParaRPr lang="en-US" smtClean="0"/>
          </a:p>
        </p:txBody>
      </p:sp>
      <p:sp>
        <p:nvSpPr>
          <p:cNvPr id="25603"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u="none">
                <a:solidFill>
                  <a:srgbClr val="000000">
                    <a:tint val="75000"/>
                  </a:srgbClr>
                </a:solidFill>
                <a:latin typeface="+mn-lt"/>
                <a:cs typeface="+mn-cs"/>
              </a:defRPr>
            </a:lvl1pPr>
          </a:lstStyle>
          <a:p>
            <a:pPr>
              <a:defRPr/>
            </a:pPr>
            <a:fld id="{576ECB6A-B75D-41BB-A3B0-2EFF3379463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0" fontAlgn="base" hangingPunct="0">
        <a:spcBef>
          <a:spcPct val="0"/>
        </a:spcBef>
        <a:spcAft>
          <a:spcPct val="0"/>
        </a:spcAft>
        <a:defRPr sz="4400">
          <a:solidFill>
            <a:schemeClr val="tx1"/>
          </a:solidFill>
          <a:latin typeface="Calibri" pitchFamily="34" charset="0"/>
        </a:defRPr>
      </a:lvl6pPr>
      <a:lvl7pPr marL="914400" algn="ctr" rtl="0" eaLnBrk="0" fontAlgn="base" hangingPunct="0">
        <a:spcBef>
          <a:spcPct val="0"/>
        </a:spcBef>
        <a:spcAft>
          <a:spcPct val="0"/>
        </a:spcAft>
        <a:defRPr sz="4400">
          <a:solidFill>
            <a:schemeClr val="tx1"/>
          </a:solidFill>
          <a:latin typeface="Calibri" pitchFamily="34" charset="0"/>
        </a:defRPr>
      </a:lvl7pPr>
      <a:lvl8pPr marL="1371600" algn="ctr" rtl="0" eaLnBrk="0" fontAlgn="base" hangingPunct="0">
        <a:spcBef>
          <a:spcPct val="0"/>
        </a:spcBef>
        <a:spcAft>
          <a:spcPct val="0"/>
        </a:spcAft>
        <a:defRPr sz="4400">
          <a:solidFill>
            <a:schemeClr val="tx1"/>
          </a:solidFill>
          <a:latin typeface="Calibri" pitchFamily="34" charset="0"/>
        </a:defRPr>
      </a:lvl8pPr>
      <a:lvl9pPr marL="1828800" algn="ctr" rtl="0" eaLnBrk="0" fontAlgn="base" hangingPunct="0">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254061"/>
        </a:solidFill>
        <a:effectLst/>
      </p:bgPr>
    </p:bg>
    <p:spTree>
      <p:nvGrpSpPr>
        <p:cNvPr id="1" name=""/>
        <p:cNvGrpSpPr/>
        <p:nvPr/>
      </p:nvGrpSpPr>
      <p:grpSpPr>
        <a:xfrm>
          <a:off x="0" y="0"/>
          <a:ext cx="0" cy="0"/>
          <a:chOff x="0" y="0"/>
          <a:chExt cx="0" cy="0"/>
        </a:xfrm>
      </p:grpSpPr>
      <p:sp>
        <p:nvSpPr>
          <p:cNvPr id="266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endParaRPr lang="en-US" smtClean="0"/>
          </a:p>
        </p:txBody>
      </p:sp>
      <p:sp>
        <p:nvSpPr>
          <p:cNvPr id="266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u="none">
                <a:solidFill>
                  <a:srgbClr val="000000">
                    <a:tint val="75000"/>
                  </a:srgbClr>
                </a:solidFill>
                <a:latin typeface="+mn-lt"/>
                <a:cs typeface="+mn-cs"/>
              </a:defRPr>
            </a:lvl1pPr>
          </a:lstStyle>
          <a:p>
            <a:pPr>
              <a:defRPr/>
            </a:pPr>
            <a:fld id="{63397551-3E5B-44E1-B0F2-0D82B05DCD2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6" r:id="rId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0" fontAlgn="base" hangingPunct="0">
        <a:spcBef>
          <a:spcPct val="0"/>
        </a:spcBef>
        <a:spcAft>
          <a:spcPct val="0"/>
        </a:spcAft>
        <a:defRPr sz="4400">
          <a:solidFill>
            <a:schemeClr val="tx1"/>
          </a:solidFill>
          <a:latin typeface="Calibri" pitchFamily="34" charset="0"/>
        </a:defRPr>
      </a:lvl6pPr>
      <a:lvl7pPr marL="914400" algn="ctr" rtl="0" eaLnBrk="0" fontAlgn="base" hangingPunct="0">
        <a:spcBef>
          <a:spcPct val="0"/>
        </a:spcBef>
        <a:spcAft>
          <a:spcPct val="0"/>
        </a:spcAft>
        <a:defRPr sz="4400">
          <a:solidFill>
            <a:schemeClr val="tx1"/>
          </a:solidFill>
          <a:latin typeface="Calibri" pitchFamily="34" charset="0"/>
        </a:defRPr>
      </a:lvl7pPr>
      <a:lvl8pPr marL="1371600" algn="ctr" rtl="0" eaLnBrk="0" fontAlgn="base" hangingPunct="0">
        <a:spcBef>
          <a:spcPct val="0"/>
        </a:spcBef>
        <a:spcAft>
          <a:spcPct val="0"/>
        </a:spcAft>
        <a:defRPr sz="4400">
          <a:solidFill>
            <a:schemeClr val="tx1"/>
          </a:solidFill>
          <a:latin typeface="Calibri" pitchFamily="34" charset="0"/>
        </a:defRPr>
      </a:lvl8pPr>
      <a:lvl9pPr marL="1828800" algn="ctr" rtl="0" eaLnBrk="0" fontAlgn="base" hangingPunct="0">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254061"/>
        </a:solidFill>
        <a:effectLst/>
      </p:bgPr>
    </p:bg>
    <p:spTree>
      <p:nvGrpSpPr>
        <p:cNvPr id="1" name=""/>
        <p:cNvGrpSpPr/>
        <p:nvPr/>
      </p:nvGrpSpPr>
      <p:grpSpPr>
        <a:xfrm>
          <a:off x="0" y="0"/>
          <a:ext cx="0" cy="0"/>
          <a:chOff x="0" y="0"/>
          <a:chExt cx="0" cy="0"/>
        </a:xfrm>
      </p:grpSpPr>
      <p:sp>
        <p:nvSpPr>
          <p:cNvPr id="27650"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endParaRPr lang="en-US" smtClean="0"/>
          </a:p>
        </p:txBody>
      </p:sp>
      <p:sp>
        <p:nvSpPr>
          <p:cNvPr id="27651"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u="none">
                <a:solidFill>
                  <a:srgbClr val="000000">
                    <a:tint val="75000"/>
                  </a:srgbClr>
                </a:solidFill>
                <a:latin typeface="+mn-lt"/>
                <a:cs typeface="+mn-cs"/>
              </a:defRPr>
            </a:lvl1pPr>
          </a:lstStyle>
          <a:p>
            <a:pPr>
              <a:defRPr/>
            </a:pPr>
            <a:fld id="{0A6DF0A4-D483-4AA8-A220-5B6707E04C6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7" r:id="rId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0" fontAlgn="base" hangingPunct="0">
        <a:spcBef>
          <a:spcPct val="0"/>
        </a:spcBef>
        <a:spcAft>
          <a:spcPct val="0"/>
        </a:spcAft>
        <a:defRPr sz="4400">
          <a:solidFill>
            <a:schemeClr val="tx1"/>
          </a:solidFill>
          <a:latin typeface="Calibri" pitchFamily="34" charset="0"/>
        </a:defRPr>
      </a:lvl6pPr>
      <a:lvl7pPr marL="914400" algn="ctr" rtl="0" eaLnBrk="0" fontAlgn="base" hangingPunct="0">
        <a:spcBef>
          <a:spcPct val="0"/>
        </a:spcBef>
        <a:spcAft>
          <a:spcPct val="0"/>
        </a:spcAft>
        <a:defRPr sz="4400">
          <a:solidFill>
            <a:schemeClr val="tx1"/>
          </a:solidFill>
          <a:latin typeface="Calibri" pitchFamily="34" charset="0"/>
        </a:defRPr>
      </a:lvl7pPr>
      <a:lvl8pPr marL="1371600" algn="ctr" rtl="0" eaLnBrk="0" fontAlgn="base" hangingPunct="0">
        <a:spcBef>
          <a:spcPct val="0"/>
        </a:spcBef>
        <a:spcAft>
          <a:spcPct val="0"/>
        </a:spcAft>
        <a:defRPr sz="4400">
          <a:solidFill>
            <a:schemeClr val="tx1"/>
          </a:solidFill>
          <a:latin typeface="Calibri" pitchFamily="34" charset="0"/>
        </a:defRPr>
      </a:lvl8pPr>
      <a:lvl9pPr marL="1828800" algn="ctr" rtl="0" eaLnBrk="0" fontAlgn="base" hangingPunct="0">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254061"/>
        </a:solidFill>
        <a:effectLst/>
      </p:bgPr>
    </p:bg>
    <p:spTree>
      <p:nvGrpSpPr>
        <p:cNvPr id="1" name=""/>
        <p:cNvGrpSpPr/>
        <p:nvPr/>
      </p:nvGrpSpPr>
      <p:grpSpPr>
        <a:xfrm>
          <a:off x="0" y="0"/>
          <a:ext cx="0" cy="0"/>
          <a:chOff x="0" y="0"/>
          <a:chExt cx="0" cy="0"/>
        </a:xfrm>
      </p:grpSpPr>
      <p:sp>
        <p:nvSpPr>
          <p:cNvPr id="28674"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endParaRPr lang="en-US" smtClean="0"/>
          </a:p>
        </p:txBody>
      </p:sp>
      <p:sp>
        <p:nvSpPr>
          <p:cNvPr id="28675"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u="none">
                <a:solidFill>
                  <a:srgbClr val="000000">
                    <a:tint val="75000"/>
                  </a:srgbClr>
                </a:solidFill>
                <a:latin typeface="+mn-lt"/>
                <a:cs typeface="+mn-cs"/>
              </a:defRPr>
            </a:lvl1pPr>
          </a:lstStyle>
          <a:p>
            <a:pPr>
              <a:defRPr/>
            </a:pPr>
            <a:fld id="{F2B251CB-C813-4C8B-88C1-68261159587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8" r:id="rId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0" fontAlgn="base" hangingPunct="0">
        <a:spcBef>
          <a:spcPct val="0"/>
        </a:spcBef>
        <a:spcAft>
          <a:spcPct val="0"/>
        </a:spcAft>
        <a:defRPr sz="4400">
          <a:solidFill>
            <a:schemeClr val="tx1"/>
          </a:solidFill>
          <a:latin typeface="Calibri" pitchFamily="34" charset="0"/>
        </a:defRPr>
      </a:lvl6pPr>
      <a:lvl7pPr marL="914400" algn="ctr" rtl="0" eaLnBrk="0" fontAlgn="base" hangingPunct="0">
        <a:spcBef>
          <a:spcPct val="0"/>
        </a:spcBef>
        <a:spcAft>
          <a:spcPct val="0"/>
        </a:spcAft>
        <a:defRPr sz="4400">
          <a:solidFill>
            <a:schemeClr val="tx1"/>
          </a:solidFill>
          <a:latin typeface="Calibri" pitchFamily="34" charset="0"/>
        </a:defRPr>
      </a:lvl7pPr>
      <a:lvl8pPr marL="1371600" algn="ctr" rtl="0" eaLnBrk="0" fontAlgn="base" hangingPunct="0">
        <a:spcBef>
          <a:spcPct val="0"/>
        </a:spcBef>
        <a:spcAft>
          <a:spcPct val="0"/>
        </a:spcAft>
        <a:defRPr sz="4400">
          <a:solidFill>
            <a:schemeClr val="tx1"/>
          </a:solidFill>
          <a:latin typeface="Calibri" pitchFamily="34" charset="0"/>
        </a:defRPr>
      </a:lvl8pPr>
      <a:lvl9pPr marL="1828800" algn="ctr" rtl="0" eaLnBrk="0" fontAlgn="base" hangingPunct="0">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rgbClr val="254061"/>
        </a:solidFill>
        <a:effectLst/>
      </p:bgPr>
    </p:bg>
    <p:spTree>
      <p:nvGrpSpPr>
        <p:cNvPr id="1" name=""/>
        <p:cNvGrpSpPr/>
        <p:nvPr/>
      </p:nvGrpSpPr>
      <p:grpSpPr>
        <a:xfrm>
          <a:off x="0" y="0"/>
          <a:ext cx="0" cy="0"/>
          <a:chOff x="0" y="0"/>
          <a:chExt cx="0" cy="0"/>
        </a:xfrm>
      </p:grpSpPr>
      <p:sp>
        <p:nvSpPr>
          <p:cNvPr id="29698"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endParaRPr lang="en-US" smtClean="0"/>
          </a:p>
        </p:txBody>
      </p:sp>
      <p:sp>
        <p:nvSpPr>
          <p:cNvPr id="29699"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u="none">
                <a:solidFill>
                  <a:srgbClr val="000000">
                    <a:tint val="75000"/>
                  </a:srgbClr>
                </a:solidFill>
                <a:latin typeface="+mn-lt"/>
                <a:cs typeface="+mn-cs"/>
              </a:defRPr>
            </a:lvl1pPr>
          </a:lstStyle>
          <a:p>
            <a:pPr>
              <a:defRPr/>
            </a:pPr>
            <a:fld id="{B8557577-CC51-4186-8027-68A5D17C248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9" r:id="rId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0" fontAlgn="base" hangingPunct="0">
        <a:spcBef>
          <a:spcPct val="0"/>
        </a:spcBef>
        <a:spcAft>
          <a:spcPct val="0"/>
        </a:spcAft>
        <a:defRPr sz="4400">
          <a:solidFill>
            <a:schemeClr val="tx1"/>
          </a:solidFill>
          <a:latin typeface="Calibri" pitchFamily="34" charset="0"/>
        </a:defRPr>
      </a:lvl6pPr>
      <a:lvl7pPr marL="914400" algn="ctr" rtl="0" eaLnBrk="0" fontAlgn="base" hangingPunct="0">
        <a:spcBef>
          <a:spcPct val="0"/>
        </a:spcBef>
        <a:spcAft>
          <a:spcPct val="0"/>
        </a:spcAft>
        <a:defRPr sz="4400">
          <a:solidFill>
            <a:schemeClr val="tx1"/>
          </a:solidFill>
          <a:latin typeface="Calibri" pitchFamily="34" charset="0"/>
        </a:defRPr>
      </a:lvl7pPr>
      <a:lvl8pPr marL="1371600" algn="ctr" rtl="0" eaLnBrk="0" fontAlgn="base" hangingPunct="0">
        <a:spcBef>
          <a:spcPct val="0"/>
        </a:spcBef>
        <a:spcAft>
          <a:spcPct val="0"/>
        </a:spcAft>
        <a:defRPr sz="4400">
          <a:solidFill>
            <a:schemeClr val="tx1"/>
          </a:solidFill>
          <a:latin typeface="Calibri" pitchFamily="34" charset="0"/>
        </a:defRPr>
      </a:lvl8pPr>
      <a:lvl9pPr marL="1828800" algn="ctr" rtl="0" eaLnBrk="0" fontAlgn="base" hangingPunct="0">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rgbClr val="254061"/>
        </a:solidFill>
        <a:effectLst/>
      </p:bgPr>
    </p:bg>
    <p:spTree>
      <p:nvGrpSpPr>
        <p:cNvPr id="1" name=""/>
        <p:cNvGrpSpPr/>
        <p:nvPr/>
      </p:nvGrpSpPr>
      <p:grpSpPr>
        <a:xfrm>
          <a:off x="0" y="0"/>
          <a:ext cx="0" cy="0"/>
          <a:chOff x="0" y="0"/>
          <a:chExt cx="0" cy="0"/>
        </a:xfrm>
      </p:grpSpPr>
      <p:sp>
        <p:nvSpPr>
          <p:cNvPr id="30722"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endParaRPr lang="en-US" smtClean="0"/>
          </a:p>
        </p:txBody>
      </p:sp>
      <p:sp>
        <p:nvSpPr>
          <p:cNvPr id="30723"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u="none">
                <a:solidFill>
                  <a:srgbClr val="000000">
                    <a:tint val="75000"/>
                  </a:srgbClr>
                </a:solidFill>
                <a:latin typeface="+mn-lt"/>
                <a:cs typeface="+mn-cs"/>
              </a:defRPr>
            </a:lvl1pPr>
          </a:lstStyle>
          <a:p>
            <a:pPr>
              <a:defRPr/>
            </a:pPr>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u="none">
                <a:solidFill>
                  <a:srgbClr val="000000">
                    <a:tint val="75000"/>
                  </a:srgbClr>
                </a:solidFill>
                <a:latin typeface="+mn-lt"/>
                <a:cs typeface="+mn-cs"/>
              </a:defRPr>
            </a:lvl1pPr>
          </a:lstStyle>
          <a:p>
            <a:pPr>
              <a:defRPr/>
            </a:pPr>
            <a:fld id="{7AB60320-0AD2-42C7-9B3D-B0C6CB6CDE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0" r:id="rId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0" fontAlgn="base" hangingPunct="0">
        <a:spcBef>
          <a:spcPct val="0"/>
        </a:spcBef>
        <a:spcAft>
          <a:spcPct val="0"/>
        </a:spcAft>
        <a:defRPr sz="4400">
          <a:solidFill>
            <a:schemeClr val="tx1"/>
          </a:solidFill>
          <a:latin typeface="Calibri" pitchFamily="34" charset="0"/>
        </a:defRPr>
      </a:lvl6pPr>
      <a:lvl7pPr marL="914400" algn="ctr" rtl="0" eaLnBrk="0" fontAlgn="base" hangingPunct="0">
        <a:spcBef>
          <a:spcPct val="0"/>
        </a:spcBef>
        <a:spcAft>
          <a:spcPct val="0"/>
        </a:spcAft>
        <a:defRPr sz="4400">
          <a:solidFill>
            <a:schemeClr val="tx1"/>
          </a:solidFill>
          <a:latin typeface="Calibri" pitchFamily="34" charset="0"/>
        </a:defRPr>
      </a:lvl7pPr>
      <a:lvl8pPr marL="1371600" algn="ctr" rtl="0" eaLnBrk="0" fontAlgn="base" hangingPunct="0">
        <a:spcBef>
          <a:spcPct val="0"/>
        </a:spcBef>
        <a:spcAft>
          <a:spcPct val="0"/>
        </a:spcAft>
        <a:defRPr sz="4400">
          <a:solidFill>
            <a:schemeClr val="tx1"/>
          </a:solidFill>
          <a:latin typeface="Calibri" pitchFamily="34" charset="0"/>
        </a:defRPr>
      </a:lvl8pPr>
      <a:lvl9pPr marL="1828800" algn="ctr" rtl="0" eaLnBrk="0" fontAlgn="base" hangingPunct="0">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4.xml"/><Relationship Id="rId1" Type="http://schemas.openxmlformats.org/officeDocument/2006/relationships/vmlDrawing" Target="../drawings/vmlDrawing2.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4.xml"/><Relationship Id="rId1" Type="http://schemas.openxmlformats.org/officeDocument/2006/relationships/vmlDrawing" Target="../drawings/vmlDrawing3.vml"/></Relationships>
</file>

<file path=ppt/slides/_rels/slide16.xml.rels><?xml version="1.0" encoding="UTF-8" standalone="yes"?>
<Relationships xmlns="http://schemas.openxmlformats.org/package/2006/relationships"><Relationship Id="rId3" Type="http://schemas.openxmlformats.org/officeDocument/2006/relationships/package" Target="../embeddings/Word_2007_Document1.docx"/><Relationship Id="rId2" Type="http://schemas.openxmlformats.org/officeDocument/2006/relationships/slideLayout" Target="../slideLayouts/slideLayout24.xml"/><Relationship Id="rId1" Type="http://schemas.openxmlformats.org/officeDocument/2006/relationships/vmlDrawing" Target="../drawings/vmlDrawing4.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3" Type="http://schemas.openxmlformats.org/officeDocument/2006/relationships/package" Target="../embeddings/Word_2007_Document2.docx"/><Relationship Id="rId2" Type="http://schemas.openxmlformats.org/officeDocument/2006/relationships/slideLayout" Target="../slideLayouts/slideLayout24.xml"/><Relationship Id="rId1" Type="http://schemas.openxmlformats.org/officeDocument/2006/relationships/vmlDrawing" Target="../drawings/vmlDrawing5.v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4.xml"/><Relationship Id="rId1" Type="http://schemas.openxmlformats.org/officeDocument/2006/relationships/vmlDrawing" Target="../drawings/vmlDrawing6.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4.xml"/><Relationship Id="rId1" Type="http://schemas.openxmlformats.org/officeDocument/2006/relationships/vmlDrawing" Target="../drawings/vmlDrawing7.v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38.xml"/><Relationship Id="rId1" Type="http://schemas.openxmlformats.org/officeDocument/2006/relationships/vmlDrawing" Target="../drawings/vmlDrawing8.v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40.xml"/><Relationship Id="rId1" Type="http://schemas.openxmlformats.org/officeDocument/2006/relationships/vmlDrawing" Target="../drawings/vmlDrawing9.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Dokument_aplikace_Microsoft_Office_Word_97-_20031.doc"/><Relationship Id="rId2" Type="http://schemas.openxmlformats.org/officeDocument/2006/relationships/slideLayout" Target="../slideLayouts/slideLayout40.xml"/><Relationship Id="rId1" Type="http://schemas.openxmlformats.org/officeDocument/2006/relationships/vmlDrawing" Target="../drawings/vmlDrawing10.vml"/></Relationships>
</file>

<file path=ppt/slides/_rels/slide31.xml.rels><?xml version="1.0" encoding="UTF-8" standalone="yes"?>
<Relationships xmlns="http://schemas.openxmlformats.org/package/2006/relationships"><Relationship Id="rId3" Type="http://schemas.openxmlformats.org/officeDocument/2006/relationships/oleObject" Target="../embeddings/Dokument_aplikace_Microsoft_Office_Word_97-_20032.doc"/><Relationship Id="rId2" Type="http://schemas.openxmlformats.org/officeDocument/2006/relationships/slideLayout" Target="../slideLayouts/slideLayout41.xml"/><Relationship Id="rId1" Type="http://schemas.openxmlformats.org/officeDocument/2006/relationships/vmlDrawing" Target="../drawings/vmlDrawing11.v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4.xml"/><Relationship Id="rId1" Type="http://schemas.openxmlformats.org/officeDocument/2006/relationships/vmlDrawing" Target="../drawings/vmlDrawing12.v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4.xml"/><Relationship Id="rId1" Type="http://schemas.openxmlformats.org/officeDocument/2006/relationships/vmlDrawing" Target="../drawings/vmlDrawing13.v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4.xml"/><Relationship Id="rId1" Type="http://schemas.openxmlformats.org/officeDocument/2006/relationships/vmlDrawing" Target="../drawings/vmlDrawing14.v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4.xml"/><Relationship Id="rId1" Type="http://schemas.openxmlformats.org/officeDocument/2006/relationships/vmlDrawing" Target="../drawings/vmlDrawing15.v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4.xml"/><Relationship Id="rId1" Type="http://schemas.openxmlformats.org/officeDocument/2006/relationships/vmlDrawing" Target="../drawings/vmlDrawing16.v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4.xml"/><Relationship Id="rId1" Type="http://schemas.openxmlformats.org/officeDocument/2006/relationships/vmlDrawing" Target="../drawings/vmlDrawing17.v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4.xml"/><Relationship Id="rId1" Type="http://schemas.openxmlformats.org/officeDocument/2006/relationships/vmlDrawing" Target="../drawings/vmlDrawing18.v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3" Type="http://schemas.openxmlformats.org/officeDocument/2006/relationships/package" Target="../embeddings/Word_2007_Document3.docx"/><Relationship Id="rId2" Type="http://schemas.openxmlformats.org/officeDocument/2006/relationships/slideLayout" Target="../slideLayouts/slideLayout24.xml"/><Relationship Id="rId1" Type="http://schemas.openxmlformats.org/officeDocument/2006/relationships/vmlDrawing" Target="../drawings/vmlDrawing19.v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4.xml"/><Relationship Id="rId1" Type="http://schemas.openxmlformats.org/officeDocument/2006/relationships/vmlDrawing" Target="../drawings/vmlDrawing20.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4.xml"/><Relationship Id="rId1" Type="http://schemas.openxmlformats.org/officeDocument/2006/relationships/vmlDrawing" Target="../drawings/vmlDrawing1.vml"/></Relationships>
</file>

<file path=ppt/slides/_rels/slide50.xml.rels><?xml version="1.0" encoding="UTF-8" standalone="yes"?>
<Relationships xmlns="http://schemas.openxmlformats.org/package/2006/relationships"><Relationship Id="rId3" Type="http://schemas.openxmlformats.org/officeDocument/2006/relationships/package" Target="../embeddings/Word_2007_Document4.docx"/><Relationship Id="rId2" Type="http://schemas.openxmlformats.org/officeDocument/2006/relationships/slideLayout" Target="../slideLayouts/slideLayout24.xml"/><Relationship Id="rId1" Type="http://schemas.openxmlformats.org/officeDocument/2006/relationships/vmlDrawing" Target="../drawings/vmlDrawing21.vml"/></Relationships>
</file>

<file path=ppt/slides/_rels/slide51.xml.rels><?xml version="1.0" encoding="UTF-8" standalone="yes"?>
<Relationships xmlns="http://schemas.openxmlformats.org/package/2006/relationships"><Relationship Id="rId3" Type="http://schemas.openxmlformats.org/officeDocument/2006/relationships/package" Target="../embeddings/Word_2007_Document5.docx"/><Relationship Id="rId2" Type="http://schemas.openxmlformats.org/officeDocument/2006/relationships/slideLayout" Target="../slideLayouts/slideLayout24.xml"/><Relationship Id="rId1" Type="http://schemas.openxmlformats.org/officeDocument/2006/relationships/vmlDrawing" Target="../drawings/vmlDrawing22.v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3" Type="http://schemas.openxmlformats.org/officeDocument/2006/relationships/package" Target="../embeddings/Word_2007_Document6.docx"/><Relationship Id="rId2" Type="http://schemas.openxmlformats.org/officeDocument/2006/relationships/slideLayout" Target="../slideLayouts/slideLayout24.xml"/><Relationship Id="rId1" Type="http://schemas.openxmlformats.org/officeDocument/2006/relationships/vmlDrawing" Target="../drawings/vmlDrawing23.vml"/></Relationships>
</file>

<file path=ppt/slides/_rels/slide54.xml.rels><?xml version="1.0" encoding="UTF-8" standalone="yes"?>
<Relationships xmlns="http://schemas.openxmlformats.org/package/2006/relationships"><Relationship Id="rId3" Type="http://schemas.openxmlformats.org/officeDocument/2006/relationships/package" Target="../embeddings/Word_2007_Document7.docx"/><Relationship Id="rId2" Type="http://schemas.openxmlformats.org/officeDocument/2006/relationships/slideLayout" Target="../slideLayouts/slideLayout24.xml"/><Relationship Id="rId1" Type="http://schemas.openxmlformats.org/officeDocument/2006/relationships/vmlDrawing" Target="../drawings/vmlDrawing24.v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idx="4294967295"/>
          </p:nvPr>
        </p:nvSpPr>
        <p:spPr>
          <a:xfrm>
            <a:off x="685800" y="1341438"/>
            <a:ext cx="7772400" cy="1439862"/>
          </a:xfrm>
          <a:solidFill>
            <a:schemeClr val="accent5">
              <a:alpha val="24000"/>
            </a:schemeClr>
          </a:solidFill>
        </p:spPr>
        <p:txBody>
          <a:bodyPr>
            <a:normAutofit/>
          </a:bodyPr>
          <a:lstStyle/>
          <a:p>
            <a:pPr eaLnBrk="1" hangingPunct="1">
              <a:defRPr/>
            </a:pPr>
            <a:r>
              <a:rPr lang="cs-CZ" sz="3600" dirty="0" smtClean="0">
                <a:latin typeface="Times New Roman" pitchFamily="18" charset="0"/>
                <a:cs typeface="Times New Roman" pitchFamily="18" charset="0"/>
              </a:rPr>
              <a:t>Podniková ekonomika</a:t>
            </a:r>
            <a:endParaRPr lang="en-US" sz="3600" dirty="0" smtClean="0">
              <a:latin typeface="Times New Roman" pitchFamily="18" charset="0"/>
              <a:cs typeface="Times New Roman" pitchFamily="18" charset="0"/>
            </a:endParaRPr>
          </a:p>
        </p:txBody>
      </p:sp>
      <p:sp>
        <p:nvSpPr>
          <p:cNvPr id="5" name="Podnadpis 4"/>
          <p:cNvSpPr>
            <a:spLocks noGrp="1"/>
          </p:cNvSpPr>
          <p:nvPr>
            <p:ph type="subTitle" idx="4294967295"/>
          </p:nvPr>
        </p:nvSpPr>
        <p:spPr>
          <a:xfrm>
            <a:off x="571500" y="3213100"/>
            <a:ext cx="7858125" cy="3073400"/>
          </a:xfrm>
        </p:spPr>
        <p:txBody>
          <a:bodyPr>
            <a:normAutofit/>
          </a:bodyPr>
          <a:lstStyle/>
          <a:p>
            <a:pPr marL="457200" indent="-11113" eaLnBrk="1" hangingPunct="1">
              <a:lnSpc>
                <a:spcPct val="80000"/>
              </a:lnSpc>
              <a:buFont typeface="Wingdings" pitchFamily="2" charset="2"/>
              <a:buNone/>
              <a:defRPr/>
            </a:pPr>
            <a:r>
              <a:rPr lang="cs-CZ" sz="2800" i="1" u="sng" dirty="0" smtClean="0">
                <a:latin typeface="Times New Roman" pitchFamily="18" charset="0"/>
                <a:cs typeface="Times New Roman" pitchFamily="18" charset="0"/>
              </a:rPr>
              <a:t>Kalkulace úplných a neúplných nákladů, srovnání obou typů kalkulací, oblasti využití.</a:t>
            </a:r>
          </a:p>
          <a:p>
            <a:pPr marL="457200" indent="-11113" eaLnBrk="1" hangingPunct="1">
              <a:lnSpc>
                <a:spcPct val="80000"/>
              </a:lnSpc>
              <a:buFont typeface="Wingdings" pitchFamily="2" charset="2"/>
              <a:buNone/>
              <a:defRPr/>
            </a:pPr>
            <a:endParaRPr lang="cs-CZ" sz="2800" b="1" dirty="0" smtClean="0"/>
          </a:p>
          <a:p>
            <a:pPr marL="457200" indent="-11113" algn="ctr" eaLnBrk="1" hangingPunct="1">
              <a:lnSpc>
                <a:spcPct val="80000"/>
              </a:lnSpc>
              <a:buFont typeface="Wingdings" pitchFamily="2" charset="2"/>
              <a:buNone/>
              <a:defRPr/>
            </a:pPr>
            <a:endParaRPr lang="cs-CZ" i="1" dirty="0" smtClean="0"/>
          </a:p>
          <a:p>
            <a:pPr marL="457200" indent="-11113" algn="ctr" eaLnBrk="1" hangingPunct="1">
              <a:lnSpc>
                <a:spcPct val="80000"/>
              </a:lnSpc>
              <a:buFont typeface="Wingdings" pitchFamily="2" charset="2"/>
              <a:buNone/>
              <a:defRPr/>
            </a:pPr>
            <a:endParaRPr lang="cs-CZ" i="1" dirty="0" smtClean="0"/>
          </a:p>
          <a:p>
            <a:pPr marL="457200" indent="-11113" algn="ctr" eaLnBrk="1" hangingPunct="1">
              <a:lnSpc>
                <a:spcPct val="80000"/>
              </a:lnSpc>
              <a:buFont typeface="Wingdings" pitchFamily="2" charset="2"/>
              <a:buNone/>
              <a:defRPr/>
            </a:pPr>
            <a:r>
              <a:rPr lang="cs-CZ" i="1" dirty="0" smtClean="0">
                <a:latin typeface="Times New Roman" pitchFamily="18" charset="0"/>
                <a:cs typeface="Times New Roman" pitchFamily="18" charset="0"/>
              </a:rPr>
              <a:t>Přednáška </a:t>
            </a:r>
            <a:r>
              <a:rPr lang="cs-CZ" i="1" smtClean="0">
                <a:latin typeface="Times New Roman" pitchFamily="18" charset="0"/>
                <a:cs typeface="Times New Roman" pitchFamily="18" charset="0"/>
              </a:rPr>
              <a:t>dne </a:t>
            </a:r>
            <a:r>
              <a:rPr lang="cs-CZ" i="1" smtClean="0">
                <a:latin typeface="Times New Roman" pitchFamily="18" charset="0"/>
                <a:cs typeface="Times New Roman" pitchFamily="18" charset="0"/>
              </a:rPr>
              <a:t>25. </a:t>
            </a:r>
            <a:r>
              <a:rPr lang="cs-CZ" i="1" dirty="0" smtClean="0">
                <a:latin typeface="Times New Roman" pitchFamily="18" charset="0"/>
                <a:cs typeface="Times New Roman" pitchFamily="18" charset="0"/>
              </a:rPr>
              <a:t>03. </a:t>
            </a:r>
            <a:r>
              <a:rPr lang="cs-CZ" i="1" dirty="0" smtClean="0">
                <a:latin typeface="Times New Roman" pitchFamily="18" charset="0"/>
                <a:cs typeface="Times New Roman" pitchFamily="18" charset="0"/>
              </a:rPr>
              <a:t>2020</a:t>
            </a:r>
            <a:endParaRPr lang="cs-CZ" i="1" dirty="0" smtClean="0">
              <a:latin typeface="Times New Roman" pitchFamily="18" charset="0"/>
              <a:cs typeface="Times New Roman" pitchFamily="18" charset="0"/>
            </a:endParaRPr>
          </a:p>
          <a:p>
            <a:pPr marL="457200" indent="-11113" algn="ctr" eaLnBrk="1" hangingPunct="1">
              <a:lnSpc>
                <a:spcPct val="80000"/>
              </a:lnSpc>
              <a:buFont typeface="Wingdings" pitchFamily="2" charset="2"/>
              <a:buNone/>
              <a:defRPr/>
            </a:pPr>
            <a:r>
              <a:rPr lang="cs-CZ" i="1" dirty="0" smtClean="0">
                <a:latin typeface="Times New Roman" pitchFamily="18" charset="0"/>
                <a:cs typeface="Times New Roman" pitchFamily="18" charset="0"/>
              </a:rPr>
              <a:t>Ing. Karel </a:t>
            </a:r>
            <a:r>
              <a:rPr lang="cs-CZ" i="1" dirty="0" err="1" smtClean="0">
                <a:latin typeface="Times New Roman" pitchFamily="18" charset="0"/>
                <a:cs typeface="Times New Roman" pitchFamily="18" charset="0"/>
              </a:rPr>
              <a:t>Stelmach</a:t>
            </a:r>
            <a:r>
              <a:rPr lang="cs-CZ" i="1" dirty="0" smtClean="0">
                <a:latin typeface="Times New Roman" pitchFamily="18" charset="0"/>
                <a:cs typeface="Times New Roman" pitchFamily="18" charset="0"/>
              </a:rPr>
              <a:t>, </a:t>
            </a:r>
            <a:r>
              <a:rPr lang="cs-CZ" i="1" dirty="0" err="1" smtClean="0">
                <a:latin typeface="Times New Roman" pitchFamily="18" charset="0"/>
                <a:cs typeface="Times New Roman" pitchFamily="18" charset="0"/>
              </a:rPr>
              <a:t>Ph.D</a:t>
            </a:r>
            <a:r>
              <a:rPr lang="cs-CZ" i="1" dirty="0" smtClean="0">
                <a:latin typeface="Times New Roman" pitchFamily="18" charset="0"/>
                <a:cs typeface="Times New Roman" pitchFamily="18" charset="0"/>
              </a:rPr>
              <a:t>.</a:t>
            </a:r>
            <a:endParaRPr lang="en-US" i="1" dirty="0" smtClean="0">
              <a:latin typeface="Times New Roman" pitchFamily="18" charset="0"/>
              <a:cs typeface="Times New Roman" pitchFamily="18" charset="0"/>
            </a:endParaRPr>
          </a:p>
          <a:p>
            <a:pPr marL="457200" indent="-11113" algn="ctr" eaLnBrk="1" hangingPunct="1">
              <a:lnSpc>
                <a:spcPct val="80000"/>
              </a:lnSpc>
              <a:buFont typeface="Wingdings" pitchFamily="2" charset="2"/>
              <a:buNone/>
              <a:defRPr/>
            </a:pPr>
            <a:endParaRPr lang="en-US" dirty="0" smtClean="0">
              <a:solidFill>
                <a:srgbClr val="FFFFFF"/>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pPr>
              <a:defRPr/>
            </a:pPr>
            <a:r>
              <a:rPr lang="cs-CZ" b="1" i="1" smtClean="0">
                <a:latin typeface="Times New Roman" pitchFamily="18" charset="0"/>
              </a:rPr>
              <a:t>Výrobní režie</a:t>
            </a:r>
          </a:p>
        </p:txBody>
      </p:sp>
      <p:sp>
        <p:nvSpPr>
          <p:cNvPr id="137219" name="Rectangle 3"/>
          <p:cNvSpPr>
            <a:spLocks noGrp="1" noChangeArrowheads="1"/>
          </p:cNvSpPr>
          <p:nvPr>
            <p:ph type="body" idx="1"/>
          </p:nvPr>
        </p:nvSpPr>
        <p:spPr>
          <a:xfrm>
            <a:off x="285750" y="1196975"/>
            <a:ext cx="8501063" cy="5661025"/>
          </a:xfrm>
        </p:spPr>
        <p:txBody>
          <a:bodyPr/>
          <a:lstStyle/>
          <a:p>
            <a:pPr>
              <a:lnSpc>
                <a:spcPct val="120000"/>
              </a:lnSpc>
              <a:spcBef>
                <a:spcPct val="50000"/>
              </a:spcBef>
              <a:buFont typeface="Wingdings" pitchFamily="2" charset="2"/>
              <a:buNone/>
              <a:defRPr/>
            </a:pPr>
            <a:r>
              <a:rPr lang="cs-CZ" dirty="0" smtClean="0"/>
              <a:t>b) </a:t>
            </a:r>
            <a:r>
              <a:rPr lang="cs-CZ" b="1" i="1" u="sng" dirty="0" smtClean="0">
                <a:latin typeface="Times New Roman" pitchFamily="18" charset="0"/>
                <a:cs typeface="Times New Roman" pitchFamily="18" charset="0"/>
              </a:rPr>
              <a:t>Spotřeba režijní energie:</a:t>
            </a:r>
          </a:p>
          <a:p>
            <a:pPr lvl="1">
              <a:lnSpc>
                <a:spcPct val="120000"/>
              </a:lnSpc>
              <a:spcBef>
                <a:spcPct val="50000"/>
              </a:spcBef>
              <a:buClr>
                <a:srgbClr val="FFFF00"/>
              </a:buClr>
              <a:buSzPct val="99000"/>
              <a:buFont typeface="Wingdings" pitchFamily="2" charset="2"/>
              <a:buChar char="q"/>
              <a:defRPr/>
            </a:pPr>
            <a:r>
              <a:rPr lang="cs-CZ" sz="2400" dirty="0" smtClean="0">
                <a:latin typeface="Times New Roman" pitchFamily="18" charset="0"/>
                <a:cs typeface="Times New Roman" pitchFamily="18" charset="0"/>
              </a:rPr>
              <a:t>	elektrická energie </a:t>
            </a:r>
            <a:r>
              <a:rPr lang="cs-CZ" i="1" dirty="0" smtClean="0">
                <a:latin typeface="Times New Roman" pitchFamily="18" charset="0"/>
                <a:cs typeface="Times New Roman" pitchFamily="18" charset="0"/>
              </a:rPr>
              <a:t>(topení, světlo)</a:t>
            </a:r>
            <a:endParaRPr lang="cs-CZ" sz="2400" i="1" dirty="0" smtClean="0">
              <a:latin typeface="Times New Roman" pitchFamily="18" charset="0"/>
              <a:cs typeface="Times New Roman" pitchFamily="18" charset="0"/>
            </a:endParaRPr>
          </a:p>
          <a:p>
            <a:pPr lvl="1">
              <a:lnSpc>
                <a:spcPct val="120000"/>
              </a:lnSpc>
              <a:spcBef>
                <a:spcPct val="50000"/>
              </a:spcBef>
              <a:buClr>
                <a:srgbClr val="FFFF00"/>
              </a:buClr>
              <a:buSzPct val="99000"/>
              <a:buFont typeface="Wingdings" pitchFamily="2" charset="2"/>
              <a:buChar char="q"/>
              <a:defRPr/>
            </a:pPr>
            <a:r>
              <a:rPr lang="cs-CZ" sz="2400" dirty="0" smtClean="0">
                <a:latin typeface="Times New Roman" pitchFamily="18" charset="0"/>
                <a:cs typeface="Times New Roman" pitchFamily="18" charset="0"/>
              </a:rPr>
              <a:t>	plyn </a:t>
            </a:r>
            <a:r>
              <a:rPr lang="cs-CZ" i="1" dirty="0" smtClean="0">
                <a:latin typeface="Times New Roman" pitchFamily="18" charset="0"/>
                <a:cs typeface="Times New Roman" pitchFamily="18" charset="0"/>
              </a:rPr>
              <a:t>(topení),</a:t>
            </a:r>
            <a:endParaRPr lang="cs-CZ" sz="2400" i="1" dirty="0" smtClean="0">
              <a:latin typeface="Times New Roman" pitchFamily="18" charset="0"/>
              <a:cs typeface="Times New Roman" pitchFamily="18" charset="0"/>
            </a:endParaRPr>
          </a:p>
          <a:p>
            <a:pPr lvl="1">
              <a:lnSpc>
                <a:spcPct val="120000"/>
              </a:lnSpc>
              <a:spcBef>
                <a:spcPct val="50000"/>
              </a:spcBef>
              <a:buClr>
                <a:srgbClr val="FFFF00"/>
              </a:buClr>
              <a:buSzPct val="99000"/>
              <a:buFont typeface="Wingdings" pitchFamily="2" charset="2"/>
              <a:buChar char="q"/>
              <a:defRPr/>
            </a:pPr>
            <a:r>
              <a:rPr lang="cs-CZ" sz="2400" dirty="0" smtClean="0">
                <a:latin typeface="Times New Roman" pitchFamily="18" charset="0"/>
                <a:cs typeface="Times New Roman" pitchFamily="18" charset="0"/>
              </a:rPr>
              <a:t>	voda </a:t>
            </a:r>
            <a:r>
              <a:rPr lang="cs-CZ" i="1" dirty="0" smtClean="0">
                <a:latin typeface="Times New Roman" pitchFamily="18" charset="0"/>
                <a:cs typeface="Times New Roman" pitchFamily="18" charset="0"/>
              </a:rPr>
              <a:t>(v sociálních zařízeních)</a:t>
            </a:r>
            <a:endParaRPr lang="cs-CZ" sz="2400" i="1" dirty="0" smtClean="0">
              <a:latin typeface="Times New Roman" pitchFamily="18" charset="0"/>
              <a:cs typeface="Times New Roman" pitchFamily="18" charset="0"/>
            </a:endParaRPr>
          </a:p>
          <a:p>
            <a:pPr lvl="1">
              <a:lnSpc>
                <a:spcPct val="120000"/>
              </a:lnSpc>
              <a:spcBef>
                <a:spcPct val="50000"/>
              </a:spcBef>
              <a:buClr>
                <a:srgbClr val="FFFF00"/>
              </a:buClr>
              <a:buSzPct val="99000"/>
              <a:buFont typeface="Wingdings" pitchFamily="2" charset="2"/>
              <a:buChar char="q"/>
              <a:defRPr/>
            </a:pPr>
            <a:r>
              <a:rPr lang="cs-CZ" sz="2400" dirty="0" smtClean="0">
                <a:latin typeface="Times New Roman" pitchFamily="18" charset="0"/>
                <a:cs typeface="Times New Roman" pitchFamily="18" charset="0"/>
              </a:rPr>
              <a:t>	pára </a:t>
            </a:r>
            <a:r>
              <a:rPr lang="cs-CZ" i="1" dirty="0" smtClean="0">
                <a:latin typeface="Times New Roman" pitchFamily="18" charset="0"/>
                <a:cs typeface="Times New Roman" pitchFamily="18" charset="0"/>
              </a:rPr>
              <a:t>(topení)</a:t>
            </a:r>
            <a:endParaRPr lang="cs-CZ" sz="2400" i="1" dirty="0" smtClean="0">
              <a:latin typeface="Times New Roman" pitchFamily="18" charset="0"/>
              <a:cs typeface="Times New Roman" pitchFamily="18" charset="0"/>
            </a:endParaRPr>
          </a:p>
          <a:p>
            <a:pPr lvl="1">
              <a:lnSpc>
                <a:spcPct val="120000"/>
              </a:lnSpc>
              <a:spcBef>
                <a:spcPct val="50000"/>
              </a:spcBef>
              <a:buClr>
                <a:srgbClr val="FFFF00"/>
              </a:buClr>
              <a:buSzPct val="99000"/>
              <a:buFont typeface="Wingdings" pitchFamily="2" charset="2"/>
              <a:buChar char="q"/>
              <a:defRPr/>
            </a:pPr>
            <a:r>
              <a:rPr lang="cs-CZ" sz="2400" dirty="0" smtClean="0">
                <a:latin typeface="Times New Roman" pitchFamily="18" charset="0"/>
                <a:cs typeface="Times New Roman" pitchFamily="18" charset="0"/>
              </a:rPr>
              <a:t>	stlačený vzduch </a:t>
            </a:r>
            <a:r>
              <a:rPr lang="cs-CZ" i="1" dirty="0" smtClean="0">
                <a:latin typeface="Times New Roman" pitchFamily="18" charset="0"/>
                <a:cs typeface="Times New Roman" pitchFamily="18" charset="0"/>
              </a:rPr>
              <a:t>(čištění opravovaných strojů a jejich 	součástek)</a:t>
            </a:r>
            <a:endParaRPr lang="cs-CZ" sz="2400" i="1" dirty="0" smtClean="0">
              <a:latin typeface="Times New Roman" pitchFamily="18" charset="0"/>
              <a:cs typeface="Times New Roman" pitchFamily="18" charset="0"/>
            </a:endParaRPr>
          </a:p>
          <a:p>
            <a:pPr>
              <a:buClr>
                <a:srgbClr val="FFFF00"/>
              </a:buClr>
              <a:buSzPct val="99000"/>
              <a:buFont typeface="Wingdings" pitchFamily="2" charset="2"/>
              <a:buNone/>
              <a:defRPr/>
            </a:pPr>
            <a:endParaRPr lang="cs-CZ"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pPr>
              <a:defRPr/>
            </a:pPr>
            <a:r>
              <a:rPr lang="cs-CZ" b="1" i="1" smtClean="0">
                <a:latin typeface="Times New Roman" pitchFamily="18" charset="0"/>
              </a:rPr>
              <a:t>Výrobní režie</a:t>
            </a:r>
          </a:p>
        </p:txBody>
      </p:sp>
      <p:sp>
        <p:nvSpPr>
          <p:cNvPr id="138243" name="Rectangle 3"/>
          <p:cNvSpPr>
            <a:spLocks noGrp="1" noChangeArrowheads="1"/>
          </p:cNvSpPr>
          <p:nvPr>
            <p:ph type="body" idx="1"/>
          </p:nvPr>
        </p:nvSpPr>
        <p:spPr>
          <a:xfrm>
            <a:off x="285750" y="1196975"/>
            <a:ext cx="8607425" cy="4968875"/>
          </a:xfrm>
        </p:spPr>
        <p:txBody>
          <a:bodyPr/>
          <a:lstStyle/>
          <a:p>
            <a:pPr>
              <a:lnSpc>
                <a:spcPct val="120000"/>
              </a:lnSpc>
              <a:spcBef>
                <a:spcPct val="50000"/>
              </a:spcBef>
              <a:buFont typeface="Wingdings" pitchFamily="2" charset="2"/>
              <a:buNone/>
              <a:tabLst>
                <a:tab pos="1158875" algn="l"/>
              </a:tabLst>
              <a:defRPr/>
            </a:pPr>
            <a:r>
              <a:rPr lang="cs-CZ" smtClean="0"/>
              <a:t>c) </a:t>
            </a:r>
            <a:r>
              <a:rPr lang="cs-CZ" b="1" i="1" u="sng" smtClean="0">
                <a:latin typeface="Times New Roman" pitchFamily="18" charset="0"/>
              </a:rPr>
              <a:t>režijní mzdy, do této položky se řadí:</a:t>
            </a:r>
          </a:p>
          <a:p>
            <a:pPr lvl="1">
              <a:lnSpc>
                <a:spcPct val="120000"/>
              </a:lnSpc>
              <a:spcBef>
                <a:spcPct val="50000"/>
              </a:spcBef>
              <a:buClr>
                <a:srgbClr val="FFFF00"/>
              </a:buClr>
              <a:buSzPct val="100000"/>
              <a:buFont typeface="Wingdings" pitchFamily="2" charset="2"/>
              <a:buChar char="q"/>
              <a:tabLst>
                <a:tab pos="1158875" algn="l"/>
              </a:tabLst>
              <a:defRPr/>
            </a:pPr>
            <a:r>
              <a:rPr lang="cs-CZ" sz="2400" smtClean="0">
                <a:latin typeface="Times New Roman" pitchFamily="18" charset="0"/>
              </a:rPr>
              <a:t>	platy technicko-hospodářských pracovníků </a:t>
            </a:r>
            <a:r>
              <a:rPr lang="cs-CZ" i="1" smtClean="0">
                <a:latin typeface="Times New Roman" pitchFamily="18" charset="0"/>
              </a:rPr>
              <a:t>(vedoucích 	provozních středisek nebo jednotlivých poskytovatelů služeb</a:t>
            </a:r>
            <a:r>
              <a:rPr lang="en-US" i="1" smtClean="0">
                <a:latin typeface="Times New Roman" pitchFamily="18" charset="0"/>
                <a:cs typeface="Tahoma" pitchFamily="34" charset="0"/>
              </a:rPr>
              <a:t>;</a:t>
            </a:r>
            <a:r>
              <a:rPr lang="cs-CZ" i="1" smtClean="0">
                <a:latin typeface="Times New Roman" pitchFamily="18" charset="0"/>
              </a:rPr>
              <a:t> 	obslužných středisek</a:t>
            </a:r>
            <a:r>
              <a:rPr lang="en-US" i="1" smtClean="0">
                <a:latin typeface="Times New Roman" pitchFamily="18" charset="0"/>
                <a:cs typeface="Tahoma" pitchFamily="34" charset="0"/>
              </a:rPr>
              <a:t>;</a:t>
            </a:r>
            <a:r>
              <a:rPr lang="cs-CZ" i="1" smtClean="0">
                <a:latin typeface="Times New Roman" pitchFamily="18" charset="0"/>
                <a:cs typeface="Tahoma" pitchFamily="34" charset="0"/>
              </a:rPr>
              <a:t> štábních útvarů atd.</a:t>
            </a:r>
            <a:r>
              <a:rPr lang="cs-CZ" i="1" smtClean="0">
                <a:latin typeface="Times New Roman" pitchFamily="18" charset="0"/>
              </a:rPr>
              <a:t>)</a:t>
            </a:r>
          </a:p>
          <a:p>
            <a:pPr lvl="1">
              <a:lnSpc>
                <a:spcPct val="120000"/>
              </a:lnSpc>
              <a:spcBef>
                <a:spcPct val="50000"/>
              </a:spcBef>
              <a:buClr>
                <a:srgbClr val="FFFF00"/>
              </a:buClr>
              <a:buSzPct val="100000"/>
              <a:buFont typeface="Wingdings" pitchFamily="2" charset="2"/>
              <a:buChar char="q"/>
              <a:tabLst>
                <a:tab pos="1158875" algn="l"/>
              </a:tabLst>
              <a:defRPr/>
            </a:pPr>
            <a:r>
              <a:rPr lang="cs-CZ" sz="2400" smtClean="0">
                <a:latin typeface="Times New Roman" pitchFamily="18" charset="0"/>
              </a:rPr>
              <a:t>	časová mzda dělnických profesí včetně příplatků a 	položek mzdy majících charakter časové mzdy</a:t>
            </a:r>
          </a:p>
          <a:p>
            <a:pPr lvl="1">
              <a:lnSpc>
                <a:spcPct val="120000"/>
              </a:lnSpc>
              <a:spcBef>
                <a:spcPct val="50000"/>
              </a:spcBef>
              <a:buClr>
                <a:srgbClr val="FFFF00"/>
              </a:buClr>
              <a:buSzPct val="100000"/>
              <a:buFont typeface="Wingdings" pitchFamily="2" charset="2"/>
              <a:buChar char="q"/>
              <a:tabLst>
                <a:tab pos="1158875" algn="l"/>
              </a:tabLst>
              <a:defRPr/>
            </a:pPr>
            <a:r>
              <a:rPr lang="cs-CZ" sz="2400" smtClean="0">
                <a:latin typeface="Times New Roman" pitchFamily="18" charset="0"/>
              </a:rPr>
              <a:t>	zákonné pojištění vztahující se k výše uvedeným formám 	mzdy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pPr>
              <a:defRPr/>
            </a:pPr>
            <a:r>
              <a:rPr lang="cs-CZ" b="1" i="1" smtClean="0">
                <a:latin typeface="Times New Roman" pitchFamily="18" charset="0"/>
              </a:rPr>
              <a:t>Výrobní režie</a:t>
            </a:r>
          </a:p>
        </p:txBody>
      </p:sp>
      <p:sp>
        <p:nvSpPr>
          <p:cNvPr id="139267" name="Rectangle 3"/>
          <p:cNvSpPr>
            <a:spLocks noGrp="1" noChangeArrowheads="1"/>
          </p:cNvSpPr>
          <p:nvPr>
            <p:ph type="body" idx="1"/>
          </p:nvPr>
        </p:nvSpPr>
        <p:spPr>
          <a:xfrm>
            <a:off x="285750" y="1196975"/>
            <a:ext cx="8572500" cy="4968875"/>
          </a:xfrm>
        </p:spPr>
        <p:txBody>
          <a:bodyPr/>
          <a:lstStyle/>
          <a:p>
            <a:pPr>
              <a:lnSpc>
                <a:spcPct val="120000"/>
              </a:lnSpc>
              <a:spcBef>
                <a:spcPct val="50000"/>
              </a:spcBef>
              <a:buFont typeface="Wingdings" pitchFamily="2" charset="2"/>
              <a:buNone/>
              <a:tabLst>
                <a:tab pos="1076325" algn="l"/>
              </a:tabLst>
              <a:defRPr/>
            </a:pPr>
            <a:endParaRPr lang="cs-CZ" smtClean="0"/>
          </a:p>
          <a:p>
            <a:pPr>
              <a:lnSpc>
                <a:spcPct val="120000"/>
              </a:lnSpc>
              <a:spcBef>
                <a:spcPct val="50000"/>
              </a:spcBef>
              <a:buFont typeface="Wingdings" pitchFamily="2" charset="2"/>
              <a:buNone/>
              <a:tabLst>
                <a:tab pos="1076325" algn="l"/>
              </a:tabLst>
              <a:defRPr/>
            </a:pPr>
            <a:r>
              <a:rPr lang="cs-CZ" smtClean="0"/>
              <a:t>d) </a:t>
            </a:r>
            <a:r>
              <a:rPr lang="cs-CZ" b="1" i="1" u="sng" smtClean="0">
                <a:latin typeface="Times New Roman" pitchFamily="18" charset="0"/>
              </a:rPr>
              <a:t>Odpisy dlouhodobého hmotného i nehmotného majetku,</a:t>
            </a:r>
          </a:p>
          <a:p>
            <a:pPr marL="900113" lvl="1" indent="-442913">
              <a:lnSpc>
                <a:spcPct val="120000"/>
              </a:lnSpc>
              <a:spcBef>
                <a:spcPct val="50000"/>
              </a:spcBef>
              <a:buClr>
                <a:srgbClr val="FFFF00"/>
              </a:buClr>
              <a:buSzPct val="120000"/>
              <a:buFont typeface="Wingdings" pitchFamily="2" charset="2"/>
              <a:buChar char="q"/>
              <a:tabLst>
                <a:tab pos="1076325" algn="l"/>
              </a:tabLst>
              <a:defRPr/>
            </a:pPr>
            <a:r>
              <a:rPr lang="cs-CZ" smtClean="0">
                <a:latin typeface="Times New Roman" pitchFamily="18" charset="0"/>
              </a:rPr>
              <a:t>	</a:t>
            </a:r>
            <a:r>
              <a:rPr lang="cs-CZ" sz="2400" smtClean="0">
                <a:latin typeface="Times New Roman" pitchFamily="18" charset="0"/>
              </a:rPr>
              <a:t>v oblasti spotřeby režijních nákladů lze vysledovat jistou 	závislost na strojní hodinu, podlahová plocha, počet 	administrativních pracovníků,  </a:t>
            </a:r>
          </a:p>
          <a:p>
            <a:pPr marL="900113" lvl="1" indent="-442913">
              <a:lnSpc>
                <a:spcPct val="120000"/>
              </a:lnSpc>
              <a:spcBef>
                <a:spcPct val="50000"/>
              </a:spcBef>
              <a:buClr>
                <a:srgbClr val="FFFF00"/>
              </a:buClr>
              <a:buSzPct val="102000"/>
              <a:buFont typeface="Wingdings" pitchFamily="2" charset="2"/>
              <a:buChar char="q"/>
              <a:tabLst>
                <a:tab pos="1076325" algn="l"/>
              </a:tabLst>
              <a:defRPr/>
            </a:pPr>
            <a:r>
              <a:rPr lang="cs-CZ" sz="2400" smtClean="0">
                <a:latin typeface="Times New Roman" pitchFamily="18" charset="0"/>
              </a:rPr>
              <a:t>	jak nákladové položky výrobní režie, tak ostatních typu 	režie  mají v sobě prvky variabilních i fixních nákladů.</a:t>
            </a:r>
            <a:endParaRPr lang="cs-CZ" smtClean="0">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pPr>
              <a:defRPr/>
            </a:pPr>
            <a:r>
              <a:rPr lang="cs-CZ" b="1" i="1" smtClean="0">
                <a:latin typeface="Times New Roman" pitchFamily="18" charset="0"/>
              </a:rPr>
              <a:t>Výrobní režie </a:t>
            </a:r>
            <a:r>
              <a:rPr lang="cs-CZ" sz="2000" b="1" i="1" smtClean="0">
                <a:latin typeface="Times New Roman" pitchFamily="18" charset="0"/>
              </a:rPr>
              <a:t>převod na kalkulační jednici</a:t>
            </a:r>
            <a:endParaRPr lang="cs-CZ" b="1" i="1" smtClean="0">
              <a:latin typeface="Times New Roman" pitchFamily="18" charset="0"/>
            </a:endParaRPr>
          </a:p>
        </p:txBody>
      </p:sp>
      <p:sp>
        <p:nvSpPr>
          <p:cNvPr id="140291" name="Rectangle 3"/>
          <p:cNvSpPr>
            <a:spLocks noGrp="1" noChangeArrowheads="1"/>
          </p:cNvSpPr>
          <p:nvPr>
            <p:ph type="body" idx="1"/>
          </p:nvPr>
        </p:nvSpPr>
        <p:spPr>
          <a:xfrm>
            <a:off x="357188" y="1196975"/>
            <a:ext cx="8429625" cy="4968875"/>
          </a:xfrm>
        </p:spPr>
        <p:txBody>
          <a:bodyPr/>
          <a:lstStyle/>
          <a:p>
            <a:pPr marL="0" indent="0">
              <a:lnSpc>
                <a:spcPct val="120000"/>
              </a:lnSpc>
              <a:spcBef>
                <a:spcPct val="50000"/>
              </a:spcBef>
              <a:buFont typeface="Wingdings" pitchFamily="2" charset="2"/>
              <a:buNone/>
              <a:tabLst>
                <a:tab pos="989013" algn="l"/>
              </a:tabLst>
              <a:defRPr/>
            </a:pPr>
            <a:r>
              <a:rPr lang="cs-CZ" smtClean="0">
                <a:latin typeface="Times New Roman" pitchFamily="18" charset="0"/>
              </a:rPr>
              <a:t>Převedení výrobní režie na nositele nákladů se děje prostřednictvím rozvrhové základny:</a:t>
            </a:r>
          </a:p>
          <a:p>
            <a:pPr marL="987425" lvl="1" indent="-454025">
              <a:lnSpc>
                <a:spcPct val="120000"/>
              </a:lnSpc>
              <a:spcBef>
                <a:spcPct val="50000"/>
              </a:spcBef>
              <a:buClr>
                <a:srgbClr val="FFFF00"/>
              </a:buClr>
              <a:buSzPct val="102000"/>
              <a:buFont typeface="Wingdings" pitchFamily="2" charset="2"/>
              <a:buChar char="q"/>
              <a:tabLst>
                <a:tab pos="989013" algn="l"/>
              </a:tabLst>
              <a:defRPr/>
            </a:pPr>
            <a:r>
              <a:rPr lang="cs-CZ" sz="2400" smtClean="0">
                <a:latin typeface="Times New Roman" pitchFamily="18" charset="0"/>
              </a:rPr>
              <a:t>	jednicové mzdy, (případně další položky jednicových 	nákladů), zejména u služeb s vysokým podílem ruční práce</a:t>
            </a:r>
          </a:p>
          <a:p>
            <a:pPr marL="987425" lvl="1" indent="-454025">
              <a:lnSpc>
                <a:spcPct val="120000"/>
              </a:lnSpc>
              <a:spcBef>
                <a:spcPct val="50000"/>
              </a:spcBef>
              <a:buClr>
                <a:srgbClr val="FFFF00"/>
              </a:buClr>
              <a:buSzPct val="102000"/>
              <a:buFont typeface="Wingdings" pitchFamily="2" charset="2"/>
              <a:buChar char="q"/>
              <a:tabLst>
                <a:tab pos="989013" algn="l"/>
              </a:tabLst>
              <a:defRPr/>
            </a:pPr>
            <a:r>
              <a:rPr lang="cs-CZ" sz="2400" smtClean="0">
                <a:latin typeface="Times New Roman" pitchFamily="18" charset="0"/>
              </a:rPr>
              <a:t>	podle spotřeby času (dle technologie) příslušného 	výkonného pracovníka či výrobního agregátu</a:t>
            </a:r>
          </a:p>
          <a:p>
            <a:pPr marL="987425" lvl="1" indent="-454025">
              <a:lnSpc>
                <a:spcPct val="120000"/>
              </a:lnSpc>
              <a:spcBef>
                <a:spcPct val="50000"/>
              </a:spcBef>
              <a:buFont typeface="Wingdings" pitchFamily="2" charset="2"/>
              <a:buNone/>
              <a:tabLst>
                <a:tab pos="989013" algn="l"/>
              </a:tabLst>
              <a:defRPr/>
            </a:pPr>
            <a:endParaRPr lang="cs-CZ" sz="2400" smtClean="0">
              <a:latin typeface="Times New Roman" pitchFamily="18" charset="0"/>
            </a:endParaRPr>
          </a:p>
          <a:p>
            <a:pPr marL="987425" lvl="1" indent="-454025">
              <a:lnSpc>
                <a:spcPct val="120000"/>
              </a:lnSpc>
              <a:spcBef>
                <a:spcPct val="50000"/>
              </a:spcBef>
              <a:buFont typeface="Wingdings" pitchFamily="2" charset="2"/>
              <a:buNone/>
              <a:tabLst>
                <a:tab pos="989013" algn="l"/>
              </a:tabLst>
              <a:defRPr/>
            </a:pPr>
            <a:endParaRPr lang="cs-CZ" sz="2400" smtClean="0"/>
          </a:p>
        </p:txBody>
      </p:sp>
      <p:sp>
        <p:nvSpPr>
          <p:cNvPr id="2053" name="Rectangle 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graphicFrame>
        <p:nvGraphicFramePr>
          <p:cNvPr id="2050" name="Object 2"/>
          <p:cNvGraphicFramePr>
            <a:graphicFrameLocks noChangeAspect="1"/>
          </p:cNvGraphicFramePr>
          <p:nvPr/>
        </p:nvGraphicFramePr>
        <p:xfrm>
          <a:off x="755650" y="5084763"/>
          <a:ext cx="3778250" cy="992187"/>
        </p:xfrm>
        <a:graphic>
          <a:graphicData uri="http://schemas.openxmlformats.org/presentationml/2006/ole">
            <p:oleObj spid="_x0000_s2062" name="Rovnice" r:id="rId3" imgW="2082800" imgH="546100" progId="">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457200" y="0"/>
            <a:ext cx="8229600" cy="785813"/>
          </a:xfrm>
        </p:spPr>
        <p:txBody>
          <a:bodyPr/>
          <a:lstStyle/>
          <a:p>
            <a:pPr>
              <a:defRPr/>
            </a:pPr>
            <a:r>
              <a:rPr lang="cs-CZ" sz="3200" b="1" i="1" smtClean="0">
                <a:latin typeface="Times New Roman" pitchFamily="18" charset="0"/>
              </a:rPr>
              <a:t>Výrobní režie </a:t>
            </a:r>
            <a:r>
              <a:rPr lang="cs-CZ" sz="2400" b="1" i="1" smtClean="0">
                <a:latin typeface="Times New Roman" pitchFamily="18" charset="0"/>
              </a:rPr>
              <a:t>převod na kalkulační jednici</a:t>
            </a:r>
          </a:p>
        </p:txBody>
      </p:sp>
      <p:sp>
        <p:nvSpPr>
          <p:cNvPr id="141315" name="Rectangle 3"/>
          <p:cNvSpPr>
            <a:spLocks noGrp="1" noChangeArrowheads="1"/>
          </p:cNvSpPr>
          <p:nvPr>
            <p:ph type="body" idx="1"/>
          </p:nvPr>
        </p:nvSpPr>
        <p:spPr>
          <a:xfrm>
            <a:off x="285750" y="1196975"/>
            <a:ext cx="8501063" cy="5661025"/>
          </a:xfrm>
        </p:spPr>
        <p:txBody>
          <a:bodyPr/>
          <a:lstStyle/>
          <a:p>
            <a:pPr marL="0" indent="0">
              <a:lnSpc>
                <a:spcPct val="120000"/>
              </a:lnSpc>
              <a:spcBef>
                <a:spcPct val="50000"/>
              </a:spcBef>
              <a:buFont typeface="Wingdings" pitchFamily="2" charset="2"/>
              <a:buNone/>
              <a:tabLst>
                <a:tab pos="895350" algn="l"/>
              </a:tabLst>
            </a:pPr>
            <a:r>
              <a:rPr lang="cs-CZ" smtClean="0">
                <a:latin typeface="Times New Roman" pitchFamily="18" charset="0"/>
              </a:rPr>
              <a:t>Přirážka </a:t>
            </a:r>
            <a:r>
              <a:rPr lang="cs-CZ" sz="2800" b="1" i="1" smtClean="0">
                <a:latin typeface="Times New Roman" pitchFamily="18" charset="0"/>
              </a:rPr>
              <a:t>S</a:t>
            </a:r>
            <a:r>
              <a:rPr lang="cs-CZ" sz="2800" b="1" i="1" baseline="-25000" smtClean="0">
                <a:latin typeface="Times New Roman" pitchFamily="18" charset="0"/>
              </a:rPr>
              <a:t>VR</a:t>
            </a:r>
            <a:r>
              <a:rPr lang="cs-CZ" sz="2800" b="1" i="1" baseline="30000" smtClean="0">
                <a:latin typeface="Times New Roman" pitchFamily="18" charset="0"/>
              </a:rPr>
              <a:t> </a:t>
            </a:r>
            <a:r>
              <a:rPr lang="cs-CZ" i="1" baseline="30000" smtClean="0">
                <a:latin typeface="Times New Roman" pitchFamily="18" charset="0"/>
              </a:rPr>
              <a:t> </a:t>
            </a:r>
            <a:r>
              <a:rPr lang="cs-CZ" smtClean="0">
                <a:latin typeface="Times New Roman" pitchFamily="18" charset="0"/>
              </a:rPr>
              <a:t>se udává v procentuálním nebo poměrovém vyjádření.</a:t>
            </a:r>
          </a:p>
          <a:p>
            <a:pPr marL="0" indent="0">
              <a:lnSpc>
                <a:spcPct val="120000"/>
              </a:lnSpc>
              <a:spcBef>
                <a:spcPct val="50000"/>
              </a:spcBef>
              <a:buFont typeface="Wingdings" pitchFamily="2" charset="2"/>
              <a:buNone/>
              <a:tabLst>
                <a:tab pos="895350" algn="l"/>
              </a:tabLst>
            </a:pPr>
            <a:r>
              <a:rPr lang="cs-CZ" smtClean="0">
                <a:latin typeface="Times New Roman" pitchFamily="18" charset="0"/>
              </a:rPr>
              <a:t>Ve slovní interpretaci prezentuje přirážka:</a:t>
            </a:r>
          </a:p>
          <a:p>
            <a:pPr marL="900113" lvl="1" indent="-442913">
              <a:lnSpc>
                <a:spcPct val="120000"/>
              </a:lnSpc>
              <a:spcBef>
                <a:spcPct val="50000"/>
              </a:spcBef>
              <a:buSzPct val="105000"/>
              <a:buFont typeface="Wingdings" pitchFamily="2" charset="2"/>
              <a:buChar char="q"/>
              <a:tabLst>
                <a:tab pos="895350" algn="l"/>
              </a:tabLst>
            </a:pPr>
            <a:r>
              <a:rPr lang="cs-CZ" sz="2400" smtClean="0">
                <a:latin typeface="Times New Roman" pitchFamily="18" charset="0"/>
              </a:rPr>
              <a:t>	</a:t>
            </a:r>
            <a:r>
              <a:rPr lang="cs-CZ" sz="2400" i="1" smtClean="0">
                <a:latin typeface="Times New Roman" pitchFamily="18" charset="0"/>
              </a:rPr>
              <a:t>jaké množství výrobní režie připadá na 1 Kč jednicových mezd</a:t>
            </a:r>
            <a:r>
              <a:rPr lang="cs-CZ" sz="2400" i="1" smtClean="0">
                <a:solidFill>
                  <a:schemeClr val="folHlink"/>
                </a:solidFill>
                <a:latin typeface="Times New Roman" pitchFamily="18" charset="0"/>
              </a:rPr>
              <a:t>?</a:t>
            </a:r>
          </a:p>
          <a:p>
            <a:pPr marL="900113" lvl="1" indent="-442913">
              <a:lnSpc>
                <a:spcPct val="120000"/>
              </a:lnSpc>
              <a:spcBef>
                <a:spcPct val="50000"/>
              </a:spcBef>
              <a:buSzPct val="105000"/>
              <a:buFont typeface="Wingdings" pitchFamily="2" charset="2"/>
              <a:buChar char="q"/>
              <a:tabLst>
                <a:tab pos="895350" algn="l"/>
              </a:tabLst>
            </a:pPr>
            <a:r>
              <a:rPr lang="cs-CZ" sz="2400" i="1" smtClean="0">
                <a:latin typeface="Times New Roman" pitchFamily="18" charset="0"/>
              </a:rPr>
              <a:t>	násobením plánované  výše jednicových mezd obsažených 	v kalkulační jednici „plánovanou sazbou výrobní režie </a:t>
            </a:r>
            <a:r>
              <a:rPr lang="cs-CZ" sz="2400" smtClean="0">
                <a:latin typeface="Times New Roman" pitchFamily="18" charset="0"/>
              </a:rPr>
              <a:t>“ </a:t>
            </a:r>
            <a:r>
              <a:rPr lang="cs-CZ" sz="2400" i="1" smtClean="0">
                <a:latin typeface="Times New Roman" pitchFamily="18" charset="0"/>
              </a:rPr>
              <a:t>přiřadí alikvotní podíl výrobní režie na kalkulační jednici. </a:t>
            </a:r>
          </a:p>
          <a:p>
            <a:pPr marL="900113" lvl="1" indent="-442913">
              <a:lnSpc>
                <a:spcPct val="120000"/>
              </a:lnSpc>
              <a:spcBef>
                <a:spcPct val="50000"/>
              </a:spcBef>
              <a:buSzPct val="105000"/>
              <a:buFont typeface="Wingdings" pitchFamily="2" charset="2"/>
              <a:buChar char="q"/>
              <a:tabLst>
                <a:tab pos="895350" algn="l"/>
              </a:tabLst>
            </a:pPr>
            <a:r>
              <a:rPr lang="cs-CZ" sz="2400" i="1" smtClean="0">
                <a:latin typeface="Times New Roman" pitchFamily="18" charset="0"/>
              </a:rPr>
              <a:t>	obdobné relace platí pro předběžné kalkulace a výsledné kalkulace</a:t>
            </a:r>
          </a:p>
          <a:p>
            <a:pPr marL="900113" lvl="1" indent="-442913">
              <a:lnSpc>
                <a:spcPct val="120000"/>
              </a:lnSpc>
              <a:spcBef>
                <a:spcPct val="50000"/>
              </a:spcBef>
              <a:buSzPct val="105000"/>
              <a:buFont typeface="Wingdings" pitchFamily="2" charset="2"/>
              <a:buChar char="q"/>
              <a:tabLst>
                <a:tab pos="895350" algn="l"/>
              </a:tabLst>
            </a:pPr>
            <a:endParaRPr lang="cs-CZ" sz="2400" i="1" smtClean="0">
              <a:latin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pPr>
              <a:defRPr/>
            </a:pPr>
            <a:r>
              <a:rPr lang="cs-CZ" sz="3200" b="1" i="1" smtClean="0">
                <a:latin typeface="Times New Roman" pitchFamily="18" charset="0"/>
              </a:rPr>
              <a:t>Výrobní režie </a:t>
            </a:r>
            <a:r>
              <a:rPr lang="cs-CZ" sz="2400" b="1" i="1" smtClean="0">
                <a:latin typeface="Times New Roman" pitchFamily="18" charset="0"/>
              </a:rPr>
              <a:t>převod na kalkulační jednici</a:t>
            </a:r>
          </a:p>
        </p:txBody>
      </p:sp>
      <p:sp>
        <p:nvSpPr>
          <p:cNvPr id="142339" name="Rectangle 3"/>
          <p:cNvSpPr>
            <a:spLocks noGrp="1" noChangeArrowheads="1"/>
          </p:cNvSpPr>
          <p:nvPr>
            <p:ph type="body" idx="1"/>
          </p:nvPr>
        </p:nvSpPr>
        <p:spPr/>
        <p:txBody>
          <a:bodyPr/>
          <a:lstStyle/>
          <a:p>
            <a:pPr marL="0" indent="0">
              <a:buFont typeface="Wingdings" pitchFamily="2" charset="2"/>
              <a:buNone/>
              <a:tabLst>
                <a:tab pos="1708150" algn="l"/>
              </a:tabLst>
              <a:defRPr/>
            </a:pPr>
            <a:r>
              <a:rPr lang="cs-CZ" smtClean="0">
                <a:latin typeface="Times New Roman" pitchFamily="18" charset="0"/>
              </a:rPr>
              <a:t>Stanovení sazby výrobní režie podle spotřeby času na danou technologickou operaci:</a:t>
            </a:r>
          </a:p>
          <a:p>
            <a:pPr marL="0" indent="0">
              <a:buFont typeface="Wingdings" pitchFamily="2" charset="2"/>
              <a:buNone/>
              <a:tabLst>
                <a:tab pos="1708150" algn="l"/>
              </a:tabLst>
              <a:defRPr/>
            </a:pPr>
            <a:endParaRPr lang="cs-CZ" smtClean="0">
              <a:latin typeface="Times New Roman" pitchFamily="18" charset="0"/>
            </a:endParaRPr>
          </a:p>
          <a:p>
            <a:pPr marL="0" indent="0">
              <a:buFont typeface="Wingdings" pitchFamily="2" charset="2"/>
              <a:buNone/>
              <a:tabLst>
                <a:tab pos="1708150" algn="l"/>
              </a:tabLst>
              <a:defRPr/>
            </a:pPr>
            <a:endParaRPr lang="cs-CZ" smtClean="0">
              <a:latin typeface="Times New Roman" pitchFamily="18" charset="0"/>
            </a:endParaRPr>
          </a:p>
          <a:p>
            <a:pPr marL="0" indent="0">
              <a:buFont typeface="Wingdings" pitchFamily="2" charset="2"/>
              <a:buNone/>
              <a:tabLst>
                <a:tab pos="1708150" algn="l"/>
              </a:tabLst>
              <a:defRPr/>
            </a:pPr>
            <a:endParaRPr lang="cs-CZ" smtClean="0">
              <a:latin typeface="Times New Roman" pitchFamily="18" charset="0"/>
            </a:endParaRPr>
          </a:p>
          <a:p>
            <a:pPr marL="0" indent="0">
              <a:buFont typeface="Wingdings" pitchFamily="2" charset="2"/>
              <a:buNone/>
              <a:tabLst>
                <a:tab pos="1708150" algn="l"/>
              </a:tabLst>
              <a:defRPr/>
            </a:pPr>
            <a:endParaRPr lang="cs-CZ" smtClean="0">
              <a:latin typeface="Times New Roman" pitchFamily="18" charset="0"/>
            </a:endParaRPr>
          </a:p>
          <a:p>
            <a:pPr marL="0" indent="0">
              <a:buFont typeface="Wingdings" pitchFamily="2" charset="2"/>
              <a:buNone/>
              <a:tabLst>
                <a:tab pos="1708150" algn="l"/>
              </a:tabLst>
              <a:defRPr/>
            </a:pPr>
            <a:endParaRPr lang="cs-CZ" smtClean="0">
              <a:latin typeface="Times New Roman" pitchFamily="18" charset="0"/>
            </a:endParaRPr>
          </a:p>
          <a:p>
            <a:pPr marL="0" indent="0">
              <a:buFont typeface="Wingdings" pitchFamily="2" charset="2"/>
              <a:buNone/>
              <a:tabLst>
                <a:tab pos="1708150" algn="l"/>
              </a:tabLst>
              <a:defRPr/>
            </a:pPr>
            <a:endParaRPr lang="cs-CZ" smtClean="0">
              <a:latin typeface="Times New Roman" pitchFamily="18" charset="0"/>
            </a:endParaRPr>
          </a:p>
          <a:p>
            <a:pPr marL="0" indent="0">
              <a:buFont typeface="Wingdings" pitchFamily="2" charset="2"/>
              <a:buNone/>
              <a:tabLst>
                <a:tab pos="1708150" algn="l"/>
              </a:tabLst>
              <a:defRPr/>
            </a:pPr>
            <a:r>
              <a:rPr lang="cs-CZ" smtClean="0">
                <a:latin typeface="Times New Roman" pitchFamily="18" charset="0"/>
              </a:rPr>
              <a:t>Poznámka: 	</a:t>
            </a:r>
            <a:r>
              <a:rPr lang="cs-CZ" i="1" smtClean="0">
                <a:latin typeface="Times New Roman" pitchFamily="18" charset="0"/>
              </a:rPr>
              <a:t>čas, který je zapotřebí k provedení pracovních operací na 	výrobním zařízení, respektive</a:t>
            </a:r>
            <a:r>
              <a:rPr lang="cs-CZ" smtClean="0">
                <a:latin typeface="Times New Roman" pitchFamily="18" charset="0"/>
              </a:rPr>
              <a:t> </a:t>
            </a:r>
            <a:r>
              <a:rPr lang="cs-CZ" i="1" smtClean="0">
                <a:latin typeface="Times New Roman" pitchFamily="18" charset="0"/>
              </a:rPr>
              <a:t>spotřeba času při různých 	službách poskytovaných v holičství.</a:t>
            </a:r>
          </a:p>
          <a:p>
            <a:pPr marL="0" indent="0">
              <a:buFont typeface="Wingdings" pitchFamily="2" charset="2"/>
              <a:buNone/>
              <a:tabLst>
                <a:tab pos="1708150" algn="l"/>
              </a:tabLst>
              <a:defRPr/>
            </a:pPr>
            <a:endParaRPr lang="cs-CZ" i="1" smtClean="0">
              <a:latin typeface="Times New Roman" pitchFamily="18" charset="0"/>
            </a:endParaRPr>
          </a:p>
        </p:txBody>
      </p:sp>
      <p:sp>
        <p:nvSpPr>
          <p:cNvPr id="3077" name="Rectangle 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sp>
        <p:nvSpPr>
          <p:cNvPr id="3078" name="Rectangle 7"/>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graphicFrame>
        <p:nvGraphicFramePr>
          <p:cNvPr id="3074" name="Object 2"/>
          <p:cNvGraphicFramePr>
            <a:graphicFrameLocks noChangeAspect="1"/>
          </p:cNvGraphicFramePr>
          <p:nvPr/>
        </p:nvGraphicFramePr>
        <p:xfrm>
          <a:off x="539750" y="2636838"/>
          <a:ext cx="7381875" cy="1157287"/>
        </p:xfrm>
        <a:graphic>
          <a:graphicData uri="http://schemas.openxmlformats.org/presentationml/2006/ole">
            <p:oleObj spid="_x0000_s3086" name="Rovnice" r:id="rId3" imgW="3556000" imgH="546100" progId="">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b="1" i="1" dirty="0" smtClean="0">
                <a:latin typeface="Times New Roman" panose="02020603050405020304" pitchFamily="18" charset="0"/>
                <a:cs typeface="Times New Roman" panose="02020603050405020304" pitchFamily="18" charset="0"/>
              </a:rPr>
              <a:t>Modelová situace 2</a:t>
            </a:r>
            <a:endParaRPr lang="en-US" b="1" i="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solidFill>
            <a:schemeClr val="tx1"/>
          </a:solidFill>
        </p:spPr>
        <p:txBody>
          <a:bodyPr/>
          <a:lstStyle/>
          <a:p>
            <a:pPr>
              <a:buFont typeface="Wingdings" pitchFamily="2" charset="2"/>
              <a:buNone/>
              <a:defRPr/>
            </a:pPr>
            <a:endParaRPr lang="en-US" dirty="0"/>
          </a:p>
        </p:txBody>
      </p:sp>
      <p:graphicFrame>
        <p:nvGraphicFramePr>
          <p:cNvPr id="4098" name="Object 2"/>
          <p:cNvGraphicFramePr>
            <a:graphicFrameLocks noChangeAspect="1"/>
          </p:cNvGraphicFramePr>
          <p:nvPr/>
        </p:nvGraphicFramePr>
        <p:xfrm>
          <a:off x="285750" y="2214563"/>
          <a:ext cx="8418513" cy="3613150"/>
        </p:xfrm>
        <a:graphic>
          <a:graphicData uri="http://schemas.openxmlformats.org/presentationml/2006/ole">
            <p:oleObj spid="_x0000_s4110" name="Dokument" r:id="rId3" imgW="5901073" imgH="2539163" progId="Word.Document.12">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b="1" i="1" smtClean="0">
                <a:latin typeface="Times New Roman" pitchFamily="18" charset="0"/>
              </a:rPr>
              <a:t>Modelová situace 2</a:t>
            </a:r>
            <a:endParaRPr lang="en-US" b="1" i="1" smtClean="0">
              <a:latin typeface="Times New Roman" pitchFamily="18" charset="0"/>
            </a:endParaRPr>
          </a:p>
        </p:txBody>
      </p:sp>
      <p:sp>
        <p:nvSpPr>
          <p:cNvPr id="3" name="Zástupný symbol pro obsah 2"/>
          <p:cNvSpPr>
            <a:spLocks noGrp="1"/>
          </p:cNvSpPr>
          <p:nvPr>
            <p:ph idx="1"/>
          </p:nvPr>
        </p:nvSpPr>
        <p:spPr>
          <a:xfrm>
            <a:off x="0" y="836713"/>
            <a:ext cx="9144000" cy="5329138"/>
          </a:xfrm>
        </p:spPr>
        <p:txBody>
          <a:bodyPr/>
          <a:lstStyle/>
          <a:p>
            <a:pPr>
              <a:buFont typeface="Wingdings" pitchFamily="2" charset="2"/>
              <a:buNone/>
              <a:defRPr/>
            </a:pPr>
            <a:r>
              <a:rPr lang="cs-CZ" dirty="0" smtClean="0">
                <a:latin typeface="Times New Roman" pitchFamily="18" charset="0"/>
              </a:rPr>
              <a:t>Úkol:</a:t>
            </a:r>
            <a:endParaRPr lang="cs-CZ" i="1" dirty="0" smtClean="0">
              <a:latin typeface="Times New Roman" pitchFamily="18" charset="0"/>
            </a:endParaRPr>
          </a:p>
          <a:p>
            <a:pPr>
              <a:defRPr/>
            </a:pPr>
            <a:r>
              <a:rPr lang="cs-CZ" i="1" dirty="0" smtClean="0">
                <a:latin typeface="Times New Roman" pitchFamily="18" charset="0"/>
              </a:rPr>
              <a:t>Vypočítejte podíl nákladové položky „výrobní režie“ na jednici produkce. K výpočtu použijte kalkulaci přirážkovou a jako rozvrhovou základnu zvolte čas potřebný k produkci čerpadel.</a:t>
            </a:r>
            <a:endParaRPr lang="en-US" dirty="0" smtClean="0">
              <a:latin typeface="Times New Roman" pitchFamily="18" charset="0"/>
            </a:endParaRPr>
          </a:p>
          <a:p>
            <a:pPr>
              <a:buFont typeface="Wingdings" pitchFamily="2" charset="2"/>
              <a:buNone/>
              <a:defRPr/>
            </a:pPr>
            <a:endParaRPr lang="en-US" dirty="0" smtClean="0">
              <a:latin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Modelová situace 2</a:t>
            </a:r>
            <a:endParaRPr lang="en-US" dirty="0"/>
          </a:p>
        </p:txBody>
      </p:sp>
      <p:sp>
        <p:nvSpPr>
          <p:cNvPr id="3" name="Zástupný symbol pro obsah 2"/>
          <p:cNvSpPr>
            <a:spLocks noGrp="1"/>
          </p:cNvSpPr>
          <p:nvPr>
            <p:ph idx="1"/>
          </p:nvPr>
        </p:nvSpPr>
        <p:spPr/>
        <p:txBody>
          <a:bodyPr/>
          <a:lstStyle/>
          <a:p>
            <a:pPr>
              <a:buFont typeface="Wingdings" pitchFamily="2" charset="2"/>
              <a:buNone/>
              <a:defRPr/>
            </a:pPr>
            <a:endParaRPr lang="en-US" dirty="0"/>
          </a:p>
        </p:txBody>
      </p:sp>
      <p:graphicFrame>
        <p:nvGraphicFramePr>
          <p:cNvPr id="5122" name="Object 2"/>
          <p:cNvGraphicFramePr>
            <a:graphicFrameLocks noChangeAspect="1"/>
          </p:cNvGraphicFramePr>
          <p:nvPr/>
        </p:nvGraphicFramePr>
        <p:xfrm>
          <a:off x="0" y="1857375"/>
          <a:ext cx="9144000" cy="4786313"/>
        </p:xfrm>
        <a:graphic>
          <a:graphicData uri="http://schemas.openxmlformats.org/presentationml/2006/ole">
            <p:oleObj spid="_x0000_s5134" name="Dokument" r:id="rId3" imgW="5745214" imgH="2842046" progId="Word.Document.12">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pPr>
              <a:defRPr/>
            </a:pPr>
            <a:r>
              <a:rPr lang="cs-CZ" b="1" i="1" smtClean="0">
                <a:latin typeface="Times New Roman" pitchFamily="18" charset="0"/>
              </a:rPr>
              <a:t>Správní režie</a:t>
            </a:r>
          </a:p>
        </p:txBody>
      </p:sp>
      <p:sp>
        <p:nvSpPr>
          <p:cNvPr id="143363" name="Rectangle 3"/>
          <p:cNvSpPr>
            <a:spLocks noGrp="1" noChangeArrowheads="1"/>
          </p:cNvSpPr>
          <p:nvPr>
            <p:ph type="body" idx="1"/>
          </p:nvPr>
        </p:nvSpPr>
        <p:spPr>
          <a:xfrm>
            <a:off x="357188" y="1196975"/>
            <a:ext cx="8786812" cy="5446713"/>
          </a:xfrm>
        </p:spPr>
        <p:txBody>
          <a:bodyPr/>
          <a:lstStyle/>
          <a:p>
            <a:pPr marL="0" indent="0">
              <a:lnSpc>
                <a:spcPct val="120000"/>
              </a:lnSpc>
              <a:spcBef>
                <a:spcPct val="50000"/>
              </a:spcBef>
              <a:buFont typeface="Wingdings" pitchFamily="2" charset="2"/>
              <a:buNone/>
              <a:defRPr/>
            </a:pPr>
            <a:r>
              <a:rPr lang="cs-CZ" smtClean="0">
                <a:latin typeface="Times New Roman" pitchFamily="18" charset="0"/>
                <a:cs typeface="Times New Roman" pitchFamily="18" charset="0"/>
              </a:rPr>
              <a:t>Jde o náklady u nichž nelze vysledovat příčinnou souvislost mezi jednotlivými „výrobky“ či „službami“ a náklady zahrnutými do správní režie.</a:t>
            </a:r>
          </a:p>
          <a:p>
            <a:pPr marL="1258888" lvl="1" indent="-725488">
              <a:lnSpc>
                <a:spcPct val="120000"/>
              </a:lnSpc>
              <a:spcBef>
                <a:spcPct val="50000"/>
              </a:spcBef>
              <a:buClr>
                <a:srgbClr val="FFFF00"/>
              </a:buClr>
              <a:buSzPct val="100000"/>
              <a:buFont typeface="Wingdings" pitchFamily="2" charset="2"/>
              <a:buChar char="q"/>
              <a:defRPr/>
            </a:pPr>
            <a:r>
              <a:rPr lang="cs-CZ" sz="2400" smtClean="0">
                <a:latin typeface="Times New Roman" pitchFamily="18" charset="0"/>
              </a:rPr>
              <a:t>Nákladové portfolio správní režie má zhruba stejnou strukturu nákladů jako výrobní režie, </a:t>
            </a:r>
            <a:r>
              <a:rPr lang="cs-CZ" i="1" smtClean="0">
                <a:latin typeface="Times New Roman" pitchFamily="18" charset="0"/>
              </a:rPr>
              <a:t>(navíc náklady na pojištění majetku, poradenské služby …)</a:t>
            </a:r>
            <a:endParaRPr lang="cs-CZ" sz="2400" smtClean="0">
              <a:latin typeface="Times New Roman" pitchFamily="18" charset="0"/>
            </a:endParaRPr>
          </a:p>
          <a:p>
            <a:pPr marL="1258888" lvl="1" indent="-725488">
              <a:lnSpc>
                <a:spcPct val="120000"/>
              </a:lnSpc>
              <a:spcBef>
                <a:spcPct val="50000"/>
              </a:spcBef>
              <a:buClr>
                <a:srgbClr val="FFFF00"/>
              </a:buClr>
              <a:buSzPct val="100000"/>
              <a:buFont typeface="Wingdings" pitchFamily="2" charset="2"/>
              <a:buChar char="q"/>
              <a:defRPr/>
            </a:pPr>
            <a:r>
              <a:rPr lang="cs-CZ" sz="2400" smtClean="0">
                <a:latin typeface="Times New Roman" pitchFamily="18" charset="0"/>
              </a:rPr>
              <a:t>Význam a způsob přidělování podílu správní režie je obdobný jako u výrobní režie: prostřednictvím zvolené rozvrhové základny a  sazby správní režie</a:t>
            </a:r>
          </a:p>
          <a:p>
            <a:pPr marL="1258888" lvl="1" indent="-725488">
              <a:lnSpc>
                <a:spcPct val="120000"/>
              </a:lnSpc>
              <a:spcBef>
                <a:spcPct val="50000"/>
              </a:spcBef>
              <a:buFont typeface="Wingdings" pitchFamily="2" charset="2"/>
              <a:buChar char="q"/>
              <a:defRPr/>
            </a:pPr>
            <a:endParaRPr lang="cs-CZ" sz="2400" smtClean="0">
              <a:latin typeface="Times New Roman" pitchFamily="18" charset="0"/>
            </a:endParaRPr>
          </a:p>
          <a:p>
            <a:pPr marL="1258888" lvl="1" indent="-725488">
              <a:lnSpc>
                <a:spcPct val="120000"/>
              </a:lnSpc>
              <a:spcBef>
                <a:spcPct val="50000"/>
              </a:spcBef>
              <a:buFont typeface="Wingdings" pitchFamily="2" charset="2"/>
              <a:buNone/>
              <a:defRPr/>
            </a:pPr>
            <a:endParaRPr lang="cs-CZ" sz="2400" smtClean="0">
              <a:latin typeface="Times New Roman" pitchFamily="18" charset="0"/>
            </a:endParaRPr>
          </a:p>
          <a:p>
            <a:pPr marL="1258888" lvl="1" indent="-725488">
              <a:lnSpc>
                <a:spcPct val="120000"/>
              </a:lnSpc>
              <a:spcBef>
                <a:spcPct val="50000"/>
              </a:spcBef>
              <a:buFont typeface="Wingdings" pitchFamily="2" charset="2"/>
              <a:buChar char="q"/>
              <a:defRPr/>
            </a:pPr>
            <a:endParaRPr lang="cs-CZ" sz="2400" smtClean="0">
              <a:latin typeface="Times New Roman" pitchFamily="18" charset="0"/>
            </a:endParaRPr>
          </a:p>
        </p:txBody>
      </p:sp>
      <p:sp>
        <p:nvSpPr>
          <p:cNvPr id="6149" name="Rectangle 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graphicFrame>
        <p:nvGraphicFramePr>
          <p:cNvPr id="6146" name="Object 2"/>
          <p:cNvGraphicFramePr>
            <a:graphicFrameLocks noChangeAspect="1"/>
          </p:cNvGraphicFramePr>
          <p:nvPr/>
        </p:nvGraphicFramePr>
        <p:xfrm>
          <a:off x="1500188" y="5684838"/>
          <a:ext cx="6405562" cy="1173162"/>
        </p:xfrm>
        <a:graphic>
          <a:graphicData uri="http://schemas.openxmlformats.org/presentationml/2006/ole">
            <p:oleObj spid="_x0000_s6158" name="Rovnice" r:id="rId3" imgW="2870200" imgH="546100" progId="">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381000"/>
            <a:ext cx="8229600" cy="833438"/>
          </a:xfrm>
        </p:spPr>
        <p:txBody>
          <a:bodyPr/>
          <a:lstStyle/>
          <a:p>
            <a:pPr eaLnBrk="1" hangingPunct="1">
              <a:defRPr/>
            </a:pPr>
            <a:r>
              <a:rPr lang="cs-CZ" dirty="0" smtClean="0"/>
              <a:t>Osnova přednášky</a:t>
            </a:r>
            <a:endParaRPr lang="cs-CZ" dirty="0"/>
          </a:p>
        </p:txBody>
      </p:sp>
      <p:sp>
        <p:nvSpPr>
          <p:cNvPr id="180227" name="Rectangle 3"/>
          <p:cNvSpPr>
            <a:spLocks noGrp="1" noChangeArrowheads="1"/>
          </p:cNvSpPr>
          <p:nvPr>
            <p:ph type="body" idx="1"/>
          </p:nvPr>
        </p:nvSpPr>
        <p:spPr>
          <a:xfrm>
            <a:off x="0" y="1143000"/>
            <a:ext cx="9144000" cy="5715000"/>
          </a:xfrm>
        </p:spPr>
        <p:txBody>
          <a:bodyPr/>
          <a:lstStyle/>
          <a:p>
            <a:pPr marL="457200" indent="-457200" eaLnBrk="1" hangingPunct="1">
              <a:lnSpc>
                <a:spcPct val="120000"/>
              </a:lnSpc>
              <a:buClr>
                <a:srgbClr val="FFFF00"/>
              </a:buClr>
              <a:buSzPct val="100000"/>
              <a:buFont typeface="+mj-lt"/>
              <a:buAutoNum type="arabicPeriod"/>
              <a:tabLst>
                <a:tab pos="2686050" algn="l"/>
                <a:tab pos="5200650" algn="l"/>
                <a:tab pos="6191250" algn="l"/>
                <a:tab pos="8610600" algn="r"/>
              </a:tabLst>
              <a:defRPr/>
            </a:pPr>
            <a:r>
              <a:rPr lang="cs-CZ" i="1" dirty="0" smtClean="0">
                <a:latin typeface="Times New Roman" pitchFamily="18" charset="0"/>
                <a:cs typeface="Times New Roman" pitchFamily="18" charset="0"/>
              </a:rPr>
              <a:t>Úvod</a:t>
            </a:r>
          </a:p>
          <a:p>
            <a:pPr marL="457200" indent="-457200" eaLnBrk="1" hangingPunct="1">
              <a:lnSpc>
                <a:spcPct val="120000"/>
              </a:lnSpc>
              <a:buClr>
                <a:srgbClr val="FFFF00"/>
              </a:buClr>
              <a:buSzPct val="100000"/>
              <a:buFont typeface="+mj-lt"/>
              <a:buAutoNum type="arabicPeriod"/>
              <a:tabLst>
                <a:tab pos="2686050" algn="l"/>
                <a:tab pos="5200650" algn="l"/>
                <a:tab pos="6191250" algn="l"/>
                <a:tab pos="8610600" algn="r"/>
              </a:tabLst>
              <a:defRPr/>
            </a:pPr>
            <a:r>
              <a:rPr lang="cs-CZ" i="1" dirty="0" smtClean="0">
                <a:latin typeface="Times New Roman" pitchFamily="18" charset="0"/>
                <a:cs typeface="Times New Roman" pitchFamily="18" charset="0"/>
              </a:rPr>
              <a:t>Modelový příklad kalkulace</a:t>
            </a:r>
          </a:p>
          <a:p>
            <a:pPr marL="457200" indent="-457200" eaLnBrk="1" hangingPunct="1">
              <a:lnSpc>
                <a:spcPct val="120000"/>
              </a:lnSpc>
              <a:buClr>
                <a:srgbClr val="FFFF00"/>
              </a:buClr>
              <a:buSzPct val="100000"/>
              <a:buFont typeface="+mj-lt"/>
              <a:buAutoNum type="arabicPeriod"/>
              <a:tabLst>
                <a:tab pos="2686050" algn="l"/>
                <a:tab pos="5200650" algn="l"/>
                <a:tab pos="6191250" algn="l"/>
                <a:tab pos="8610600" algn="r"/>
              </a:tabLst>
              <a:defRPr/>
            </a:pPr>
            <a:r>
              <a:rPr lang="cs-CZ" i="1" dirty="0" smtClean="0">
                <a:latin typeface="Times New Roman" pitchFamily="18" charset="0"/>
                <a:cs typeface="Times New Roman" pitchFamily="18" charset="0"/>
              </a:rPr>
              <a:t>Jednicové a režijní náklady</a:t>
            </a:r>
          </a:p>
          <a:p>
            <a:pPr marL="457200" indent="-457200" eaLnBrk="1" hangingPunct="1">
              <a:lnSpc>
                <a:spcPct val="120000"/>
              </a:lnSpc>
              <a:buClr>
                <a:srgbClr val="FFFF00"/>
              </a:buClr>
              <a:buSzPct val="100000"/>
              <a:buFont typeface="+mj-lt"/>
              <a:buAutoNum type="arabicPeriod"/>
              <a:tabLst>
                <a:tab pos="2686050" algn="l"/>
                <a:tab pos="5200650" algn="l"/>
                <a:tab pos="6191250" algn="l"/>
                <a:tab pos="8610600" algn="r"/>
              </a:tabLst>
              <a:defRPr/>
            </a:pPr>
            <a:r>
              <a:rPr lang="cs-CZ" i="1" dirty="0" smtClean="0">
                <a:latin typeface="Times New Roman" pitchFamily="18" charset="0"/>
                <a:cs typeface="Times New Roman" pitchFamily="18" charset="0"/>
              </a:rPr>
              <a:t>Výrobní režie</a:t>
            </a:r>
          </a:p>
          <a:p>
            <a:pPr marL="457200" indent="-457200" eaLnBrk="1" hangingPunct="1">
              <a:lnSpc>
                <a:spcPct val="120000"/>
              </a:lnSpc>
              <a:buClr>
                <a:srgbClr val="FFFF00"/>
              </a:buClr>
              <a:buSzPct val="100000"/>
              <a:buFont typeface="+mj-lt"/>
              <a:buAutoNum type="arabicPeriod"/>
              <a:tabLst>
                <a:tab pos="2686050" algn="l"/>
                <a:tab pos="5200650" algn="l"/>
                <a:tab pos="6191250" algn="l"/>
                <a:tab pos="8610600" algn="r"/>
              </a:tabLst>
              <a:defRPr/>
            </a:pPr>
            <a:r>
              <a:rPr lang="cs-CZ" i="1" dirty="0" smtClean="0">
                <a:latin typeface="Times New Roman" pitchFamily="18" charset="0"/>
                <a:cs typeface="Times New Roman" pitchFamily="18" charset="0"/>
              </a:rPr>
              <a:t>Správní režie</a:t>
            </a:r>
          </a:p>
          <a:p>
            <a:pPr marL="457200" indent="-457200" eaLnBrk="1" hangingPunct="1">
              <a:lnSpc>
                <a:spcPct val="120000"/>
              </a:lnSpc>
              <a:buClr>
                <a:srgbClr val="FFFF00"/>
              </a:buClr>
              <a:buSzPct val="100000"/>
              <a:buFont typeface="+mj-lt"/>
              <a:buAutoNum type="arabicPeriod"/>
              <a:tabLst>
                <a:tab pos="2686050" algn="l"/>
                <a:tab pos="5200650" algn="l"/>
                <a:tab pos="6191250" algn="l"/>
                <a:tab pos="8610600" algn="r"/>
              </a:tabLst>
              <a:defRPr/>
            </a:pPr>
            <a:r>
              <a:rPr lang="cs-CZ" i="1" dirty="0" smtClean="0">
                <a:latin typeface="Times New Roman" pitchFamily="18" charset="0"/>
                <a:cs typeface="Times New Roman" pitchFamily="18" charset="0"/>
              </a:rPr>
              <a:t>Odbytová režie</a:t>
            </a:r>
          </a:p>
          <a:p>
            <a:pPr marL="457200" indent="-457200" eaLnBrk="1" hangingPunct="1">
              <a:lnSpc>
                <a:spcPct val="120000"/>
              </a:lnSpc>
              <a:buClr>
                <a:srgbClr val="FFFF00"/>
              </a:buClr>
              <a:buSzPct val="100000"/>
              <a:buFont typeface="+mj-lt"/>
              <a:buAutoNum type="arabicPeriod"/>
              <a:tabLst>
                <a:tab pos="2686050" algn="l"/>
                <a:tab pos="5200650" algn="l"/>
                <a:tab pos="6191250" algn="l"/>
                <a:tab pos="8610600" algn="r"/>
              </a:tabLst>
              <a:defRPr/>
            </a:pPr>
            <a:r>
              <a:rPr lang="cs-CZ" i="1" dirty="0" smtClean="0">
                <a:latin typeface="Times New Roman" pitchFamily="18" charset="0"/>
                <a:cs typeface="Times New Roman" pitchFamily="18" charset="0"/>
              </a:rPr>
              <a:t>Charakteristika kalkulace úplných nákladů</a:t>
            </a:r>
          </a:p>
          <a:p>
            <a:pPr marL="457200" indent="-457200" eaLnBrk="1" hangingPunct="1">
              <a:lnSpc>
                <a:spcPct val="120000"/>
              </a:lnSpc>
              <a:buClr>
                <a:srgbClr val="FFFF00"/>
              </a:buClr>
              <a:buSzPct val="100000"/>
              <a:buFont typeface="+mj-lt"/>
              <a:buAutoNum type="arabicPeriod"/>
              <a:tabLst>
                <a:tab pos="2686050" algn="l"/>
                <a:tab pos="5200650" algn="l"/>
                <a:tab pos="6191250" algn="l"/>
                <a:tab pos="8610600" algn="r"/>
              </a:tabLst>
              <a:defRPr/>
            </a:pPr>
            <a:r>
              <a:rPr lang="cs-CZ" i="1" dirty="0" smtClean="0">
                <a:latin typeface="Times New Roman" pitchFamily="18" charset="0"/>
                <a:cs typeface="Times New Roman" pitchFamily="18" charset="0"/>
              </a:rPr>
              <a:t>Kalkulace neúplných nákladů</a:t>
            </a:r>
          </a:p>
          <a:p>
            <a:pPr marL="457200" indent="-457200" eaLnBrk="1" hangingPunct="1">
              <a:lnSpc>
                <a:spcPct val="120000"/>
              </a:lnSpc>
              <a:buClr>
                <a:srgbClr val="FFFF00"/>
              </a:buClr>
              <a:buSzPct val="100000"/>
              <a:buFont typeface="+mj-lt"/>
              <a:buAutoNum type="arabicPeriod"/>
              <a:tabLst>
                <a:tab pos="2686050" algn="l"/>
                <a:tab pos="5200650" algn="l"/>
                <a:tab pos="6191250" algn="l"/>
                <a:tab pos="8610600" algn="r"/>
              </a:tabLst>
              <a:defRPr/>
            </a:pPr>
            <a:r>
              <a:rPr lang="cs-CZ" i="1" dirty="0" smtClean="0">
                <a:latin typeface="Times New Roman" pitchFamily="18" charset="0"/>
                <a:cs typeface="Times New Roman" pitchFamily="18" charset="0"/>
              </a:rPr>
              <a:t>Využití kalkulace neúplných (variabilních) nákladů</a:t>
            </a:r>
          </a:p>
          <a:p>
            <a:pPr marL="457200" indent="-457200" eaLnBrk="1" hangingPunct="1">
              <a:lnSpc>
                <a:spcPct val="120000"/>
              </a:lnSpc>
              <a:buClr>
                <a:srgbClr val="FFFF00"/>
              </a:buClr>
              <a:buSzPct val="100000"/>
              <a:buFont typeface="+mj-lt"/>
              <a:buAutoNum type="arabicPeriod"/>
              <a:tabLst>
                <a:tab pos="2686050" algn="l"/>
                <a:tab pos="5200650" algn="l"/>
                <a:tab pos="6191250" algn="l"/>
                <a:tab pos="8610600" algn="r"/>
              </a:tabLst>
              <a:defRPr/>
            </a:pPr>
            <a:endParaRPr lang="en-US"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pPr>
              <a:defRPr/>
            </a:pPr>
            <a:r>
              <a:rPr lang="cs-CZ" b="1" i="1" dirty="0">
                <a:latin typeface="Times New Roman" panose="02020603050405020304" pitchFamily="18" charset="0"/>
                <a:cs typeface="Times New Roman" panose="02020603050405020304" pitchFamily="18" charset="0"/>
              </a:rPr>
              <a:t>Správní režie </a:t>
            </a:r>
            <a:r>
              <a:rPr lang="cs-CZ" sz="2400" b="1" i="1" dirty="0">
                <a:latin typeface="Times New Roman" panose="02020603050405020304" pitchFamily="18" charset="0"/>
                <a:cs typeface="Times New Roman" panose="02020603050405020304" pitchFamily="18" charset="0"/>
              </a:rPr>
              <a:t>převod na kalkulační jednici</a:t>
            </a:r>
          </a:p>
        </p:txBody>
      </p:sp>
      <p:sp>
        <p:nvSpPr>
          <p:cNvPr id="144387" name="Rectangle 3"/>
          <p:cNvSpPr>
            <a:spLocks noGrp="1" noChangeArrowheads="1"/>
          </p:cNvSpPr>
          <p:nvPr>
            <p:ph type="body" idx="1"/>
          </p:nvPr>
        </p:nvSpPr>
        <p:spPr>
          <a:xfrm>
            <a:off x="357188" y="1196975"/>
            <a:ext cx="8572500" cy="4968875"/>
          </a:xfrm>
        </p:spPr>
        <p:txBody>
          <a:bodyPr/>
          <a:lstStyle/>
          <a:p>
            <a:pPr marL="835025" lvl="1" indent="-476250">
              <a:lnSpc>
                <a:spcPct val="120000"/>
              </a:lnSpc>
              <a:spcBef>
                <a:spcPct val="50000"/>
              </a:spcBef>
              <a:buFont typeface="Wingdings" pitchFamily="2" charset="2"/>
              <a:buChar char="q"/>
              <a:tabLst>
                <a:tab pos="1258888" algn="l"/>
              </a:tabLst>
            </a:pPr>
            <a:endParaRPr lang="cs-CZ" sz="2400" dirty="0" smtClean="0"/>
          </a:p>
          <a:p>
            <a:pPr marL="835025" lvl="1" indent="-476250">
              <a:lnSpc>
                <a:spcPct val="120000"/>
              </a:lnSpc>
              <a:spcBef>
                <a:spcPct val="50000"/>
              </a:spcBef>
              <a:buClr>
                <a:srgbClr val="FFFF00"/>
              </a:buClr>
              <a:buSzPct val="105000"/>
              <a:buFont typeface="Wingdings" pitchFamily="2" charset="2"/>
              <a:buChar char="q"/>
              <a:tabLst>
                <a:tab pos="1258888" algn="l"/>
              </a:tabLst>
            </a:pPr>
            <a:r>
              <a:rPr lang="cs-CZ" sz="2400" dirty="0" smtClean="0">
                <a:latin typeface="Times New Roman" pitchFamily="18" charset="0"/>
              </a:rPr>
              <a:t>podniky výrobního charakteru používají jako rozvrhovou základnu jednicové mzdy,</a:t>
            </a:r>
          </a:p>
          <a:p>
            <a:pPr marL="835025" lvl="1" indent="-476250">
              <a:lnSpc>
                <a:spcPct val="120000"/>
              </a:lnSpc>
              <a:spcBef>
                <a:spcPct val="50000"/>
              </a:spcBef>
              <a:buClr>
                <a:srgbClr val="FFFF00"/>
              </a:buClr>
              <a:buSzPct val="105000"/>
              <a:buFont typeface="Wingdings" pitchFamily="2" charset="2"/>
              <a:buChar char="q"/>
              <a:tabLst>
                <a:tab pos="1258888" algn="l"/>
              </a:tabLst>
            </a:pPr>
            <a:r>
              <a:rPr lang="cs-CZ" sz="2400" dirty="0" smtClean="0">
                <a:latin typeface="Times New Roman" pitchFamily="18" charset="0"/>
              </a:rPr>
              <a:t>jako rozvrhová základna v podnicích služeb převažuje rovněž jednicová mzda</a:t>
            </a:r>
          </a:p>
          <a:p>
            <a:pPr marL="835025" lvl="1" indent="-476250">
              <a:lnSpc>
                <a:spcPct val="120000"/>
              </a:lnSpc>
              <a:spcBef>
                <a:spcPct val="50000"/>
              </a:spcBef>
              <a:buClr>
                <a:srgbClr val="FFFF00"/>
              </a:buClr>
              <a:buSzPct val="105000"/>
              <a:buFont typeface="Wingdings" pitchFamily="2" charset="2"/>
              <a:buChar char="q"/>
              <a:tabLst>
                <a:tab pos="1258888" algn="l"/>
              </a:tabLst>
            </a:pPr>
            <a:r>
              <a:rPr lang="cs-CZ" sz="2400" dirty="0" smtClean="0">
                <a:latin typeface="Times New Roman" pitchFamily="18" charset="0"/>
              </a:rPr>
              <a:t>přichází do úvahy i pracnost výroby nebo služby měřená spotřebou technologického času</a:t>
            </a:r>
          </a:p>
        </p:txBody>
      </p:sp>
    </p:spTree>
    <p:extLst>
      <p:ext uri="{BB962C8B-B14F-4D97-AF65-F5344CB8AC3E}">
        <p14:creationId xmlns="" xmlns:p14="http://schemas.microsoft.com/office/powerpoint/2010/main" val="32774467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pPr>
              <a:defRPr/>
            </a:pPr>
            <a:r>
              <a:rPr lang="cs-CZ" b="1" i="1" smtClean="0">
                <a:latin typeface="Times New Roman" pitchFamily="18" charset="0"/>
              </a:rPr>
              <a:t>Odbytová režie</a:t>
            </a:r>
          </a:p>
        </p:txBody>
      </p:sp>
      <p:sp>
        <p:nvSpPr>
          <p:cNvPr id="145411" name="Rectangle 3"/>
          <p:cNvSpPr>
            <a:spLocks noGrp="1" noChangeArrowheads="1"/>
          </p:cNvSpPr>
          <p:nvPr>
            <p:ph type="body" idx="1"/>
          </p:nvPr>
        </p:nvSpPr>
        <p:spPr>
          <a:xfrm>
            <a:off x="214313" y="1196975"/>
            <a:ext cx="8715375" cy="4968875"/>
          </a:xfrm>
        </p:spPr>
        <p:txBody>
          <a:bodyPr/>
          <a:lstStyle/>
          <a:p>
            <a:pPr marL="0" indent="0">
              <a:lnSpc>
                <a:spcPct val="120000"/>
              </a:lnSpc>
              <a:spcBef>
                <a:spcPct val="50000"/>
              </a:spcBef>
              <a:buFont typeface="Wingdings" pitchFamily="2" charset="2"/>
              <a:buNone/>
              <a:tabLst>
                <a:tab pos="1073150" algn="l"/>
              </a:tabLst>
              <a:defRPr/>
            </a:pPr>
            <a:r>
              <a:rPr lang="cs-CZ" smtClean="0">
                <a:latin typeface="Times New Roman" pitchFamily="18" charset="0"/>
              </a:rPr>
              <a:t>Odbytová režie se váže pouze k objemu dohotovených respektive prodaných výrobků,</a:t>
            </a:r>
          </a:p>
          <a:p>
            <a:pPr marL="0" indent="0">
              <a:lnSpc>
                <a:spcPct val="120000"/>
              </a:lnSpc>
              <a:spcBef>
                <a:spcPct val="50000"/>
              </a:spcBef>
              <a:buFont typeface="Wingdings" pitchFamily="2" charset="2"/>
              <a:buNone/>
              <a:tabLst>
                <a:tab pos="1073150" algn="l"/>
              </a:tabLst>
              <a:defRPr/>
            </a:pPr>
            <a:r>
              <a:rPr lang="cs-CZ" smtClean="0">
                <a:latin typeface="Times New Roman" pitchFamily="18" charset="0"/>
              </a:rPr>
              <a:t>Patří sem náklady:</a:t>
            </a:r>
          </a:p>
          <a:p>
            <a:pPr lvl="1" indent="-295275">
              <a:lnSpc>
                <a:spcPct val="120000"/>
              </a:lnSpc>
              <a:spcBef>
                <a:spcPct val="50000"/>
              </a:spcBef>
              <a:buClr>
                <a:srgbClr val="FFFF00"/>
              </a:buClr>
              <a:buSzPct val="100000"/>
              <a:buFont typeface="Wingdings" pitchFamily="2" charset="2"/>
              <a:buChar char="q"/>
              <a:tabLst>
                <a:tab pos="1073150" algn="l"/>
              </a:tabLst>
              <a:defRPr/>
            </a:pPr>
            <a:r>
              <a:rPr lang="cs-CZ" sz="2400" smtClean="0">
                <a:latin typeface="Times New Roman" pitchFamily="18" charset="0"/>
              </a:rPr>
              <a:t>	na provoz skladů hotových výrobků (v čistírně prádla, 	potravinové provozovny),</a:t>
            </a:r>
          </a:p>
          <a:p>
            <a:pPr lvl="1" indent="-295275">
              <a:lnSpc>
                <a:spcPct val="120000"/>
              </a:lnSpc>
              <a:spcBef>
                <a:spcPct val="50000"/>
              </a:spcBef>
              <a:buClr>
                <a:srgbClr val="FFFF00"/>
              </a:buClr>
              <a:buSzPct val="100000"/>
              <a:buFont typeface="Wingdings" pitchFamily="2" charset="2"/>
              <a:buChar char="q"/>
              <a:tabLst>
                <a:tab pos="1073150" algn="l"/>
              </a:tabLst>
              <a:defRPr/>
            </a:pPr>
            <a:r>
              <a:rPr lang="cs-CZ" sz="2400" smtClean="0">
                <a:latin typeface="Times New Roman" pitchFamily="18" charset="0"/>
              </a:rPr>
              <a:t>	náklady prodejního oddělení,</a:t>
            </a:r>
          </a:p>
          <a:p>
            <a:pPr lvl="1" indent="-295275">
              <a:lnSpc>
                <a:spcPct val="120000"/>
              </a:lnSpc>
              <a:spcBef>
                <a:spcPct val="50000"/>
              </a:spcBef>
              <a:buClr>
                <a:srgbClr val="FFFF00"/>
              </a:buClr>
              <a:buSzPct val="100000"/>
              <a:buFont typeface="Wingdings" pitchFamily="2" charset="2"/>
              <a:buChar char="q"/>
              <a:tabLst>
                <a:tab pos="1073150" algn="l"/>
              </a:tabLst>
              <a:defRPr/>
            </a:pPr>
            <a:r>
              <a:rPr lang="cs-CZ" sz="2400" smtClean="0">
                <a:latin typeface="Times New Roman" pitchFamily="18" charset="0"/>
              </a:rPr>
              <a:t>	fakturace vyskladněných výrobků,</a:t>
            </a:r>
          </a:p>
          <a:p>
            <a:pPr marL="0" indent="0">
              <a:lnSpc>
                <a:spcPct val="120000"/>
              </a:lnSpc>
              <a:spcBef>
                <a:spcPct val="50000"/>
              </a:spcBef>
              <a:buFont typeface="Wingdings" pitchFamily="2" charset="2"/>
              <a:buNone/>
              <a:tabLst>
                <a:tab pos="1073150" algn="l"/>
              </a:tabLst>
              <a:defRPr/>
            </a:pPr>
            <a:r>
              <a:rPr lang="cs-CZ" smtClean="0">
                <a:latin typeface="Times New Roman" pitchFamily="18" charset="0"/>
              </a:rPr>
              <a:t>Ukazuje se jako účelné oddělit odbytové náklady jednicové od nákladů režijních</a:t>
            </a:r>
          </a:p>
        </p:txBody>
      </p:sp>
    </p:spTree>
    <p:extLst>
      <p:ext uri="{BB962C8B-B14F-4D97-AF65-F5344CB8AC3E}">
        <p14:creationId xmlns="" xmlns:p14="http://schemas.microsoft.com/office/powerpoint/2010/main" val="23078092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a:defRPr/>
            </a:pPr>
            <a:r>
              <a:rPr lang="cs-CZ" b="1" i="1" smtClean="0">
                <a:latin typeface="Times New Roman" pitchFamily="18" charset="0"/>
              </a:rPr>
              <a:t>Odbytová režie převod na kalkulační jednici</a:t>
            </a:r>
          </a:p>
        </p:txBody>
      </p:sp>
      <p:sp>
        <p:nvSpPr>
          <p:cNvPr id="146435" name="Rectangle 3"/>
          <p:cNvSpPr>
            <a:spLocks noGrp="1" noChangeArrowheads="1"/>
          </p:cNvSpPr>
          <p:nvPr>
            <p:ph type="body" idx="1"/>
          </p:nvPr>
        </p:nvSpPr>
        <p:spPr>
          <a:xfrm>
            <a:off x="500063" y="1196975"/>
            <a:ext cx="8643937" cy="4968875"/>
          </a:xfrm>
        </p:spPr>
        <p:txBody>
          <a:bodyPr/>
          <a:lstStyle/>
          <a:p>
            <a:pPr>
              <a:buFont typeface="Wingdings" pitchFamily="2" charset="2"/>
              <a:buNone/>
              <a:defRPr/>
            </a:pPr>
            <a:endParaRPr lang="cs-CZ" smtClean="0"/>
          </a:p>
          <a:p>
            <a:pPr>
              <a:buFont typeface="Wingdings" pitchFamily="2" charset="2"/>
              <a:buNone/>
              <a:defRPr/>
            </a:pPr>
            <a:r>
              <a:rPr lang="cs-CZ" smtClean="0">
                <a:latin typeface="Times New Roman" pitchFamily="18" charset="0"/>
              </a:rPr>
              <a:t>Postupuje se obdobně jako u ostatních typů režie:</a:t>
            </a:r>
          </a:p>
          <a:p>
            <a:pPr>
              <a:buFont typeface="Wingdings" pitchFamily="2" charset="2"/>
              <a:buNone/>
              <a:defRPr/>
            </a:pPr>
            <a:endParaRPr lang="cs-CZ" smtClean="0">
              <a:latin typeface="Times New Roman" pitchFamily="18" charset="0"/>
            </a:endParaRPr>
          </a:p>
          <a:p>
            <a:pPr>
              <a:buFont typeface="Wingdings" pitchFamily="2" charset="2"/>
              <a:buNone/>
              <a:defRPr/>
            </a:pPr>
            <a:endParaRPr lang="cs-CZ" smtClean="0"/>
          </a:p>
        </p:txBody>
      </p:sp>
      <p:sp>
        <p:nvSpPr>
          <p:cNvPr id="12293" name="Rectangle 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en-US"/>
          </a:p>
        </p:txBody>
      </p:sp>
      <p:graphicFrame>
        <p:nvGraphicFramePr>
          <p:cNvPr id="12290" name="Object 2"/>
          <p:cNvGraphicFramePr>
            <a:graphicFrameLocks noChangeAspect="1"/>
          </p:cNvGraphicFramePr>
          <p:nvPr/>
        </p:nvGraphicFramePr>
        <p:xfrm>
          <a:off x="1143000" y="2714625"/>
          <a:ext cx="6445250" cy="1122363"/>
        </p:xfrm>
        <a:graphic>
          <a:graphicData uri="http://schemas.openxmlformats.org/presentationml/2006/ole">
            <p:oleObj spid="_x0000_s22539" name="Rovnice" r:id="rId3" imgW="2908300" imgH="546100" progId="">
              <p:embed/>
            </p:oleObj>
          </a:graphicData>
        </a:graphic>
      </p:graphicFrame>
    </p:spTree>
    <p:extLst>
      <p:ext uri="{BB962C8B-B14F-4D97-AF65-F5344CB8AC3E}">
        <p14:creationId xmlns="" xmlns:p14="http://schemas.microsoft.com/office/powerpoint/2010/main" val="4903597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836613"/>
            <a:ext cx="7772400" cy="2087562"/>
          </a:xfrm>
        </p:spPr>
        <p:txBody>
          <a:bodyPr/>
          <a:lstStyle/>
          <a:p>
            <a:pPr>
              <a:defRPr/>
            </a:pPr>
            <a:r>
              <a:rPr lang="cs-CZ" sz="2800" b="1" i="1" dirty="0" smtClean="0">
                <a:solidFill>
                  <a:schemeClr val="bg1"/>
                </a:solidFill>
                <a:effectLst>
                  <a:outerShdw blurRad="38100" dist="38100" dir="2700000" algn="tl">
                    <a:srgbClr val="000000"/>
                  </a:outerShdw>
                </a:effectLst>
                <a:latin typeface="Times New Roman" pitchFamily="18" charset="0"/>
                <a:cs typeface="Times New Roman" pitchFamily="18" charset="0"/>
              </a:rPr>
              <a:t>Princip kalkulace s poměrovými čísly</a:t>
            </a:r>
            <a:r>
              <a:rPr lang="cs-CZ" dirty="0" smtClean="0">
                <a:latin typeface="Times New Roman" pitchFamily="18" charset="0"/>
                <a:cs typeface="Times New Roman" pitchFamily="18" charset="0"/>
              </a:rPr>
              <a:t> </a:t>
            </a:r>
          </a:p>
        </p:txBody>
      </p:sp>
      <p:sp>
        <p:nvSpPr>
          <p:cNvPr id="2051" name="Rectangle 3"/>
          <p:cNvSpPr>
            <a:spLocks noGrp="1" noChangeArrowheads="1"/>
          </p:cNvSpPr>
          <p:nvPr>
            <p:ph type="subTitle" idx="1"/>
          </p:nvPr>
        </p:nvSpPr>
        <p:spPr>
          <a:xfrm>
            <a:off x="1403350" y="3860800"/>
            <a:ext cx="6400800" cy="1752600"/>
          </a:xfrm>
        </p:spPr>
        <p:txBody>
          <a:bodyPr/>
          <a:lstStyle/>
          <a:p>
            <a:pPr>
              <a:lnSpc>
                <a:spcPct val="80000"/>
              </a:lnSpc>
              <a:defRPr/>
            </a:pPr>
            <a:endParaRPr lang="cs-CZ" sz="2000" i="1" dirty="0" smtClean="0">
              <a:solidFill>
                <a:schemeClr val="accent2"/>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395288" y="188913"/>
            <a:ext cx="8229600" cy="792162"/>
          </a:xfrm>
        </p:spPr>
        <p:txBody>
          <a:bodyPr/>
          <a:lstStyle/>
          <a:p>
            <a:pPr eaLnBrk="1" hangingPunct="1"/>
            <a:r>
              <a:rPr lang="cs-CZ" sz="3200" b="1" i="1" smtClean="0">
                <a:solidFill>
                  <a:srgbClr val="FFFF00"/>
                </a:solidFill>
                <a:latin typeface="Times New Roman" pitchFamily="18" charset="0"/>
              </a:rPr>
              <a:t>Úvod</a:t>
            </a:r>
          </a:p>
        </p:txBody>
      </p:sp>
      <p:sp>
        <p:nvSpPr>
          <p:cNvPr id="53251" name="Rectangle 3"/>
          <p:cNvSpPr>
            <a:spLocks noGrp="1" noChangeArrowheads="1"/>
          </p:cNvSpPr>
          <p:nvPr>
            <p:ph type="body" idx="4294967295"/>
          </p:nvPr>
        </p:nvSpPr>
        <p:spPr>
          <a:xfrm>
            <a:off x="107950" y="1196975"/>
            <a:ext cx="8750300" cy="5661025"/>
          </a:xfrm>
        </p:spPr>
        <p:txBody>
          <a:bodyPr/>
          <a:lstStyle/>
          <a:p>
            <a:pPr marL="0" indent="0" eaLnBrk="1" hangingPunct="1">
              <a:spcBef>
                <a:spcPct val="30000"/>
              </a:spcBef>
              <a:spcAft>
                <a:spcPct val="30000"/>
              </a:spcAft>
              <a:buClr>
                <a:srgbClr val="FFC000"/>
              </a:buClr>
              <a:buFont typeface="Wingdings" pitchFamily="2" charset="2"/>
              <a:buNone/>
            </a:pPr>
            <a:endParaRPr lang="cs-CZ" sz="2400" smtClean="0">
              <a:solidFill>
                <a:srgbClr val="FF9900"/>
              </a:solidFill>
              <a:latin typeface="Times New Roman" pitchFamily="18" charset="0"/>
            </a:endParaRPr>
          </a:p>
          <a:p>
            <a:pPr marL="0" indent="0" eaLnBrk="1" hangingPunct="1">
              <a:spcBef>
                <a:spcPct val="30000"/>
              </a:spcBef>
              <a:spcAft>
                <a:spcPct val="30000"/>
              </a:spcAft>
              <a:buClr>
                <a:srgbClr val="FFC000"/>
              </a:buClr>
              <a:buFont typeface="Wingdings" pitchFamily="2" charset="2"/>
              <a:buNone/>
            </a:pPr>
            <a:r>
              <a:rPr lang="cs-CZ" sz="2400" smtClean="0">
                <a:solidFill>
                  <a:srgbClr val="FF9900"/>
                </a:solidFill>
                <a:latin typeface="Times New Roman" pitchFamily="18" charset="0"/>
              </a:rPr>
              <a:t>Kalkulace s poměrovými čísly</a:t>
            </a:r>
            <a:r>
              <a:rPr lang="cs-CZ" sz="2400" smtClean="0">
                <a:solidFill>
                  <a:schemeClr val="bg1"/>
                </a:solidFill>
                <a:latin typeface="Times New Roman" pitchFamily="18" charset="0"/>
              </a:rPr>
              <a:t> mají uplatnění u výrob zaměřených na produkty, které se liší rozměrem, hmotností, tvarem a pro nákladovou položku, která je předmětem přerozdělení, se dají „transformovat“ na jedinou výrobkovou položku. </a:t>
            </a:r>
          </a:p>
          <a:p>
            <a:pPr marL="0" indent="0" eaLnBrk="1" hangingPunct="1">
              <a:spcBef>
                <a:spcPct val="30000"/>
              </a:spcBef>
              <a:spcAft>
                <a:spcPct val="30000"/>
              </a:spcAft>
              <a:buClr>
                <a:srgbClr val="FFC000"/>
              </a:buClr>
              <a:buFont typeface="Wingdings" pitchFamily="2" charset="2"/>
              <a:buNone/>
            </a:pPr>
            <a:r>
              <a:rPr lang="cs-CZ" sz="2400" smtClean="0">
                <a:solidFill>
                  <a:schemeClr val="bg1"/>
                </a:solidFill>
                <a:latin typeface="Times New Roman" pitchFamily="18" charset="0"/>
              </a:rPr>
              <a:t>Principem přerozdělení nákladů na celkové množství jednotlivé druhy (typy) výrobků je, že se pomoci vhodné „transformační veličiny“ převedou objemy (množství) jednotlivých druhů výrobků na objem (množství) jediného vybraného druhu (typu) výrobku, který </a:t>
            </a:r>
            <a:r>
              <a:rPr lang="cs-CZ" sz="2400" smtClean="0">
                <a:solidFill>
                  <a:srgbClr val="FF9900"/>
                </a:solidFill>
                <a:latin typeface="Times New Roman" pitchFamily="18" charset="0"/>
              </a:rPr>
              <a:t>je označen jako konvenční výrobek</a:t>
            </a:r>
            <a:r>
              <a:rPr lang="cs-CZ" sz="2400" smtClean="0">
                <a:solidFill>
                  <a:schemeClr val="bg1"/>
                </a:solidFill>
                <a:latin typeface="Times New Roman" pitchFamily="18" charset="0"/>
              </a:rPr>
              <a:t>. Za konvenční výrobek lze zvolit libovolný druh výrobků.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a:xfrm>
            <a:off x="395288" y="188913"/>
            <a:ext cx="8229600" cy="792162"/>
          </a:xfrm>
        </p:spPr>
        <p:txBody>
          <a:bodyPr/>
          <a:lstStyle/>
          <a:p>
            <a:pPr eaLnBrk="1" hangingPunct="1"/>
            <a:r>
              <a:rPr lang="cs-CZ" sz="3200" b="1" i="1" smtClean="0">
                <a:solidFill>
                  <a:srgbClr val="FFFF00"/>
                </a:solidFill>
                <a:latin typeface="Times New Roman" pitchFamily="18" charset="0"/>
              </a:rPr>
              <a:t>Úvod</a:t>
            </a:r>
          </a:p>
        </p:txBody>
      </p:sp>
      <p:sp>
        <p:nvSpPr>
          <p:cNvPr id="54275" name="Rectangle 3"/>
          <p:cNvSpPr>
            <a:spLocks noGrp="1" noChangeArrowheads="1"/>
          </p:cNvSpPr>
          <p:nvPr>
            <p:ph type="body" idx="4294967295"/>
          </p:nvPr>
        </p:nvSpPr>
        <p:spPr>
          <a:xfrm>
            <a:off x="142875" y="1196975"/>
            <a:ext cx="8750300" cy="5400675"/>
          </a:xfrm>
        </p:spPr>
        <p:txBody>
          <a:bodyPr/>
          <a:lstStyle/>
          <a:p>
            <a:pPr marL="0" indent="0" eaLnBrk="1" hangingPunct="1">
              <a:spcBef>
                <a:spcPct val="30000"/>
              </a:spcBef>
              <a:spcAft>
                <a:spcPct val="30000"/>
              </a:spcAft>
              <a:buClr>
                <a:srgbClr val="FFC000"/>
              </a:buClr>
              <a:buFont typeface="Wingdings" pitchFamily="2" charset="2"/>
              <a:buNone/>
            </a:pPr>
            <a:endParaRPr lang="cs-CZ" sz="2400" smtClean="0">
              <a:solidFill>
                <a:schemeClr val="bg1"/>
              </a:solidFill>
              <a:latin typeface="Times New Roman" pitchFamily="18" charset="0"/>
            </a:endParaRPr>
          </a:p>
          <a:p>
            <a:pPr marL="0" indent="0" eaLnBrk="1" hangingPunct="1">
              <a:spcBef>
                <a:spcPct val="30000"/>
              </a:spcBef>
              <a:spcAft>
                <a:spcPct val="30000"/>
              </a:spcAft>
              <a:buClr>
                <a:srgbClr val="FFC000"/>
              </a:buClr>
              <a:buFont typeface="Wingdings" pitchFamily="2" charset="2"/>
              <a:buNone/>
            </a:pPr>
            <a:r>
              <a:rPr lang="cs-CZ" sz="2400" smtClean="0">
                <a:solidFill>
                  <a:schemeClr val="bg1"/>
                </a:solidFill>
                <a:latin typeface="Times New Roman" pitchFamily="18" charset="0"/>
              </a:rPr>
              <a:t>V případě dále uvedeného modelového případu je „transformační veličinou“ (pomocí níž budou převedeny jednotlivé druhy výrobků na jediný druh) </a:t>
            </a:r>
            <a:r>
              <a:rPr lang="cs-CZ" sz="2400" i="1" smtClean="0">
                <a:solidFill>
                  <a:srgbClr val="FF9900"/>
                </a:solidFill>
                <a:latin typeface="Times New Roman" pitchFamily="18" charset="0"/>
              </a:rPr>
              <a:t>délka tyče</a:t>
            </a:r>
            <a:r>
              <a:rPr lang="cs-CZ" sz="2400" i="1" smtClean="0">
                <a:solidFill>
                  <a:schemeClr val="bg1"/>
                </a:solidFill>
                <a:latin typeface="Times New Roman" pitchFamily="18" charset="0"/>
              </a:rPr>
              <a:t>.</a:t>
            </a:r>
            <a:r>
              <a:rPr lang="cs-CZ" sz="2400" smtClean="0">
                <a:solidFill>
                  <a:schemeClr val="bg1"/>
                </a:solidFill>
                <a:latin typeface="Times New Roman" pitchFamily="18" charset="0"/>
              </a:rPr>
              <a:t> Tato transformace pak umožní využít prosté kalkulace dělením na jednotlivé sortimentní položky reprezentované tzv. </a:t>
            </a:r>
            <a:r>
              <a:rPr lang="cs-CZ" sz="2400" smtClean="0">
                <a:solidFill>
                  <a:srgbClr val="FF9900"/>
                </a:solidFill>
                <a:latin typeface="Times New Roman" pitchFamily="18" charset="0"/>
              </a:rPr>
              <a:t>fiktivními výrobky</a:t>
            </a:r>
            <a:r>
              <a:rPr lang="cs-CZ" sz="2400" smtClean="0">
                <a:solidFill>
                  <a:schemeClr val="bg1"/>
                </a:solidFill>
                <a:latin typeface="Times New Roman" pitchFamily="18" charset="0"/>
              </a:rPr>
              <a:t>, které jsou ekvivalentem konkrétnímu objemu položky daného druhu výrobku. Postup výpočtu bude prezentován na nákladové položce </a:t>
            </a:r>
            <a:r>
              <a:rPr lang="cs-CZ" sz="2400" u="sng" smtClean="0">
                <a:solidFill>
                  <a:srgbClr val="FFFF00"/>
                </a:solidFill>
                <a:latin typeface="Times New Roman" pitchFamily="18" charset="0"/>
              </a:rPr>
              <a:t>„odpis lakovacího zařízení“.</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395288" y="188913"/>
            <a:ext cx="8229600" cy="1295400"/>
          </a:xfrm>
        </p:spPr>
        <p:txBody>
          <a:bodyPr/>
          <a:lstStyle/>
          <a:p>
            <a:pPr eaLnBrk="1" hangingPunct="1"/>
            <a:r>
              <a:rPr lang="cs-CZ" sz="2800" b="1" i="1" smtClean="0">
                <a:solidFill>
                  <a:schemeClr val="bg1"/>
                </a:solidFill>
                <a:latin typeface="Times New Roman" pitchFamily="18" charset="0"/>
              </a:rPr>
              <a:t>Řešený příklad č. 1</a:t>
            </a:r>
            <a:br>
              <a:rPr lang="cs-CZ" sz="2800" b="1" i="1" smtClean="0">
                <a:solidFill>
                  <a:schemeClr val="bg1"/>
                </a:solidFill>
                <a:latin typeface="Times New Roman" pitchFamily="18" charset="0"/>
              </a:rPr>
            </a:br>
            <a:endParaRPr lang="cs-CZ" sz="2800" b="1" i="1" smtClean="0">
              <a:solidFill>
                <a:schemeClr val="bg1"/>
              </a:solidFill>
              <a:latin typeface="Times New Roman" pitchFamily="18" charset="0"/>
            </a:endParaRPr>
          </a:p>
        </p:txBody>
      </p:sp>
      <p:sp>
        <p:nvSpPr>
          <p:cNvPr id="55299" name="Rectangle 3"/>
          <p:cNvSpPr>
            <a:spLocks noGrp="1" noChangeArrowheads="1"/>
          </p:cNvSpPr>
          <p:nvPr>
            <p:ph type="body" idx="4294967295"/>
          </p:nvPr>
        </p:nvSpPr>
        <p:spPr>
          <a:xfrm>
            <a:off x="142875" y="1196975"/>
            <a:ext cx="8750300" cy="5400675"/>
          </a:xfrm>
        </p:spPr>
        <p:txBody>
          <a:bodyPr/>
          <a:lstStyle/>
          <a:p>
            <a:pPr marL="528638" indent="-528638"/>
            <a:endParaRPr lang="cs-CZ" smtClean="0"/>
          </a:p>
          <a:p>
            <a:pPr marL="528638" indent="-528638">
              <a:lnSpc>
                <a:spcPct val="115000"/>
              </a:lnSpc>
            </a:pPr>
            <a:r>
              <a:rPr lang="cs-CZ" sz="2400" smtClean="0">
                <a:solidFill>
                  <a:schemeClr val="bg1"/>
                </a:solidFill>
                <a:latin typeface="Times New Roman" pitchFamily="18" charset="0"/>
              </a:rPr>
              <a:t>Stanovte podíl nákladové položky „odpis lakovacího zařízení“ na jednice jednotlivých druhů výrobků. Jde o tyče čtvercového průřezu, které v rámci výrobního procesu procházejí lakovacím zařízením. Technicko-ekonomické parametry jednotlivých druhů výrobků jsou uvedeny v následující tabulce. Za sledované období činily náklady na odpis lakovacího zařízení 86 400 Kč.</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7172" name="Rectangle 2"/>
          <p:cNvSpPr>
            <a:spLocks noGrp="1" noChangeArrowheads="1"/>
          </p:cNvSpPr>
          <p:nvPr>
            <p:ph type="title" idx="4294967295"/>
          </p:nvPr>
        </p:nvSpPr>
        <p:spPr>
          <a:xfrm>
            <a:off x="395288" y="188913"/>
            <a:ext cx="8229600" cy="792162"/>
          </a:xfrm>
        </p:spPr>
        <p:txBody>
          <a:bodyPr/>
          <a:lstStyle/>
          <a:p>
            <a:pPr eaLnBrk="1" hangingPunct="1"/>
            <a:r>
              <a:rPr lang="cs-CZ" sz="2800" b="1" i="1" smtClean="0">
                <a:solidFill>
                  <a:schemeClr val="bg1"/>
                </a:solidFill>
                <a:latin typeface="Times New Roman" pitchFamily="18" charset="0"/>
              </a:rPr>
              <a:t>Řešený příklad č. 1</a:t>
            </a:r>
            <a:br>
              <a:rPr lang="cs-CZ" sz="2800" b="1" i="1" smtClean="0">
                <a:solidFill>
                  <a:schemeClr val="bg1"/>
                </a:solidFill>
                <a:latin typeface="Times New Roman" pitchFamily="18" charset="0"/>
              </a:rPr>
            </a:br>
            <a:endParaRPr lang="cs-CZ" sz="2800" b="1" i="1" smtClean="0">
              <a:solidFill>
                <a:schemeClr val="bg1"/>
              </a:solidFill>
              <a:latin typeface="Times New Roman" pitchFamily="18" charset="0"/>
            </a:endParaRPr>
          </a:p>
        </p:txBody>
      </p:sp>
      <p:sp>
        <p:nvSpPr>
          <p:cNvPr id="7173" name="Rectangle 3"/>
          <p:cNvSpPr>
            <a:spLocks noGrp="1" noChangeArrowheads="1"/>
          </p:cNvSpPr>
          <p:nvPr>
            <p:ph type="body" idx="4294967295"/>
          </p:nvPr>
        </p:nvSpPr>
        <p:spPr>
          <a:xfrm>
            <a:off x="142875" y="1196975"/>
            <a:ext cx="8750300" cy="5400675"/>
          </a:xfrm>
        </p:spPr>
        <p:txBody>
          <a:bodyPr/>
          <a:lstStyle/>
          <a:p>
            <a:pPr marL="528638" indent="-528638" eaLnBrk="1" hangingPunct="1">
              <a:spcBef>
                <a:spcPct val="30000"/>
              </a:spcBef>
              <a:spcAft>
                <a:spcPct val="30000"/>
              </a:spcAft>
              <a:buClr>
                <a:srgbClr val="FFC000"/>
              </a:buClr>
              <a:buFont typeface="Wingdings" pitchFamily="2" charset="2"/>
              <a:buNone/>
            </a:pPr>
            <a:endParaRPr lang="en-US" smtClean="0">
              <a:solidFill>
                <a:schemeClr val="bg1"/>
              </a:solidFill>
            </a:endParaRPr>
          </a:p>
        </p:txBody>
      </p:sp>
      <p:graphicFrame>
        <p:nvGraphicFramePr>
          <p:cNvPr id="7170" name="Object 16"/>
          <p:cNvGraphicFramePr>
            <a:graphicFrameLocks noChangeAspect="1"/>
          </p:cNvGraphicFramePr>
          <p:nvPr/>
        </p:nvGraphicFramePr>
        <p:xfrm>
          <a:off x="179388" y="1989138"/>
          <a:ext cx="8713787" cy="3600450"/>
        </p:xfrm>
        <a:graphic>
          <a:graphicData uri="http://schemas.openxmlformats.org/presentationml/2006/ole">
            <p:oleObj spid="_x0000_s7182" name="Dokument" r:id="rId3" imgW="5913042" imgH="2054997" progId="">
              <p:embed/>
            </p:oleObj>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a:xfrm>
            <a:off x="395288" y="333375"/>
            <a:ext cx="8229600" cy="503238"/>
          </a:xfrm>
        </p:spPr>
        <p:txBody>
          <a:bodyPr/>
          <a:lstStyle/>
          <a:p>
            <a:pPr eaLnBrk="1" hangingPunct="1"/>
            <a:r>
              <a:rPr lang="cs-CZ" sz="2800" b="1" i="1" smtClean="0">
                <a:solidFill>
                  <a:schemeClr val="bg1"/>
                </a:solidFill>
                <a:latin typeface="Times New Roman" pitchFamily="18" charset="0"/>
              </a:rPr>
              <a:t>Řešený příklad č. 1</a:t>
            </a:r>
            <a:br>
              <a:rPr lang="cs-CZ" sz="2800" b="1" i="1" smtClean="0">
                <a:solidFill>
                  <a:schemeClr val="bg1"/>
                </a:solidFill>
                <a:latin typeface="Times New Roman" pitchFamily="18" charset="0"/>
              </a:rPr>
            </a:br>
            <a:endParaRPr lang="cs-CZ" sz="2800" b="1" i="1" smtClean="0">
              <a:solidFill>
                <a:schemeClr val="bg1"/>
              </a:solidFill>
              <a:latin typeface="Times New Roman" pitchFamily="18" charset="0"/>
            </a:endParaRPr>
          </a:p>
        </p:txBody>
      </p:sp>
      <p:sp>
        <p:nvSpPr>
          <p:cNvPr id="16387" name="Rectangle 3"/>
          <p:cNvSpPr>
            <a:spLocks noGrp="1" noChangeArrowheads="1"/>
          </p:cNvSpPr>
          <p:nvPr>
            <p:ph type="body" idx="4294967295"/>
          </p:nvPr>
        </p:nvSpPr>
        <p:spPr>
          <a:xfrm>
            <a:off x="142875" y="1052513"/>
            <a:ext cx="9001125" cy="5805487"/>
          </a:xfrm>
        </p:spPr>
        <p:txBody>
          <a:bodyPr/>
          <a:lstStyle/>
          <a:p>
            <a:pPr marL="0" indent="0" eaLnBrk="1" hangingPunct="1">
              <a:spcBef>
                <a:spcPct val="30000"/>
              </a:spcBef>
              <a:spcAft>
                <a:spcPct val="30000"/>
              </a:spcAft>
              <a:buClr>
                <a:srgbClr val="FFC000"/>
              </a:buClr>
              <a:buFont typeface="Wingdings" pitchFamily="2" charset="2"/>
              <a:buNone/>
              <a:defRPr/>
            </a:pPr>
            <a:r>
              <a:rPr lang="cs-CZ" sz="2400" dirty="0" smtClean="0">
                <a:solidFill>
                  <a:schemeClr val="bg1"/>
                </a:solidFill>
                <a:latin typeface="Times New Roman" pitchFamily="18" charset="0"/>
                <a:cs typeface="Times New Roman" pitchFamily="18" charset="0"/>
              </a:rPr>
              <a:t>Předpokládá se, že doba, po kterou příslušný druh tyče prochází lakovací linkou (a na její povrch se nanáší vrstva laku), je úměrná délce tyče. V následující tabulce jsou shrnuty údaje týkající se stanovení hodnot poměrových čísel pro jednotlivé druhy výrobků. Výpočet začíná volbou tzv. „konvenčního výrobku“, který je pak ohodnocen poměrovým číslem v hodnotě 1 </a:t>
            </a:r>
            <a:r>
              <a:rPr lang="cs-CZ" sz="1600" i="1" dirty="0" err="1" smtClean="0">
                <a:solidFill>
                  <a:srgbClr val="FFC000"/>
                </a:solidFill>
                <a:latin typeface="Times New Roman" pitchFamily="18" charset="0"/>
                <a:cs typeface="Times New Roman" pitchFamily="18" charset="0"/>
              </a:rPr>
              <a:t>1</a:t>
            </a:r>
            <a:r>
              <a:rPr lang="cs-CZ" sz="1600" i="1" dirty="0" smtClean="0">
                <a:solidFill>
                  <a:srgbClr val="FFC000"/>
                </a:solidFill>
                <a:latin typeface="Times New Roman" pitchFamily="18" charset="0"/>
                <a:cs typeface="Times New Roman" pitchFamily="18" charset="0"/>
              </a:rPr>
              <a:t>)</a:t>
            </a:r>
            <a:endParaRPr lang="cs-CZ" sz="2400" i="1" dirty="0" smtClean="0">
              <a:solidFill>
                <a:srgbClr val="FFC000"/>
              </a:solidFill>
              <a:latin typeface="Times New Roman" pitchFamily="18" charset="0"/>
              <a:cs typeface="Times New Roman" pitchFamily="18" charset="0"/>
            </a:endParaRPr>
          </a:p>
          <a:p>
            <a:pPr marL="0" indent="0" eaLnBrk="1" hangingPunct="1">
              <a:spcBef>
                <a:spcPct val="30000"/>
              </a:spcBef>
              <a:spcAft>
                <a:spcPct val="30000"/>
              </a:spcAft>
              <a:buClr>
                <a:srgbClr val="FFC000"/>
              </a:buClr>
              <a:buFont typeface="Wingdings" pitchFamily="2" charset="2"/>
              <a:buNone/>
              <a:defRPr/>
            </a:pPr>
            <a:endParaRPr lang="cs-CZ" sz="2800" dirty="0" smtClean="0">
              <a:solidFill>
                <a:srgbClr val="FF9900"/>
              </a:solidFill>
            </a:endParaRPr>
          </a:p>
          <a:p>
            <a:pPr marL="0" indent="0" eaLnBrk="1" hangingPunct="1">
              <a:spcBef>
                <a:spcPct val="30000"/>
              </a:spcBef>
              <a:spcAft>
                <a:spcPct val="30000"/>
              </a:spcAft>
              <a:buClr>
                <a:srgbClr val="FFC000"/>
              </a:buClr>
              <a:buFont typeface="Wingdings" pitchFamily="2" charset="2"/>
              <a:buNone/>
              <a:defRPr/>
            </a:pPr>
            <a:endParaRPr lang="cs-CZ" sz="2800" dirty="0" smtClean="0">
              <a:solidFill>
                <a:srgbClr val="FF9900"/>
              </a:solidFill>
            </a:endParaRPr>
          </a:p>
          <a:p>
            <a:pPr marL="361950" indent="-180975" eaLnBrk="1" hangingPunct="1">
              <a:spcBef>
                <a:spcPct val="30000"/>
              </a:spcBef>
              <a:spcAft>
                <a:spcPct val="30000"/>
              </a:spcAft>
              <a:buClr>
                <a:srgbClr val="FFC000"/>
              </a:buClr>
              <a:buFont typeface="Wingdings" pitchFamily="2" charset="2"/>
              <a:buNone/>
              <a:defRPr/>
            </a:pPr>
            <a:r>
              <a:rPr lang="cs-CZ" sz="1800" i="1" dirty="0" smtClean="0">
                <a:solidFill>
                  <a:srgbClr val="FFC000"/>
                </a:solidFill>
                <a:latin typeface="Times New Roman" pitchFamily="18" charset="0"/>
                <a:cs typeface="Times New Roman" pitchFamily="18" charset="0"/>
              </a:rPr>
              <a:t>1) </a:t>
            </a:r>
            <a:r>
              <a:rPr lang="cs-CZ" sz="2000" i="1" dirty="0" smtClean="0">
                <a:solidFill>
                  <a:schemeClr val="bg1"/>
                </a:solidFill>
                <a:latin typeface="Times New Roman" pitchFamily="18" charset="0"/>
                <a:cs typeface="Times New Roman" pitchFamily="18" charset="0"/>
              </a:rPr>
              <a:t>Je lhostejno, který druh výrobku bude označen jako konvenční. Z praktického hlediska je vhodné zvolit výrobek s nejvyšší (nebo nejnižší) hodnotou „transformačního“ parametru. Poměrová čísla jsou v tom případě všechna menší než jedna nebo všechna větší než jedna.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10244" name="Rectangle 2"/>
          <p:cNvSpPr>
            <a:spLocks noGrp="1" noChangeArrowheads="1"/>
          </p:cNvSpPr>
          <p:nvPr>
            <p:ph type="title" idx="4294967295"/>
          </p:nvPr>
        </p:nvSpPr>
        <p:spPr>
          <a:xfrm>
            <a:off x="395288" y="332656"/>
            <a:ext cx="8229600" cy="792087"/>
          </a:xfrm>
        </p:spPr>
        <p:txBody>
          <a:bodyPr/>
          <a:lstStyle/>
          <a:p>
            <a:pPr eaLnBrk="1" hangingPunct="1"/>
            <a:r>
              <a:rPr lang="cs-CZ" sz="3200" b="1" i="1" dirty="0" smtClean="0">
                <a:solidFill>
                  <a:schemeClr val="bg1"/>
                </a:solidFill>
                <a:latin typeface="Times New Roman" pitchFamily="18" charset="0"/>
              </a:rPr>
              <a:t>Řešený příklad č. 1</a:t>
            </a:r>
            <a:br>
              <a:rPr lang="cs-CZ" sz="3200" b="1" i="1" dirty="0" smtClean="0">
                <a:solidFill>
                  <a:schemeClr val="bg1"/>
                </a:solidFill>
                <a:latin typeface="Times New Roman" pitchFamily="18" charset="0"/>
              </a:rPr>
            </a:br>
            <a:r>
              <a:rPr lang="cs-CZ" sz="2000" b="1" i="1" dirty="0" smtClean="0">
                <a:solidFill>
                  <a:schemeClr val="bg1"/>
                </a:solidFill>
                <a:latin typeface="Times New Roman" pitchFamily="18" charset="0"/>
              </a:rPr>
              <a:t>konvenční výrobek: tyč „C“</a:t>
            </a:r>
            <a:r>
              <a:rPr lang="cs-CZ" sz="3200" b="1" i="1" dirty="0" smtClean="0">
                <a:solidFill>
                  <a:schemeClr val="bg1"/>
                </a:solidFill>
                <a:latin typeface="Times New Roman" pitchFamily="18" charset="0"/>
              </a:rPr>
              <a:t/>
            </a:r>
            <a:br>
              <a:rPr lang="cs-CZ" sz="3200" b="1" i="1" dirty="0" smtClean="0">
                <a:solidFill>
                  <a:schemeClr val="bg1"/>
                </a:solidFill>
                <a:latin typeface="Times New Roman" pitchFamily="18" charset="0"/>
              </a:rPr>
            </a:br>
            <a:endParaRPr lang="cs-CZ" sz="3200" b="1" i="1" dirty="0" smtClean="0">
              <a:solidFill>
                <a:schemeClr val="bg1"/>
              </a:solidFill>
              <a:latin typeface="Times New Roman" pitchFamily="18" charset="0"/>
            </a:endParaRPr>
          </a:p>
        </p:txBody>
      </p:sp>
      <p:graphicFrame>
        <p:nvGraphicFramePr>
          <p:cNvPr id="10242" name="Rectangle 3"/>
          <p:cNvGraphicFramePr>
            <a:graphicFrameLocks noGrp="1"/>
          </p:cNvGraphicFramePr>
          <p:nvPr>
            <p:ph type="body" idx="4294967295"/>
          </p:nvPr>
        </p:nvGraphicFramePr>
        <p:xfrm>
          <a:off x="133350" y="1219200"/>
          <a:ext cx="8942388" cy="5391150"/>
        </p:xfrm>
        <a:graphic>
          <a:graphicData uri="http://schemas.openxmlformats.org/presentationml/2006/ole">
            <p:oleObj spid="_x0000_s10254" name="Document" r:id="rId3" imgW="5903688" imgH="3558636" progId="">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68313" y="404813"/>
            <a:ext cx="8229600" cy="833437"/>
          </a:xfrm>
        </p:spPr>
        <p:txBody>
          <a:bodyPr/>
          <a:lstStyle/>
          <a:p>
            <a:pPr eaLnBrk="1" hangingPunct="1">
              <a:defRPr/>
            </a:pPr>
            <a:r>
              <a:rPr lang="cs-CZ" b="1" i="1" dirty="0" smtClean="0">
                <a:latin typeface="Times New Roman" pitchFamily="18" charset="0"/>
                <a:cs typeface="Times New Roman" pitchFamily="18" charset="0"/>
              </a:rPr>
              <a:t>Úvod</a:t>
            </a:r>
            <a:endParaRPr lang="cs-CZ" b="1" i="1" dirty="0">
              <a:latin typeface="Times New Roman" pitchFamily="18" charset="0"/>
              <a:cs typeface="Times New Roman" pitchFamily="18" charset="0"/>
            </a:endParaRPr>
          </a:p>
        </p:txBody>
      </p:sp>
      <p:sp>
        <p:nvSpPr>
          <p:cNvPr id="180227" name="Rectangle 3"/>
          <p:cNvSpPr>
            <a:spLocks noGrp="1" noChangeArrowheads="1"/>
          </p:cNvSpPr>
          <p:nvPr>
            <p:ph type="body" idx="1"/>
          </p:nvPr>
        </p:nvSpPr>
        <p:spPr>
          <a:xfrm>
            <a:off x="285750" y="1571625"/>
            <a:ext cx="8643938" cy="5286375"/>
          </a:xfrm>
        </p:spPr>
        <p:txBody>
          <a:bodyPr/>
          <a:lstStyle/>
          <a:p>
            <a:pPr marL="180975" indent="-1588" eaLnBrk="1" hangingPunct="1">
              <a:lnSpc>
                <a:spcPct val="120000"/>
              </a:lnSpc>
              <a:spcBef>
                <a:spcPts val="600"/>
              </a:spcBef>
              <a:spcAft>
                <a:spcPts val="600"/>
              </a:spcAft>
              <a:buClr>
                <a:srgbClr val="FFFF00"/>
              </a:buClr>
              <a:buSzPct val="100000"/>
              <a:buFont typeface="Wingdings" pitchFamily="2" charset="2"/>
              <a:buNone/>
              <a:tabLst>
                <a:tab pos="2686050" algn="l"/>
                <a:tab pos="5200650" algn="l"/>
                <a:tab pos="6191250" algn="l"/>
                <a:tab pos="8610600" algn="r"/>
              </a:tabLst>
              <a:defRPr/>
            </a:pPr>
            <a:r>
              <a:rPr lang="cs-CZ" b="1" i="1" u="sng" dirty="0" smtClean="0">
                <a:solidFill>
                  <a:srgbClr val="FFFFFF"/>
                </a:solidFill>
                <a:latin typeface="Times New Roman" pitchFamily="18" charset="0"/>
                <a:cs typeface="Times New Roman" pitchFamily="18" charset="0"/>
              </a:rPr>
              <a:t>Současné období je charakterizováno jako období nestability, a </a:t>
            </a:r>
            <a:r>
              <a:rPr lang="cs-CZ" b="1" i="1" u="sng" dirty="0" err="1" smtClean="0">
                <a:solidFill>
                  <a:srgbClr val="FFFFFF"/>
                </a:solidFill>
                <a:latin typeface="Times New Roman" pitchFamily="18" charset="0"/>
                <a:cs typeface="Times New Roman" pitchFamily="18" charset="0"/>
              </a:rPr>
              <a:t>vřadě</a:t>
            </a:r>
            <a:r>
              <a:rPr lang="cs-CZ" b="1" i="1" u="sng" dirty="0" smtClean="0">
                <a:solidFill>
                  <a:srgbClr val="FFFFFF"/>
                </a:solidFill>
                <a:latin typeface="Times New Roman" pitchFamily="18" charset="0"/>
                <a:cs typeface="Times New Roman" pitchFamily="18" charset="0"/>
              </a:rPr>
              <a:t> případů jde o období nedořešených dopadů finanční krize:</a:t>
            </a:r>
          </a:p>
          <a:p>
            <a:pPr marL="717550" indent="-538163" eaLnBrk="1" hangingPunct="1">
              <a:lnSpc>
                <a:spcPct val="120000"/>
              </a:lnSpc>
              <a:spcBef>
                <a:spcPts val="600"/>
              </a:spcBef>
              <a:spcAft>
                <a:spcPts val="600"/>
              </a:spcAft>
              <a:buClr>
                <a:srgbClr val="FFFF00"/>
              </a:buClr>
              <a:buSzPct val="100000"/>
              <a:buFont typeface="Wingdings" pitchFamily="2" charset="2"/>
              <a:buChar char="q"/>
              <a:tabLst>
                <a:tab pos="2686050" algn="l"/>
                <a:tab pos="5200650" algn="l"/>
                <a:tab pos="6191250" algn="l"/>
                <a:tab pos="8610600" algn="r"/>
              </a:tabLst>
              <a:defRPr/>
            </a:pPr>
            <a:r>
              <a:rPr lang="cs-CZ" dirty="0" smtClean="0">
                <a:solidFill>
                  <a:srgbClr val="FFFFFF"/>
                </a:solidFill>
                <a:latin typeface="Times New Roman" pitchFamily="18" charset="0"/>
                <a:cs typeface="Times New Roman" pitchFamily="18" charset="0"/>
              </a:rPr>
              <a:t>podniky nevyužívají plné kapacity produkce,</a:t>
            </a:r>
          </a:p>
          <a:p>
            <a:pPr marL="717550" indent="-538163" eaLnBrk="1" hangingPunct="1">
              <a:lnSpc>
                <a:spcPct val="120000"/>
              </a:lnSpc>
              <a:spcBef>
                <a:spcPts val="600"/>
              </a:spcBef>
              <a:spcAft>
                <a:spcPts val="600"/>
              </a:spcAft>
              <a:buClr>
                <a:srgbClr val="FFFF00"/>
              </a:buClr>
              <a:buSzPct val="100000"/>
              <a:buFont typeface="Wingdings" pitchFamily="2" charset="2"/>
              <a:buChar char="q"/>
              <a:tabLst>
                <a:tab pos="2686050" algn="l"/>
                <a:tab pos="5200650" algn="l"/>
                <a:tab pos="6191250" algn="l"/>
                <a:tab pos="8610600" algn="r"/>
              </a:tabLst>
              <a:defRPr/>
            </a:pPr>
            <a:r>
              <a:rPr lang="cs-CZ" dirty="0" smtClean="0">
                <a:solidFill>
                  <a:srgbClr val="FFFFFF"/>
                </a:solidFill>
                <a:latin typeface="Times New Roman" pitchFamily="18" charset="0"/>
                <a:cs typeface="Times New Roman" pitchFamily="18" charset="0"/>
              </a:rPr>
              <a:t>výše uvedený trend se promítá negativně do působení efektu </a:t>
            </a:r>
            <a:r>
              <a:rPr lang="cs-CZ" dirty="0" smtClean="0">
                <a:solidFill>
                  <a:srgbClr val="FFC000"/>
                </a:solidFill>
                <a:latin typeface="Times New Roman" pitchFamily="18" charset="0"/>
                <a:cs typeface="Times New Roman" pitchFamily="18" charset="0"/>
              </a:rPr>
              <a:t>„ekonomie rozsahu“,</a:t>
            </a:r>
          </a:p>
          <a:p>
            <a:pPr marL="717550" indent="-538163" eaLnBrk="1" hangingPunct="1">
              <a:lnSpc>
                <a:spcPct val="120000"/>
              </a:lnSpc>
              <a:spcBef>
                <a:spcPts val="600"/>
              </a:spcBef>
              <a:spcAft>
                <a:spcPts val="600"/>
              </a:spcAft>
              <a:buClr>
                <a:srgbClr val="FFFF00"/>
              </a:buClr>
              <a:buSzPct val="100000"/>
              <a:buFont typeface="Wingdings" pitchFamily="2" charset="2"/>
              <a:buChar char="q"/>
              <a:tabLst>
                <a:tab pos="2686050" algn="l"/>
                <a:tab pos="5200650" algn="l"/>
                <a:tab pos="6191250" algn="l"/>
                <a:tab pos="8610600" algn="r"/>
              </a:tabLst>
              <a:defRPr/>
            </a:pPr>
            <a:r>
              <a:rPr lang="cs-CZ" dirty="0" smtClean="0">
                <a:solidFill>
                  <a:srgbClr val="FFFFFF"/>
                </a:solidFill>
                <a:latin typeface="Times New Roman" pitchFamily="18" charset="0"/>
                <a:cs typeface="Times New Roman" pitchFamily="18" charset="0"/>
              </a:rPr>
              <a:t>management řady podniků přistupuje i k razantním krokům </a:t>
            </a:r>
            <a:r>
              <a:rPr lang="cs-CZ" dirty="0" smtClean="0">
                <a:solidFill>
                  <a:srgbClr val="FFFF00"/>
                </a:solidFill>
                <a:latin typeface="Times New Roman" pitchFamily="18" charset="0"/>
                <a:cs typeface="Times New Roman" pitchFamily="18" charset="0"/>
              </a:rPr>
              <a:t>omezování a vyřazování „neefektivních výrob“</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idx="4294967295"/>
          </p:nvPr>
        </p:nvSpPr>
        <p:spPr>
          <a:xfrm>
            <a:off x="395288" y="404664"/>
            <a:ext cx="8229600" cy="936103"/>
          </a:xfrm>
        </p:spPr>
        <p:txBody>
          <a:bodyPr/>
          <a:lstStyle/>
          <a:p>
            <a:pPr eaLnBrk="1" hangingPunct="1"/>
            <a:r>
              <a:rPr lang="cs-CZ" sz="3200" b="1" i="1" dirty="0" smtClean="0">
                <a:solidFill>
                  <a:schemeClr val="bg1"/>
                </a:solidFill>
                <a:latin typeface="Times New Roman" pitchFamily="18" charset="0"/>
              </a:rPr>
              <a:t>Řešený příklad č. 1</a:t>
            </a:r>
            <a:br>
              <a:rPr lang="cs-CZ" sz="3200" b="1" i="1" dirty="0" smtClean="0">
                <a:solidFill>
                  <a:schemeClr val="bg1"/>
                </a:solidFill>
                <a:latin typeface="Times New Roman" pitchFamily="18" charset="0"/>
              </a:rPr>
            </a:br>
            <a:r>
              <a:rPr lang="cs-CZ" sz="2000" b="1" i="1" dirty="0" smtClean="0">
                <a:solidFill>
                  <a:schemeClr val="bg1"/>
                </a:solidFill>
                <a:latin typeface="Times New Roman" pitchFamily="18" charset="0"/>
              </a:rPr>
              <a:t>Konvenční výrobek: tyč „C“</a:t>
            </a:r>
            <a:r>
              <a:rPr lang="cs-CZ" sz="3200" b="1" i="1" dirty="0" smtClean="0">
                <a:solidFill>
                  <a:schemeClr val="bg1"/>
                </a:solidFill>
                <a:latin typeface="Times New Roman" pitchFamily="18" charset="0"/>
              </a:rPr>
              <a:t/>
            </a:r>
            <a:br>
              <a:rPr lang="cs-CZ" sz="3200" b="1" i="1" dirty="0" smtClean="0">
                <a:solidFill>
                  <a:schemeClr val="bg1"/>
                </a:solidFill>
                <a:latin typeface="Times New Roman" pitchFamily="18" charset="0"/>
              </a:rPr>
            </a:br>
            <a:endParaRPr lang="cs-CZ" sz="3200" b="1" i="1" dirty="0" smtClean="0">
              <a:solidFill>
                <a:schemeClr val="bg1"/>
              </a:solidFill>
              <a:latin typeface="Times New Roman" pitchFamily="18" charset="0"/>
            </a:endParaRPr>
          </a:p>
        </p:txBody>
      </p:sp>
      <p:graphicFrame>
        <p:nvGraphicFramePr>
          <p:cNvPr id="10242" name="Rectangle 3"/>
          <p:cNvGraphicFramePr>
            <a:graphicFrameLocks noGrp="1"/>
          </p:cNvGraphicFramePr>
          <p:nvPr>
            <p:ph type="body" idx="4294967295"/>
            <p:extLst>
              <p:ext uri="{D42A27DB-BD31-4B8C-83A1-F6EECF244321}">
                <p14:modId xmlns="" xmlns:p14="http://schemas.microsoft.com/office/powerpoint/2010/main" val="2263926659"/>
              </p:ext>
            </p:extLst>
          </p:nvPr>
        </p:nvGraphicFramePr>
        <p:xfrm>
          <a:off x="0" y="1908175"/>
          <a:ext cx="9244013" cy="4164013"/>
        </p:xfrm>
        <a:graphic>
          <a:graphicData uri="http://schemas.openxmlformats.org/presentationml/2006/ole">
            <p:oleObj spid="_x0000_s118790" name="Document" r:id="rId3" imgW="5922131" imgH="2666446" progId="Word.Document.8">
              <p:embed/>
            </p:oleObj>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11268" name="Rectangle 2"/>
          <p:cNvSpPr>
            <a:spLocks noGrp="1" noChangeArrowheads="1"/>
          </p:cNvSpPr>
          <p:nvPr>
            <p:ph type="title" idx="4294967295"/>
          </p:nvPr>
        </p:nvSpPr>
        <p:spPr>
          <a:xfrm>
            <a:off x="395288" y="404663"/>
            <a:ext cx="8229600" cy="1152129"/>
          </a:xfrm>
        </p:spPr>
        <p:txBody>
          <a:bodyPr/>
          <a:lstStyle/>
          <a:p>
            <a:pPr eaLnBrk="1" hangingPunct="1"/>
            <a:r>
              <a:rPr lang="cs-CZ" sz="4000" b="1" i="1" dirty="0" smtClean="0">
                <a:solidFill>
                  <a:schemeClr val="bg1"/>
                </a:solidFill>
                <a:latin typeface="Times New Roman" pitchFamily="18" charset="0"/>
              </a:rPr>
              <a:t>Řešený příklad č. 1</a:t>
            </a:r>
            <a:br>
              <a:rPr lang="cs-CZ" sz="4000" b="1" i="1" dirty="0" smtClean="0">
                <a:solidFill>
                  <a:schemeClr val="bg1"/>
                </a:solidFill>
                <a:latin typeface="Times New Roman" pitchFamily="18" charset="0"/>
              </a:rPr>
            </a:br>
            <a:r>
              <a:rPr lang="cs-CZ" sz="2800" b="1" i="1" dirty="0" smtClean="0">
                <a:solidFill>
                  <a:schemeClr val="bg1"/>
                </a:solidFill>
                <a:latin typeface="Times New Roman" pitchFamily="18" charset="0"/>
              </a:rPr>
              <a:t>Konvenční výrobek: tyč „C“</a:t>
            </a:r>
            <a:r>
              <a:rPr lang="cs-CZ" sz="4000" b="1" i="1" dirty="0" smtClean="0">
                <a:solidFill>
                  <a:schemeClr val="bg1"/>
                </a:solidFill>
                <a:latin typeface="Times New Roman" pitchFamily="18" charset="0"/>
              </a:rPr>
              <a:t/>
            </a:r>
            <a:br>
              <a:rPr lang="cs-CZ" sz="4000" b="1" i="1" dirty="0" smtClean="0">
                <a:solidFill>
                  <a:schemeClr val="bg1"/>
                </a:solidFill>
                <a:latin typeface="Times New Roman" pitchFamily="18" charset="0"/>
              </a:rPr>
            </a:br>
            <a:endParaRPr lang="cs-CZ" sz="2800" b="1" i="1" dirty="0" smtClean="0">
              <a:solidFill>
                <a:schemeClr val="bg1"/>
              </a:solidFill>
              <a:latin typeface="Times New Roman" pitchFamily="18" charset="0"/>
            </a:endParaRPr>
          </a:p>
        </p:txBody>
      </p:sp>
      <p:graphicFrame>
        <p:nvGraphicFramePr>
          <p:cNvPr id="11266" name="Rectangle 3"/>
          <p:cNvGraphicFramePr>
            <a:graphicFrameLocks noGrp="1"/>
          </p:cNvGraphicFramePr>
          <p:nvPr>
            <p:ph type="body" idx="4294967295"/>
            <p:extLst>
              <p:ext uri="{D42A27DB-BD31-4B8C-83A1-F6EECF244321}">
                <p14:modId xmlns="" xmlns:p14="http://schemas.microsoft.com/office/powerpoint/2010/main" val="2356562826"/>
              </p:ext>
            </p:extLst>
          </p:nvPr>
        </p:nvGraphicFramePr>
        <p:xfrm>
          <a:off x="0" y="1917700"/>
          <a:ext cx="9323388" cy="4184650"/>
        </p:xfrm>
        <a:graphic>
          <a:graphicData uri="http://schemas.openxmlformats.org/presentationml/2006/ole">
            <p:oleObj spid="_x0000_s11278" name="Document" r:id="rId3" imgW="5931875" imgH="2662119" progId="Word.Document.8">
              <p:embed/>
            </p:oleObj>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pPr>
              <a:defRPr/>
            </a:pPr>
            <a:r>
              <a:rPr lang="cs-CZ" b="1" i="1" smtClean="0">
                <a:latin typeface="Times New Roman" pitchFamily="18" charset="0"/>
              </a:rPr>
              <a:t>Závěry k rozvrhu režie</a:t>
            </a:r>
          </a:p>
        </p:txBody>
      </p:sp>
      <p:sp>
        <p:nvSpPr>
          <p:cNvPr id="147459" name="Rectangle 3"/>
          <p:cNvSpPr>
            <a:spLocks noGrp="1" noChangeArrowheads="1"/>
          </p:cNvSpPr>
          <p:nvPr>
            <p:ph type="body" idx="1"/>
          </p:nvPr>
        </p:nvSpPr>
        <p:spPr>
          <a:xfrm>
            <a:off x="357188" y="1196975"/>
            <a:ext cx="8286750" cy="4968875"/>
          </a:xfrm>
        </p:spPr>
        <p:txBody>
          <a:bodyPr/>
          <a:lstStyle/>
          <a:p>
            <a:pPr marL="538163" indent="-538163">
              <a:lnSpc>
                <a:spcPct val="120000"/>
              </a:lnSpc>
              <a:spcBef>
                <a:spcPct val="50000"/>
              </a:spcBef>
              <a:buFont typeface="Wingdings" pitchFamily="2" charset="2"/>
              <a:buChar char="q"/>
              <a:tabLst>
                <a:tab pos="719138" algn="l"/>
              </a:tabLst>
              <a:defRPr/>
            </a:pPr>
            <a:endParaRPr lang="cs-CZ" smtClean="0"/>
          </a:p>
          <a:p>
            <a:pPr marL="538163" indent="-538163">
              <a:lnSpc>
                <a:spcPct val="120000"/>
              </a:lnSpc>
              <a:spcBef>
                <a:spcPct val="50000"/>
              </a:spcBef>
              <a:buClr>
                <a:srgbClr val="FFFF00"/>
              </a:buClr>
              <a:buSzPct val="100000"/>
              <a:buFont typeface="Wingdings" pitchFamily="2" charset="2"/>
              <a:buChar char="q"/>
              <a:tabLst>
                <a:tab pos="719138" algn="l"/>
              </a:tabLst>
              <a:defRPr/>
            </a:pPr>
            <a:r>
              <a:rPr lang="cs-CZ" smtClean="0">
                <a:latin typeface="Times New Roman" pitchFamily="18" charset="0"/>
              </a:rPr>
              <a:t>volba rozvrhové základny je vždy spojena s vysokou mírou nepřesnosti při kalkulování,</a:t>
            </a:r>
          </a:p>
          <a:p>
            <a:pPr marL="538163" indent="-538163">
              <a:lnSpc>
                <a:spcPct val="120000"/>
              </a:lnSpc>
              <a:spcBef>
                <a:spcPct val="50000"/>
              </a:spcBef>
              <a:buClr>
                <a:srgbClr val="FFFF00"/>
              </a:buClr>
              <a:buSzPct val="100000"/>
              <a:buFont typeface="Wingdings" pitchFamily="2" charset="2"/>
              <a:buChar char="q"/>
              <a:tabLst>
                <a:tab pos="719138" algn="l"/>
              </a:tabLst>
              <a:defRPr/>
            </a:pPr>
            <a:r>
              <a:rPr lang="cs-CZ" smtClean="0">
                <a:latin typeface="Times New Roman" pitchFamily="18" charset="0"/>
              </a:rPr>
              <a:t>kalkulace platí jen pro objem výroby respektive služeb pro které byla sestavena</a:t>
            </a:r>
          </a:p>
          <a:p>
            <a:pPr marL="538163" indent="-538163">
              <a:lnSpc>
                <a:spcPct val="120000"/>
              </a:lnSpc>
              <a:spcBef>
                <a:spcPct val="50000"/>
              </a:spcBef>
              <a:buClr>
                <a:srgbClr val="FFFF00"/>
              </a:buClr>
              <a:buSzPct val="100000"/>
              <a:buFont typeface="Wingdings" pitchFamily="2" charset="2"/>
              <a:buChar char="q"/>
              <a:tabLst>
                <a:tab pos="719138" algn="l"/>
              </a:tabLst>
              <a:defRPr/>
            </a:pPr>
            <a:r>
              <a:rPr lang="cs-CZ" smtClean="0">
                <a:latin typeface="Times New Roman" pitchFamily="18" charset="0"/>
              </a:rPr>
              <a:t>narůstající podíl mechanizace a automatizace vytěsňuje rozvrhovou základnu </a:t>
            </a:r>
            <a:r>
              <a:rPr lang="cs-CZ" u="sng" smtClean="0">
                <a:latin typeface="Times New Roman" pitchFamily="18" charset="0"/>
              </a:rPr>
              <a:t>přímé mzdy</a:t>
            </a:r>
          </a:p>
          <a:p>
            <a:pPr marL="538163" indent="-538163">
              <a:buClr>
                <a:srgbClr val="FFFF00"/>
              </a:buClr>
              <a:buSzPct val="100000"/>
              <a:buFont typeface="Wingdings" pitchFamily="2" charset="2"/>
              <a:buNone/>
              <a:tabLst>
                <a:tab pos="719138" algn="l"/>
              </a:tabLst>
              <a:defRPr/>
            </a:pPr>
            <a:endParaRPr lang="cs-CZ" u="sng" smtClean="0">
              <a:latin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457200" y="0"/>
            <a:ext cx="8229600" cy="836613"/>
          </a:xfrm>
        </p:spPr>
        <p:txBody>
          <a:bodyPr/>
          <a:lstStyle/>
          <a:p>
            <a:pPr eaLnBrk="1" hangingPunct="1">
              <a:defRPr/>
            </a:pPr>
            <a:r>
              <a:rPr lang="cs-CZ" b="1" i="1" dirty="0" smtClean="0">
                <a:latin typeface="Times New Roman" pitchFamily="18" charset="0"/>
                <a:cs typeface="Times New Roman" pitchFamily="18" charset="0"/>
              </a:rPr>
              <a:t>Charakteristika kalkulace úplných nákladů</a:t>
            </a:r>
          </a:p>
        </p:txBody>
      </p:sp>
      <p:sp>
        <p:nvSpPr>
          <p:cNvPr id="148483" name="Rectangle 3"/>
          <p:cNvSpPr>
            <a:spLocks noGrp="1" noChangeArrowheads="1"/>
          </p:cNvSpPr>
          <p:nvPr>
            <p:ph type="body" idx="1"/>
          </p:nvPr>
        </p:nvSpPr>
        <p:spPr>
          <a:xfrm>
            <a:off x="323850" y="1000125"/>
            <a:ext cx="8429625" cy="5857875"/>
          </a:xfrm>
        </p:spPr>
        <p:txBody>
          <a:bodyPr/>
          <a:lstStyle/>
          <a:p>
            <a:pPr marL="0" indent="0" eaLnBrk="1" hangingPunct="1">
              <a:lnSpc>
                <a:spcPct val="120000"/>
              </a:lnSpc>
              <a:spcBef>
                <a:spcPct val="50000"/>
              </a:spcBef>
              <a:spcAft>
                <a:spcPts val="600"/>
              </a:spcAft>
              <a:buFont typeface="Wingdings" pitchFamily="2" charset="2"/>
              <a:buNone/>
              <a:tabLst>
                <a:tab pos="719138" algn="l"/>
              </a:tabLst>
              <a:defRPr/>
            </a:pPr>
            <a:r>
              <a:rPr lang="cs-CZ" dirty="0" smtClean="0">
                <a:latin typeface="Times New Roman" pitchFamily="18" charset="0"/>
                <a:cs typeface="Times New Roman" pitchFamily="18" charset="0"/>
              </a:rPr>
              <a:t>Klasická kalkulace úplných nákladů vychází z představy, že pro úspěšné řízení podniku je třeba znát „úplné náklady vlastního výkonu“ pro jednotlivé výrobky či služby (výkony) poskytované podnikatelským subjektem. </a:t>
            </a:r>
            <a:r>
              <a:rPr lang="cs-CZ" i="1" dirty="0" smtClean="0">
                <a:latin typeface="Times New Roman" pitchFamily="18" charset="0"/>
                <a:cs typeface="Times New Roman" pitchFamily="18" charset="0"/>
              </a:rPr>
              <a:t>(viz všeobecný kalkulační vzorec)</a:t>
            </a:r>
          </a:p>
          <a:p>
            <a:pPr marL="900113" lvl="1" indent="-366713" eaLnBrk="1" hangingPunct="1">
              <a:lnSpc>
                <a:spcPct val="120000"/>
              </a:lnSpc>
              <a:spcBef>
                <a:spcPct val="50000"/>
              </a:spcBef>
              <a:buClr>
                <a:srgbClr val="FFFF00"/>
              </a:buClr>
              <a:buSzPct val="100000"/>
              <a:buFont typeface="Wingdings" pitchFamily="2" charset="2"/>
              <a:buChar char="q"/>
              <a:defRPr/>
            </a:pPr>
            <a:r>
              <a:rPr lang="cs-CZ" sz="2400" dirty="0" smtClean="0">
                <a:latin typeface="Times New Roman" pitchFamily="18" charset="0"/>
                <a:cs typeface="Times New Roman" pitchFamily="18" charset="0"/>
              </a:rPr>
              <a:t>	Je vžitá představa, že pro orientaci při cenotvorbě je 	zapotřebí konfrontace výsledků </a:t>
            </a:r>
            <a:r>
              <a:rPr lang="cs-CZ" sz="2400" b="1" dirty="0" smtClean="0">
                <a:latin typeface="Times New Roman" pitchFamily="18" charset="0"/>
                <a:cs typeface="Times New Roman" pitchFamily="18" charset="0"/>
              </a:rPr>
              <a:t>kalkulace úplných nákladů</a:t>
            </a:r>
            <a:r>
              <a:rPr lang="cs-CZ" sz="2400" dirty="0" smtClean="0">
                <a:latin typeface="Times New Roman" pitchFamily="18" charset="0"/>
                <a:cs typeface="Times New Roman" pitchFamily="18" charset="0"/>
              </a:rPr>
              <a:t> s cenou</a:t>
            </a:r>
          </a:p>
          <a:p>
            <a:pPr marL="900113" lvl="1" indent="-366713" eaLnBrk="1" hangingPunct="1">
              <a:lnSpc>
                <a:spcPct val="120000"/>
              </a:lnSpc>
              <a:spcBef>
                <a:spcPct val="50000"/>
              </a:spcBef>
              <a:buClr>
                <a:srgbClr val="FFFF00"/>
              </a:buClr>
              <a:buSzPct val="100000"/>
              <a:buFont typeface="Wingdings" pitchFamily="2" charset="2"/>
              <a:buChar char="q"/>
              <a:defRPr/>
            </a:pPr>
            <a:r>
              <a:rPr lang="cs-CZ" sz="2400" dirty="0" smtClean="0">
                <a:latin typeface="Times New Roman" pitchFamily="18" charset="0"/>
                <a:cs typeface="Times New Roman" pitchFamily="18" charset="0"/>
              </a:rPr>
              <a:t>	Na základě postupného přičítání jednotlivých nákladových 	položek se tvoří kalkulace úplných nákladů, což 	reprezentativně zobrazuje </a:t>
            </a:r>
            <a:r>
              <a:rPr lang="cs-CZ" sz="2400" b="1" dirty="0" smtClean="0">
                <a:latin typeface="Times New Roman" pitchFamily="18" charset="0"/>
                <a:cs typeface="Times New Roman" pitchFamily="18" charset="0"/>
              </a:rPr>
              <a:t>přirážková kalkulace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9" name="Rectangle 5"/>
          <p:cNvSpPr>
            <a:spLocks noGrp="1" noChangeArrowheads="1"/>
          </p:cNvSpPr>
          <p:nvPr>
            <p:ph type="title"/>
          </p:nvPr>
        </p:nvSpPr>
        <p:spPr/>
        <p:txBody>
          <a:bodyPr/>
          <a:lstStyle/>
          <a:p>
            <a:pPr eaLnBrk="1" hangingPunct="1">
              <a:defRPr/>
            </a:pPr>
            <a:r>
              <a:rPr lang="cs-CZ" b="1" i="1" dirty="0" smtClean="0">
                <a:latin typeface="Times New Roman" panose="02020603050405020304" pitchFamily="18" charset="0"/>
                <a:cs typeface="Times New Roman" panose="02020603050405020304" pitchFamily="18" charset="0"/>
              </a:rPr>
              <a:t>Charakteristika kalkulace úplných nákladů</a:t>
            </a:r>
          </a:p>
        </p:txBody>
      </p:sp>
      <p:graphicFrame>
        <p:nvGraphicFramePr>
          <p:cNvPr id="13314" name="Object 4"/>
          <p:cNvGraphicFramePr>
            <a:graphicFrameLocks noGrp="1" noChangeAspect="1"/>
          </p:cNvGraphicFramePr>
          <p:nvPr>
            <p:ph idx="1"/>
          </p:nvPr>
        </p:nvGraphicFramePr>
        <p:xfrm>
          <a:off x="1692275" y="836613"/>
          <a:ext cx="5975350" cy="6021387"/>
        </p:xfrm>
        <a:graphic>
          <a:graphicData uri="http://schemas.openxmlformats.org/presentationml/2006/ole">
            <p:oleObj spid="_x0000_s13326" name="Dokument" r:id="rId3" imgW="5902150" imgH="7114849" progId="">
              <p:embed/>
            </p:oleObj>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pPr eaLnBrk="1" hangingPunct="1">
              <a:defRPr/>
            </a:pPr>
            <a:r>
              <a:rPr lang="cs-CZ" b="1" i="1" smtClean="0">
                <a:latin typeface="Times New Roman" pitchFamily="18" charset="0"/>
              </a:rPr>
              <a:t>Charakteristika kalkulace úplných nákladů</a:t>
            </a:r>
          </a:p>
        </p:txBody>
      </p:sp>
      <p:sp>
        <p:nvSpPr>
          <p:cNvPr id="151555" name="Rectangle 3"/>
          <p:cNvSpPr>
            <a:spLocks noGrp="1" noChangeArrowheads="1"/>
          </p:cNvSpPr>
          <p:nvPr>
            <p:ph type="body" idx="1"/>
          </p:nvPr>
        </p:nvSpPr>
        <p:spPr>
          <a:xfrm>
            <a:off x="428625" y="1196975"/>
            <a:ext cx="8715375" cy="4968875"/>
          </a:xfrm>
        </p:spPr>
        <p:txBody>
          <a:bodyPr/>
          <a:lstStyle/>
          <a:p>
            <a:pPr marL="0" indent="0" eaLnBrk="1" hangingPunct="1">
              <a:lnSpc>
                <a:spcPct val="120000"/>
              </a:lnSpc>
              <a:spcBef>
                <a:spcPts val="600"/>
              </a:spcBef>
              <a:spcAft>
                <a:spcPts val="600"/>
              </a:spcAft>
              <a:buFont typeface="Wingdings" pitchFamily="2" charset="2"/>
              <a:buNone/>
              <a:defRPr/>
            </a:pPr>
            <a:r>
              <a:rPr lang="cs-CZ" b="1" smtClean="0">
                <a:latin typeface="Times New Roman" pitchFamily="18" charset="0"/>
              </a:rPr>
              <a:t>Nepřesnost kalkulace úplných nákladů</a:t>
            </a:r>
            <a:r>
              <a:rPr lang="cs-CZ" smtClean="0">
                <a:latin typeface="Times New Roman" pitchFamily="18" charset="0"/>
              </a:rPr>
              <a:t> (absorpční) pramení ze snahy přerozdělit veškeré náklady na kalkulační jednice</a:t>
            </a:r>
            <a:r>
              <a:rPr lang="en-US" smtClean="0">
                <a:latin typeface="Times New Roman" pitchFamily="18" charset="0"/>
                <a:cs typeface="Tahoma" pitchFamily="34" charset="0"/>
              </a:rPr>
              <a:t>;</a:t>
            </a:r>
            <a:r>
              <a:rPr lang="cs-CZ" smtClean="0">
                <a:latin typeface="Times New Roman" pitchFamily="18" charset="0"/>
                <a:cs typeface="Tahoma" pitchFamily="34" charset="0"/>
              </a:rPr>
              <a:t> včetně nepřímých (režijních) nákladů. Podstatnou část nepřímých nákladů tvoří fixní náklady, </a:t>
            </a:r>
            <a:r>
              <a:rPr lang="cs-CZ" u="sng" smtClean="0">
                <a:latin typeface="Times New Roman" pitchFamily="18" charset="0"/>
                <a:cs typeface="Tahoma" pitchFamily="34" charset="0"/>
              </a:rPr>
              <a:t>jejichž vznik nemá příčinnou souvislost s daným výkonem (službou). </a:t>
            </a:r>
          </a:p>
          <a:p>
            <a:pPr marL="0" indent="0" eaLnBrk="1" hangingPunct="1">
              <a:lnSpc>
                <a:spcPct val="120000"/>
              </a:lnSpc>
              <a:spcBef>
                <a:spcPts val="600"/>
              </a:spcBef>
              <a:spcAft>
                <a:spcPts val="600"/>
              </a:spcAft>
              <a:buFont typeface="Wingdings" pitchFamily="2" charset="2"/>
              <a:buNone/>
              <a:defRPr/>
            </a:pPr>
            <a:endParaRPr lang="cs-CZ" u="sng" smtClean="0">
              <a:latin typeface="Times New Roman" pitchFamily="18" charset="0"/>
              <a:cs typeface="Tahoma" pitchFamily="34" charset="0"/>
            </a:endParaRPr>
          </a:p>
          <a:p>
            <a:pPr marL="0" indent="0" eaLnBrk="1" hangingPunct="1">
              <a:lnSpc>
                <a:spcPct val="120000"/>
              </a:lnSpc>
              <a:spcBef>
                <a:spcPts val="600"/>
              </a:spcBef>
              <a:spcAft>
                <a:spcPts val="600"/>
              </a:spcAft>
              <a:buFont typeface="Wingdings" pitchFamily="2" charset="2"/>
              <a:buNone/>
              <a:defRPr/>
            </a:pPr>
            <a:r>
              <a:rPr lang="cs-CZ" b="1" u="sng" smtClean="0">
                <a:latin typeface="Times New Roman" pitchFamily="18" charset="0"/>
                <a:cs typeface="Tahoma" pitchFamily="34" charset="0"/>
              </a:rPr>
              <a:t>Kalkulace úplných nákladů platí pouze pro objem a strukturu výkonů (služeb) pro který byla sestavena.</a:t>
            </a:r>
          </a:p>
          <a:p>
            <a:pPr marL="0" indent="0" eaLnBrk="1" hangingPunct="1">
              <a:lnSpc>
                <a:spcPct val="120000"/>
              </a:lnSpc>
              <a:spcBef>
                <a:spcPts val="600"/>
              </a:spcBef>
              <a:spcAft>
                <a:spcPts val="600"/>
              </a:spcAft>
              <a:buFont typeface="Wingdings" pitchFamily="2" charset="2"/>
              <a:buNone/>
              <a:defRPr/>
            </a:pPr>
            <a:endParaRPr lang="en-US" b="1" u="sng" smtClean="0">
              <a:cs typeface="Tahoma"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81" name="Rectangle 5"/>
          <p:cNvSpPr>
            <a:spLocks noGrp="1" noChangeArrowheads="1"/>
          </p:cNvSpPr>
          <p:nvPr>
            <p:ph type="title"/>
          </p:nvPr>
        </p:nvSpPr>
        <p:spPr/>
        <p:txBody>
          <a:bodyPr/>
          <a:lstStyle/>
          <a:p>
            <a:pPr eaLnBrk="1" hangingPunct="1">
              <a:defRPr/>
            </a:pPr>
            <a:r>
              <a:rPr lang="cs-CZ" b="1" i="1" smtClean="0">
                <a:latin typeface="Times New Roman" pitchFamily="18" charset="0"/>
              </a:rPr>
              <a:t>Charakteristika kalkulace úplných nákladů</a:t>
            </a:r>
          </a:p>
        </p:txBody>
      </p:sp>
      <p:graphicFrame>
        <p:nvGraphicFramePr>
          <p:cNvPr id="14338" name="Object 4"/>
          <p:cNvGraphicFramePr>
            <a:graphicFrameLocks noGrp="1" noChangeAspect="1"/>
          </p:cNvGraphicFramePr>
          <p:nvPr>
            <p:ph idx="1"/>
          </p:nvPr>
        </p:nvGraphicFramePr>
        <p:xfrm>
          <a:off x="0" y="1125538"/>
          <a:ext cx="9144000" cy="5732462"/>
        </p:xfrm>
        <a:graphic>
          <a:graphicData uri="http://schemas.openxmlformats.org/presentationml/2006/ole">
            <p:oleObj spid="_x0000_s14350" name="Dokument" r:id="rId3" imgW="5746292" imgH="3434108" progId="">
              <p:embed/>
            </p:oleObj>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9" name="Rectangle 5"/>
          <p:cNvSpPr>
            <a:spLocks noGrp="1" noChangeArrowheads="1"/>
          </p:cNvSpPr>
          <p:nvPr>
            <p:ph type="title"/>
          </p:nvPr>
        </p:nvSpPr>
        <p:spPr/>
        <p:txBody>
          <a:bodyPr/>
          <a:lstStyle/>
          <a:p>
            <a:pPr eaLnBrk="1" hangingPunct="1">
              <a:defRPr/>
            </a:pPr>
            <a:r>
              <a:rPr lang="cs-CZ" smtClean="0"/>
              <a:t>Přímé a nepřímé náklady</a:t>
            </a:r>
          </a:p>
        </p:txBody>
      </p:sp>
      <p:graphicFrame>
        <p:nvGraphicFramePr>
          <p:cNvPr id="15362" name="Object 4"/>
          <p:cNvGraphicFramePr>
            <a:graphicFrameLocks noGrp="1" noChangeAspect="1"/>
          </p:cNvGraphicFramePr>
          <p:nvPr>
            <p:ph idx="1"/>
          </p:nvPr>
        </p:nvGraphicFramePr>
        <p:xfrm>
          <a:off x="1673225" y="714375"/>
          <a:ext cx="6399213" cy="6143625"/>
        </p:xfrm>
        <a:graphic>
          <a:graphicData uri="http://schemas.openxmlformats.org/presentationml/2006/ole">
            <p:oleObj spid="_x0000_s15374" name="Document" r:id="rId3" imgW="7626947" imgH="8846977" progId="">
              <p:embed/>
            </p:oleObj>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701" name="Rectangle 5"/>
          <p:cNvSpPr>
            <a:spLocks noGrp="1" noChangeArrowheads="1"/>
          </p:cNvSpPr>
          <p:nvPr>
            <p:ph type="title"/>
          </p:nvPr>
        </p:nvSpPr>
        <p:spPr/>
        <p:txBody>
          <a:bodyPr/>
          <a:lstStyle/>
          <a:p>
            <a:pPr eaLnBrk="1" hangingPunct="1">
              <a:defRPr/>
            </a:pPr>
            <a:r>
              <a:rPr lang="cs-CZ" smtClean="0"/>
              <a:t>Způsob přiřazování přímých a nepřímých nákladů</a:t>
            </a:r>
          </a:p>
        </p:txBody>
      </p:sp>
      <p:graphicFrame>
        <p:nvGraphicFramePr>
          <p:cNvPr id="16386" name="Object 7"/>
          <p:cNvGraphicFramePr>
            <a:graphicFrameLocks noGrp="1" noChangeAspect="1"/>
          </p:cNvGraphicFramePr>
          <p:nvPr>
            <p:ph idx="1"/>
          </p:nvPr>
        </p:nvGraphicFramePr>
        <p:xfrm>
          <a:off x="1214438" y="928688"/>
          <a:ext cx="6929437" cy="5429250"/>
        </p:xfrm>
        <a:graphic>
          <a:graphicData uri="http://schemas.openxmlformats.org/presentationml/2006/ole">
            <p:oleObj spid="_x0000_s16398" name="Document" r:id="rId3" imgW="5737314" imgH="6196467" progId="">
              <p:embed/>
            </p:oleObj>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381000"/>
            <a:ext cx="8229600" cy="547688"/>
          </a:xfrm>
        </p:spPr>
        <p:txBody>
          <a:bodyPr/>
          <a:lstStyle/>
          <a:p>
            <a:pPr eaLnBrk="1" hangingPunct="1">
              <a:defRPr/>
            </a:pPr>
            <a:r>
              <a:rPr lang="cs-CZ" b="1" i="1" smtClean="0">
                <a:latin typeface="Times New Roman" pitchFamily="18" charset="0"/>
              </a:rPr>
              <a:t>Kalkulace neúplných nákladů</a:t>
            </a:r>
          </a:p>
        </p:txBody>
      </p:sp>
      <p:sp>
        <p:nvSpPr>
          <p:cNvPr id="180227" name="Rectangle 3"/>
          <p:cNvSpPr>
            <a:spLocks noGrp="1" noChangeArrowheads="1"/>
          </p:cNvSpPr>
          <p:nvPr>
            <p:ph type="body" idx="1"/>
          </p:nvPr>
        </p:nvSpPr>
        <p:spPr>
          <a:xfrm>
            <a:off x="285750" y="1143000"/>
            <a:ext cx="8572500" cy="5715000"/>
          </a:xfrm>
        </p:spPr>
        <p:txBody>
          <a:bodyPr/>
          <a:lstStyle/>
          <a:p>
            <a:pPr marL="538163" indent="-538163" eaLnBrk="1" hangingPunct="1">
              <a:lnSpc>
                <a:spcPct val="120000"/>
              </a:lnSpc>
              <a:spcBef>
                <a:spcPts val="600"/>
              </a:spcBef>
              <a:spcAft>
                <a:spcPts val="600"/>
              </a:spcAft>
              <a:buClr>
                <a:srgbClr val="FFFF00"/>
              </a:buClr>
              <a:buSzPct val="100000"/>
              <a:buFont typeface="Wingdings" pitchFamily="2" charset="2"/>
              <a:buNone/>
              <a:tabLst>
                <a:tab pos="8610600" algn="r"/>
              </a:tabLst>
              <a:defRPr/>
            </a:pPr>
            <a:endParaRPr lang="cs-CZ" smtClean="0">
              <a:latin typeface="Times New Roman" pitchFamily="18" charset="0"/>
              <a:cs typeface="Times New Roman" pitchFamily="18" charset="0"/>
            </a:endParaRPr>
          </a:p>
          <a:p>
            <a:pPr marL="538163" indent="-538163" eaLnBrk="1" hangingPunct="1">
              <a:lnSpc>
                <a:spcPct val="120000"/>
              </a:lnSpc>
              <a:spcBef>
                <a:spcPts val="600"/>
              </a:spcBef>
              <a:spcAft>
                <a:spcPts val="600"/>
              </a:spcAft>
              <a:buClr>
                <a:srgbClr val="FFFF00"/>
              </a:buClr>
              <a:buSzPct val="100000"/>
              <a:buFont typeface="Wingdings" pitchFamily="2" charset="2"/>
              <a:buNone/>
              <a:tabLst>
                <a:tab pos="8610600" algn="r"/>
              </a:tabLst>
              <a:defRPr/>
            </a:pPr>
            <a:r>
              <a:rPr lang="cs-CZ" smtClean="0">
                <a:latin typeface="Times New Roman" pitchFamily="18" charset="0"/>
                <a:cs typeface="Times New Roman" pitchFamily="18" charset="0"/>
              </a:rPr>
              <a:t>Z kritiky tradičních kalkulací </a:t>
            </a:r>
            <a:r>
              <a:rPr lang="cs-CZ" b="1" smtClean="0">
                <a:latin typeface="Times New Roman" pitchFamily="18" charset="0"/>
                <a:cs typeface="Times New Roman" pitchFamily="18" charset="0"/>
              </a:rPr>
              <a:t>úplných nákladů </a:t>
            </a:r>
            <a:r>
              <a:rPr lang="cs-CZ" smtClean="0">
                <a:latin typeface="Times New Roman" pitchFamily="18" charset="0"/>
                <a:cs typeface="Times New Roman" pitchFamily="18" charset="0"/>
              </a:rPr>
              <a:t>(absorpčních) vzešly kalkulace </a:t>
            </a:r>
            <a:r>
              <a:rPr lang="cs-CZ" b="1" smtClean="0">
                <a:latin typeface="Times New Roman" pitchFamily="18" charset="0"/>
                <a:cs typeface="Times New Roman" pitchFamily="18" charset="0"/>
              </a:rPr>
              <a:t>neúplných nákladů</a:t>
            </a:r>
            <a:r>
              <a:rPr lang="cs-CZ" smtClean="0">
                <a:latin typeface="Times New Roman" pitchFamily="18" charset="0"/>
                <a:cs typeface="Times New Roman" pitchFamily="18" charset="0"/>
              </a:rPr>
              <a:t>. Kritika byla směrována do těchto oblastí:</a:t>
            </a:r>
          </a:p>
          <a:p>
            <a:pPr marL="538163" indent="-538163" eaLnBrk="1" hangingPunct="1">
              <a:lnSpc>
                <a:spcPct val="120000"/>
              </a:lnSpc>
              <a:spcBef>
                <a:spcPts val="600"/>
              </a:spcBef>
              <a:spcAft>
                <a:spcPts val="600"/>
              </a:spcAft>
              <a:buClr>
                <a:srgbClr val="FFFF00"/>
              </a:buClr>
              <a:buSzPct val="100000"/>
              <a:buFont typeface="Wingdings" pitchFamily="2" charset="2"/>
              <a:buChar char="q"/>
              <a:tabLst>
                <a:tab pos="8610600" algn="r"/>
              </a:tabLst>
              <a:defRPr/>
            </a:pPr>
            <a:r>
              <a:rPr lang="cs-CZ" smtClean="0">
                <a:latin typeface="Times New Roman" pitchFamily="18" charset="0"/>
                <a:cs typeface="Times New Roman" pitchFamily="18" charset="0"/>
              </a:rPr>
              <a:t>tradiční způsob kalkulace s rozvrhováním režijních nákladů podle zvolené rozvrhové základny </a:t>
            </a:r>
            <a:r>
              <a:rPr lang="cs-CZ" sz="2000" i="1" smtClean="0">
                <a:latin typeface="Times New Roman" pitchFamily="18" charset="0"/>
                <a:cs typeface="Times New Roman" pitchFamily="18" charset="0"/>
              </a:rPr>
              <a:t>(přímých mezd nebi jiných 	 přímých nákladů)</a:t>
            </a:r>
            <a:r>
              <a:rPr lang="cs-CZ" smtClean="0">
                <a:latin typeface="Times New Roman" pitchFamily="18" charset="0"/>
                <a:cs typeface="Times New Roman" pitchFamily="18" charset="0"/>
              </a:rPr>
              <a:t>pro řadu výrobních činnosti </a:t>
            </a:r>
            <a:r>
              <a:rPr lang="cs-CZ" sz="2000" i="1" smtClean="0">
                <a:latin typeface="Times New Roman" pitchFamily="18" charset="0"/>
                <a:cs typeface="Times New Roman" pitchFamily="18" charset="0"/>
              </a:rPr>
              <a:t>(služeb)</a:t>
            </a:r>
            <a:r>
              <a:rPr lang="cs-CZ" smtClean="0">
                <a:latin typeface="Times New Roman" pitchFamily="18" charset="0"/>
                <a:cs typeface="Times New Roman" pitchFamily="18" charset="0"/>
              </a:rPr>
              <a:t> nevyhovuje, protože nevyjadřuje souvislost mezi výrobními činiteli (nákladovými činiteli) a náklady, které jsou jimi vyvolány. (</a:t>
            </a:r>
            <a:r>
              <a:rPr lang="cs-CZ" sz="2000" i="1" smtClean="0">
                <a:latin typeface="Times New Roman" pitchFamily="18" charset="0"/>
                <a:cs typeface="Times New Roman" pitchFamily="18" charset="0"/>
              </a:rPr>
              <a:t>fixní náklady -mechanizmy,  přímé mzdy - ruční práce)</a:t>
            </a:r>
            <a:endParaRPr lang="cs-CZ"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214313"/>
            <a:ext cx="8229600" cy="714375"/>
          </a:xfrm>
        </p:spPr>
        <p:txBody>
          <a:bodyPr/>
          <a:lstStyle/>
          <a:p>
            <a:pPr eaLnBrk="1" hangingPunct="1">
              <a:defRPr/>
            </a:pPr>
            <a:r>
              <a:rPr lang="cs-CZ" b="1" i="1" dirty="0" smtClean="0">
                <a:latin typeface="Times New Roman" pitchFamily="18" charset="0"/>
                <a:cs typeface="Times New Roman" pitchFamily="18" charset="0"/>
              </a:rPr>
              <a:t>Úvod</a:t>
            </a:r>
            <a:endParaRPr lang="cs-CZ" b="1" i="1" dirty="0">
              <a:latin typeface="Times New Roman" pitchFamily="18" charset="0"/>
              <a:cs typeface="Times New Roman" pitchFamily="18" charset="0"/>
            </a:endParaRPr>
          </a:p>
        </p:txBody>
      </p:sp>
      <p:sp>
        <p:nvSpPr>
          <p:cNvPr id="180227" name="Rectangle 3"/>
          <p:cNvSpPr>
            <a:spLocks noGrp="1" noChangeArrowheads="1"/>
          </p:cNvSpPr>
          <p:nvPr>
            <p:ph type="body" idx="1"/>
          </p:nvPr>
        </p:nvSpPr>
        <p:spPr>
          <a:xfrm>
            <a:off x="428625" y="1071563"/>
            <a:ext cx="8429625" cy="5786437"/>
          </a:xfrm>
        </p:spPr>
        <p:txBody>
          <a:bodyPr/>
          <a:lstStyle/>
          <a:p>
            <a:pPr marL="0" indent="0" eaLnBrk="1" hangingPunct="1">
              <a:lnSpc>
                <a:spcPct val="120000"/>
              </a:lnSpc>
              <a:buClr>
                <a:srgbClr val="FFFF00"/>
              </a:buClr>
              <a:buSzPct val="100000"/>
              <a:buFont typeface="Wingdings" pitchFamily="2" charset="2"/>
              <a:buNone/>
              <a:tabLst>
                <a:tab pos="2686050" algn="l"/>
                <a:tab pos="5200650" algn="l"/>
                <a:tab pos="6191250" algn="l"/>
                <a:tab pos="8610600" algn="r"/>
              </a:tabLst>
              <a:defRPr/>
            </a:pPr>
            <a:r>
              <a:rPr lang="cs-CZ" dirty="0" smtClean="0">
                <a:latin typeface="Times New Roman" pitchFamily="18" charset="0"/>
                <a:cs typeface="Times New Roman" pitchFamily="18" charset="0"/>
              </a:rPr>
              <a:t>při rozhodování o výše uvedené problematice sehrává důležitou roli jeden z nástrojů ovlivňování ekonomické efektivnosti podniku v oblasti nákladů a to: </a:t>
            </a:r>
          </a:p>
          <a:p>
            <a:pPr marL="0" indent="0" eaLnBrk="1" hangingPunct="1">
              <a:lnSpc>
                <a:spcPct val="120000"/>
              </a:lnSpc>
              <a:buClr>
                <a:srgbClr val="FFFF00"/>
              </a:buClr>
              <a:buSzPct val="100000"/>
              <a:buFont typeface="Wingdings" pitchFamily="2" charset="2"/>
              <a:buNone/>
              <a:tabLst>
                <a:tab pos="2686050" algn="l"/>
                <a:tab pos="5200650" algn="l"/>
                <a:tab pos="6191250" algn="l"/>
                <a:tab pos="8610600" algn="r"/>
              </a:tabLst>
              <a:defRPr/>
            </a:pPr>
            <a:endParaRPr lang="cs-CZ" dirty="0" smtClean="0">
              <a:latin typeface="Times New Roman" pitchFamily="18" charset="0"/>
              <a:cs typeface="Times New Roman" pitchFamily="18" charset="0"/>
            </a:endParaRPr>
          </a:p>
          <a:p>
            <a:pPr marL="0" indent="0" eaLnBrk="1" hangingPunct="1">
              <a:lnSpc>
                <a:spcPct val="120000"/>
              </a:lnSpc>
              <a:buClr>
                <a:srgbClr val="FFFF00"/>
              </a:buClr>
              <a:buSzPct val="100000"/>
              <a:buFont typeface="Wingdings" pitchFamily="2" charset="2"/>
              <a:buChar char="q"/>
              <a:tabLst>
                <a:tab pos="447675" algn="l"/>
                <a:tab pos="2686050" algn="l"/>
                <a:tab pos="5200650" algn="l"/>
                <a:tab pos="6191250" algn="l"/>
                <a:tab pos="8610600" algn="r"/>
              </a:tabLst>
              <a:defRPr/>
            </a:pPr>
            <a:r>
              <a:rPr lang="cs-CZ" dirty="0" smtClean="0">
                <a:latin typeface="Times New Roman" pitchFamily="18" charset="0"/>
                <a:cs typeface="Times New Roman" pitchFamily="18" charset="0"/>
              </a:rPr>
              <a:t>	</a:t>
            </a:r>
            <a:r>
              <a:rPr lang="cs-CZ" b="1" i="1" dirty="0" smtClean="0">
                <a:solidFill>
                  <a:srgbClr val="FFC000"/>
                </a:solidFill>
                <a:latin typeface="Times New Roman" pitchFamily="18" charset="0"/>
                <a:cs typeface="Times New Roman" pitchFamily="18" charset="0"/>
              </a:rPr>
              <a:t>KALKULACE  NÁKLADŮ</a:t>
            </a:r>
          </a:p>
          <a:p>
            <a:pPr marL="0" indent="0" eaLnBrk="1" hangingPunct="1">
              <a:lnSpc>
                <a:spcPct val="120000"/>
              </a:lnSpc>
              <a:buClr>
                <a:srgbClr val="FFFF00"/>
              </a:buClr>
              <a:buSzPct val="100000"/>
              <a:buFont typeface="Wingdings" pitchFamily="2" charset="2"/>
              <a:buNone/>
              <a:tabLst>
                <a:tab pos="447675" algn="l"/>
                <a:tab pos="2686050" algn="l"/>
                <a:tab pos="5200650" algn="l"/>
                <a:tab pos="6191250" algn="l"/>
                <a:tab pos="8610600" algn="r"/>
              </a:tabLst>
              <a:defRPr/>
            </a:pPr>
            <a:endParaRPr lang="cs-CZ" b="1" dirty="0" smtClean="0">
              <a:latin typeface="Times New Roman" pitchFamily="18" charset="0"/>
              <a:cs typeface="Times New Roman" pitchFamily="18" charset="0"/>
            </a:endParaRPr>
          </a:p>
          <a:p>
            <a:pPr marL="0" indent="0" eaLnBrk="1" hangingPunct="1">
              <a:lnSpc>
                <a:spcPct val="120000"/>
              </a:lnSpc>
              <a:buClr>
                <a:srgbClr val="FFFF00"/>
              </a:buClr>
              <a:buSzPct val="100000"/>
              <a:buFont typeface="Wingdings" pitchFamily="2" charset="2"/>
              <a:buNone/>
              <a:tabLst>
                <a:tab pos="447675" algn="l"/>
                <a:tab pos="2686050" algn="l"/>
                <a:tab pos="5200650" algn="l"/>
                <a:tab pos="6191250" algn="l"/>
                <a:tab pos="8610600" algn="r"/>
              </a:tabLst>
              <a:defRPr/>
            </a:pPr>
            <a:r>
              <a:rPr lang="cs-CZ" dirty="0" smtClean="0">
                <a:solidFill>
                  <a:srgbClr val="FFFF00"/>
                </a:solidFill>
                <a:latin typeface="Times New Roman" pitchFamily="18" charset="0"/>
                <a:cs typeface="Times New Roman" pitchFamily="18" charset="0"/>
              </a:rPr>
              <a:t>Jeden z problémových okruhů</a:t>
            </a:r>
            <a:r>
              <a:rPr lang="cs-CZ" dirty="0" smtClean="0">
                <a:latin typeface="Times New Roman" pitchFamily="18" charset="0"/>
                <a:cs typeface="Times New Roman" pitchFamily="18" charset="0"/>
              </a:rPr>
              <a:t>: </a:t>
            </a:r>
            <a:r>
              <a:rPr lang="cs-CZ" b="1" i="1" u="sng" dirty="0" smtClean="0">
                <a:solidFill>
                  <a:srgbClr val="FFFFFF"/>
                </a:solidFill>
                <a:latin typeface="Times New Roman" pitchFamily="18" charset="0"/>
                <a:cs typeface="Times New Roman" pitchFamily="18" charset="0"/>
              </a:rPr>
              <a:t>management řady podniků přistupuje i k razantním krokům omezování a vyřazování „neefektivních výrob“</a:t>
            </a:r>
          </a:p>
          <a:p>
            <a:pPr marL="0" indent="0" eaLnBrk="1" hangingPunct="1">
              <a:lnSpc>
                <a:spcPct val="120000"/>
              </a:lnSpc>
              <a:buClr>
                <a:srgbClr val="FFFF00"/>
              </a:buClr>
              <a:buSzPct val="100000"/>
              <a:buFont typeface="Wingdings" pitchFamily="2" charset="2"/>
              <a:buNone/>
              <a:tabLst>
                <a:tab pos="447675" algn="l"/>
                <a:tab pos="2686050" algn="l"/>
                <a:tab pos="5200650" algn="l"/>
                <a:tab pos="6191250" algn="l"/>
                <a:tab pos="8610600" algn="r"/>
              </a:tabLst>
              <a:defRPr/>
            </a:pPr>
            <a:r>
              <a:rPr lang="cs-CZ" dirty="0" smtClean="0">
                <a:latin typeface="Times New Roman" pitchFamily="18" charset="0"/>
                <a:cs typeface="Times New Roman" pitchFamily="18" charset="0"/>
              </a:rPr>
              <a:t> lze shrnout do následující modelové situace: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idx="4294967295"/>
          </p:nvPr>
        </p:nvSpPr>
        <p:spPr>
          <a:xfrm>
            <a:off x="457200" y="381000"/>
            <a:ext cx="8229600" cy="547688"/>
          </a:xfrm>
        </p:spPr>
        <p:txBody>
          <a:bodyPr/>
          <a:lstStyle/>
          <a:p>
            <a:pPr eaLnBrk="1" hangingPunct="1">
              <a:defRPr/>
            </a:pPr>
            <a:r>
              <a:rPr lang="cs-CZ" b="1" i="1" smtClean="0">
                <a:latin typeface="Times New Roman" pitchFamily="18" charset="0"/>
              </a:rPr>
              <a:t>Kalkulace neúplných nákladů</a:t>
            </a:r>
          </a:p>
        </p:txBody>
      </p:sp>
      <p:sp>
        <p:nvSpPr>
          <p:cNvPr id="180227" name="Rectangle 3"/>
          <p:cNvSpPr>
            <a:spLocks noGrp="1" noChangeArrowheads="1"/>
          </p:cNvSpPr>
          <p:nvPr>
            <p:ph type="body" idx="4294967295"/>
          </p:nvPr>
        </p:nvSpPr>
        <p:spPr>
          <a:xfrm>
            <a:off x="285750" y="1143000"/>
            <a:ext cx="8572500" cy="5715000"/>
          </a:xfrm>
        </p:spPr>
        <p:txBody>
          <a:bodyPr/>
          <a:lstStyle/>
          <a:p>
            <a:pPr marL="0" indent="0" eaLnBrk="1" hangingPunct="1">
              <a:lnSpc>
                <a:spcPct val="120000"/>
              </a:lnSpc>
              <a:spcBef>
                <a:spcPts val="600"/>
              </a:spcBef>
              <a:spcAft>
                <a:spcPts val="600"/>
              </a:spcAft>
              <a:buClr>
                <a:srgbClr val="FFFF00"/>
              </a:buClr>
              <a:buSzPct val="100000"/>
              <a:buFont typeface="Wingdings" pitchFamily="2" charset="2"/>
              <a:buNone/>
              <a:tabLst>
                <a:tab pos="623888" algn="l"/>
                <a:tab pos="2686050" algn="l"/>
                <a:tab pos="5200650" algn="l"/>
                <a:tab pos="6191250" algn="l"/>
                <a:tab pos="8610600" algn="r"/>
              </a:tabLst>
              <a:defRPr/>
            </a:pPr>
            <a:r>
              <a:rPr lang="cs-CZ" dirty="0" smtClean="0">
                <a:latin typeface="Times New Roman" pitchFamily="18" charset="0"/>
                <a:cs typeface="Times New Roman" pitchFamily="18" charset="0"/>
              </a:rPr>
              <a:t>Z kritiky tradičních kalkulací </a:t>
            </a:r>
            <a:r>
              <a:rPr lang="cs-CZ" b="1" dirty="0" smtClean="0">
                <a:solidFill>
                  <a:srgbClr val="FFFF00"/>
                </a:solidFill>
                <a:latin typeface="Times New Roman" pitchFamily="18" charset="0"/>
                <a:cs typeface="Times New Roman" pitchFamily="18" charset="0"/>
              </a:rPr>
              <a:t>úplných nákladů </a:t>
            </a:r>
            <a:r>
              <a:rPr lang="cs-CZ" dirty="0" smtClean="0">
                <a:solidFill>
                  <a:srgbClr val="FFFF00"/>
                </a:solidFill>
                <a:latin typeface="Times New Roman" pitchFamily="18" charset="0"/>
                <a:cs typeface="Times New Roman" pitchFamily="18" charset="0"/>
              </a:rPr>
              <a:t>(absorpčních) </a:t>
            </a:r>
            <a:r>
              <a:rPr lang="cs-CZ" dirty="0" smtClean="0">
                <a:latin typeface="Times New Roman" pitchFamily="18" charset="0"/>
                <a:cs typeface="Times New Roman" pitchFamily="18" charset="0"/>
              </a:rPr>
              <a:t>vzešly kalkulace </a:t>
            </a:r>
            <a:r>
              <a:rPr lang="cs-CZ" b="1" dirty="0" smtClean="0">
                <a:solidFill>
                  <a:srgbClr val="FFC000"/>
                </a:solidFill>
                <a:latin typeface="Times New Roman" pitchFamily="18" charset="0"/>
                <a:cs typeface="Times New Roman" pitchFamily="18" charset="0"/>
              </a:rPr>
              <a:t>neúplných nákladů</a:t>
            </a:r>
            <a:r>
              <a:rPr lang="cs-CZ" dirty="0" smtClean="0">
                <a:solidFill>
                  <a:srgbClr val="FFC000"/>
                </a:solidFill>
                <a:latin typeface="Times New Roman" pitchFamily="18" charset="0"/>
                <a:cs typeface="Times New Roman" pitchFamily="18" charset="0"/>
              </a:rPr>
              <a:t>. </a:t>
            </a:r>
            <a:r>
              <a:rPr lang="cs-CZ" dirty="0" smtClean="0">
                <a:latin typeface="Times New Roman" pitchFamily="18" charset="0"/>
                <a:cs typeface="Times New Roman" pitchFamily="18" charset="0"/>
              </a:rPr>
              <a:t>Kritika byla směrována do těchto oblastí:</a:t>
            </a:r>
          </a:p>
          <a:p>
            <a:pPr marL="0" indent="0" eaLnBrk="1" hangingPunct="1">
              <a:lnSpc>
                <a:spcPct val="120000"/>
              </a:lnSpc>
              <a:spcBef>
                <a:spcPts val="600"/>
              </a:spcBef>
              <a:spcAft>
                <a:spcPts val="600"/>
              </a:spcAft>
              <a:buClr>
                <a:srgbClr val="FFFF00"/>
              </a:buClr>
              <a:buSzPct val="100000"/>
              <a:buFont typeface="Wingdings" pitchFamily="2" charset="2"/>
              <a:buChar char="q"/>
              <a:tabLst>
                <a:tab pos="623888" algn="l"/>
                <a:tab pos="2686050" algn="l"/>
                <a:tab pos="5200650" algn="l"/>
                <a:tab pos="6191250" algn="l"/>
                <a:tab pos="8610600" algn="r"/>
              </a:tabLst>
              <a:defRPr/>
            </a:pPr>
            <a:r>
              <a:rPr lang="cs-CZ" dirty="0" smtClean="0">
                <a:latin typeface="Times New Roman" pitchFamily="18" charset="0"/>
                <a:cs typeface="Times New Roman" pitchFamily="18" charset="0"/>
              </a:rPr>
              <a:t>	kalkulace úplných nákladů předpokládá znalost vyráběného 	množství jednotlivých druhů výrobků </a:t>
            </a:r>
            <a:r>
              <a:rPr lang="cs-CZ" sz="2000" i="1" dirty="0" smtClean="0">
                <a:latin typeface="Times New Roman" pitchFamily="18" charset="0"/>
                <a:cs typeface="Times New Roman" pitchFamily="18" charset="0"/>
              </a:rPr>
              <a:t>(platí jen pro objem produkce, 	na který byly sestaveny)</a:t>
            </a: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381000"/>
            <a:ext cx="8229600" cy="619125"/>
          </a:xfrm>
        </p:spPr>
        <p:txBody>
          <a:bodyPr/>
          <a:lstStyle/>
          <a:p>
            <a:pPr eaLnBrk="1" hangingPunct="1">
              <a:defRPr/>
            </a:pPr>
            <a:r>
              <a:rPr lang="cs-CZ" b="1" i="1" dirty="0" smtClean="0">
                <a:latin typeface="Times New Roman" pitchFamily="18" charset="0"/>
              </a:rPr>
              <a:t>Kalkulace neúplných nákladů</a:t>
            </a:r>
          </a:p>
        </p:txBody>
      </p:sp>
      <p:sp>
        <p:nvSpPr>
          <p:cNvPr id="180227" name="Rectangle 3"/>
          <p:cNvSpPr>
            <a:spLocks noGrp="1" noChangeArrowheads="1"/>
          </p:cNvSpPr>
          <p:nvPr>
            <p:ph type="body" idx="1"/>
          </p:nvPr>
        </p:nvSpPr>
        <p:spPr>
          <a:xfrm>
            <a:off x="214313" y="1571625"/>
            <a:ext cx="8929687" cy="5286375"/>
          </a:xfrm>
        </p:spPr>
        <p:txBody>
          <a:bodyPr/>
          <a:lstStyle/>
          <a:p>
            <a:pPr marL="457200" indent="-457200" eaLnBrk="1" hangingPunct="1">
              <a:lnSpc>
                <a:spcPct val="120000"/>
              </a:lnSpc>
              <a:spcBef>
                <a:spcPts val="600"/>
              </a:spcBef>
              <a:spcAft>
                <a:spcPts val="600"/>
              </a:spcAft>
              <a:buClr>
                <a:srgbClr val="FFFF00"/>
              </a:buClr>
              <a:buSzPct val="100000"/>
              <a:buFont typeface="Wingdings" pitchFamily="2" charset="2"/>
              <a:buNone/>
              <a:tabLst>
                <a:tab pos="2686050" algn="l"/>
                <a:tab pos="5200650" algn="l"/>
                <a:tab pos="6191250" algn="l"/>
                <a:tab pos="8610600" algn="r"/>
              </a:tabLst>
            </a:pPr>
            <a:r>
              <a:rPr lang="cs-CZ" smtClean="0">
                <a:latin typeface="Times New Roman" pitchFamily="18" charset="0"/>
                <a:cs typeface="Times New Roman" pitchFamily="18" charset="0"/>
              </a:rPr>
              <a:t>Kritika byla směrována do těchto oblastí:</a:t>
            </a:r>
          </a:p>
          <a:p>
            <a:pPr marL="457200" indent="-457200" eaLnBrk="1" hangingPunct="1">
              <a:lnSpc>
                <a:spcPct val="120000"/>
              </a:lnSpc>
              <a:spcBef>
                <a:spcPts val="600"/>
              </a:spcBef>
              <a:spcAft>
                <a:spcPts val="600"/>
              </a:spcAft>
              <a:buClr>
                <a:srgbClr val="FFFF00"/>
              </a:buClr>
              <a:buSzPct val="100000"/>
              <a:buFont typeface="Wingdings" pitchFamily="2" charset="2"/>
              <a:buChar char="q"/>
              <a:tabLst>
                <a:tab pos="2686050" algn="l"/>
                <a:tab pos="5200650" algn="l"/>
                <a:tab pos="6191250" algn="l"/>
                <a:tab pos="8610600" algn="r"/>
              </a:tabLst>
            </a:pPr>
            <a:r>
              <a:rPr lang="cs-CZ" smtClean="0">
                <a:solidFill>
                  <a:srgbClr val="FFFF00"/>
                </a:solidFill>
                <a:latin typeface="Times New Roman" pitchFamily="18" charset="0"/>
                <a:cs typeface="Times New Roman" pitchFamily="18" charset="0"/>
              </a:rPr>
              <a:t>zisk na jeden výrobek není proporcionální k vyráběnému množství </a:t>
            </a:r>
            <a:r>
              <a:rPr lang="cs-CZ" i="1" smtClean="0">
                <a:latin typeface="Times New Roman" pitchFamily="18" charset="0"/>
                <a:cs typeface="Times New Roman" pitchFamily="18" charset="0"/>
              </a:rPr>
              <a:t>(zvyšováním objemu výroby dochází k degresi fixních nákladů, a tím k růstu zisku na jednotkou produkce). </a:t>
            </a:r>
            <a:r>
              <a:rPr lang="cs-CZ" smtClean="0">
                <a:latin typeface="Times New Roman" pitchFamily="18" charset="0"/>
                <a:cs typeface="Times New Roman" pitchFamily="18" charset="0"/>
              </a:rPr>
              <a:t>To ztěžuje řadu ekonomických rozhodnutí v podniku, např. volbu optimálního výrobního programu metodami lineárního programování).</a:t>
            </a:r>
          </a:p>
          <a:p>
            <a:pPr marL="457200" indent="-457200" eaLnBrk="1" hangingPunct="1">
              <a:lnSpc>
                <a:spcPct val="120000"/>
              </a:lnSpc>
              <a:spcBef>
                <a:spcPts val="600"/>
              </a:spcBef>
              <a:spcAft>
                <a:spcPts val="600"/>
              </a:spcAft>
              <a:buClr>
                <a:srgbClr val="FFFF00"/>
              </a:buClr>
              <a:buSzPct val="100000"/>
              <a:buFont typeface="Wingdings" pitchFamily="2" charset="2"/>
              <a:buChar char="q"/>
              <a:tabLst>
                <a:tab pos="2686050" algn="l"/>
                <a:tab pos="5200650" algn="l"/>
                <a:tab pos="6191250" algn="l"/>
                <a:tab pos="8610600" algn="r"/>
              </a:tabLst>
            </a:pPr>
            <a:r>
              <a:rPr lang="cs-CZ" smtClean="0">
                <a:latin typeface="Times New Roman" pitchFamily="18" charset="0"/>
                <a:cs typeface="Times New Roman" pitchFamily="18" charset="0"/>
              </a:rPr>
              <a:t>Kalkulace úplných nákladů považuje za </a:t>
            </a:r>
            <a:r>
              <a:rPr lang="cs-CZ" b="1" smtClean="0">
                <a:solidFill>
                  <a:srgbClr val="FFC000"/>
                </a:solidFill>
                <a:latin typeface="Times New Roman" pitchFamily="18" charset="0"/>
                <a:cs typeface="Times New Roman" pitchFamily="18" charset="0"/>
              </a:rPr>
              <a:t>minimální hranici ceny </a:t>
            </a:r>
            <a:r>
              <a:rPr lang="cs-CZ" smtClean="0">
                <a:latin typeface="Times New Roman" pitchFamily="18" charset="0"/>
                <a:cs typeface="Times New Roman" pitchFamily="18" charset="0"/>
              </a:rPr>
              <a:t>výrobku jeho úplné vlastní náklady; výrobky s nižší cenou </a:t>
            </a:r>
            <a:r>
              <a:rPr lang="cs-CZ" b="1" smtClean="0">
                <a:solidFill>
                  <a:srgbClr val="FFC000"/>
                </a:solidFill>
                <a:latin typeface="Times New Roman" pitchFamily="18" charset="0"/>
                <a:cs typeface="Times New Roman" pitchFamily="18" charset="0"/>
              </a:rPr>
              <a:t>považuje za nerentabilní</a:t>
            </a:r>
            <a:endParaRPr lang="en-US" b="1" smtClean="0">
              <a:solidFill>
                <a:srgbClr val="FFC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pPr eaLnBrk="1" hangingPunct="1">
              <a:defRPr/>
            </a:pPr>
            <a:r>
              <a:rPr lang="cs-CZ" b="1" i="1" smtClean="0">
                <a:latin typeface="Times New Roman" pitchFamily="18" charset="0"/>
              </a:rPr>
              <a:t>Charakteristika kalkulace neúplných nákladů</a:t>
            </a:r>
          </a:p>
        </p:txBody>
      </p:sp>
      <p:sp>
        <p:nvSpPr>
          <p:cNvPr id="154627" name="Rectangle 3"/>
          <p:cNvSpPr>
            <a:spLocks noGrp="1" noChangeArrowheads="1"/>
          </p:cNvSpPr>
          <p:nvPr>
            <p:ph type="body" idx="1"/>
          </p:nvPr>
        </p:nvSpPr>
        <p:spPr/>
        <p:txBody>
          <a:bodyPr/>
          <a:lstStyle/>
          <a:p>
            <a:pPr marL="0" indent="0" eaLnBrk="1" hangingPunct="1">
              <a:lnSpc>
                <a:spcPct val="120000"/>
              </a:lnSpc>
              <a:spcBef>
                <a:spcPct val="50000"/>
              </a:spcBef>
              <a:buFont typeface="Wingdings" pitchFamily="2" charset="2"/>
              <a:buNone/>
              <a:tabLst>
                <a:tab pos="989013" algn="l"/>
              </a:tabLst>
              <a:defRPr/>
            </a:pPr>
            <a:r>
              <a:rPr lang="cs-CZ" smtClean="0">
                <a:latin typeface="Times New Roman" pitchFamily="18" charset="0"/>
              </a:rPr>
              <a:t>Kalkulační jednici (příslušné položce služby) se přiřazuje pouze část nákladů (odtud název kalkulace) a to </a:t>
            </a:r>
            <a:r>
              <a:rPr lang="cs-CZ" b="1" smtClean="0">
                <a:latin typeface="Times New Roman" pitchFamily="18" charset="0"/>
              </a:rPr>
              <a:t>náklady variabilní povahy</a:t>
            </a:r>
          </a:p>
          <a:p>
            <a:pPr lvl="1" eaLnBrk="1" hangingPunct="1">
              <a:lnSpc>
                <a:spcPct val="120000"/>
              </a:lnSpc>
              <a:spcBef>
                <a:spcPct val="50000"/>
              </a:spcBef>
              <a:buFont typeface="Wingdings" pitchFamily="2" charset="2"/>
              <a:buChar char="q"/>
              <a:tabLst>
                <a:tab pos="989013" algn="l"/>
              </a:tabLst>
              <a:defRPr/>
            </a:pPr>
            <a:r>
              <a:rPr lang="cs-CZ" sz="2400" b="1" smtClean="0">
                <a:latin typeface="Times New Roman" pitchFamily="18" charset="0"/>
              </a:rPr>
              <a:t>	</a:t>
            </a:r>
            <a:r>
              <a:rPr lang="cs-CZ" sz="2400" smtClean="0">
                <a:latin typeface="Times New Roman" pitchFamily="18" charset="0"/>
              </a:rPr>
              <a:t>s kalkulací neúplných nákladů je spjat </a:t>
            </a:r>
            <a:r>
              <a:rPr lang="cs-CZ" sz="2400" b="1" smtClean="0">
                <a:solidFill>
                  <a:schemeClr val="folHlink"/>
                </a:solidFill>
                <a:latin typeface="Times New Roman" pitchFamily="18" charset="0"/>
              </a:rPr>
              <a:t>ukazatel příspěvek na 	úhradu fixních nákladů a zisku </a:t>
            </a:r>
          </a:p>
          <a:p>
            <a:pPr lvl="1" eaLnBrk="1" hangingPunct="1">
              <a:lnSpc>
                <a:spcPct val="120000"/>
              </a:lnSpc>
              <a:spcBef>
                <a:spcPct val="50000"/>
              </a:spcBef>
              <a:buFont typeface="Wingdings" pitchFamily="2" charset="2"/>
              <a:buChar char="q"/>
              <a:tabLst>
                <a:tab pos="989013" algn="l"/>
              </a:tabLst>
              <a:defRPr/>
            </a:pPr>
            <a:r>
              <a:rPr lang="cs-CZ" sz="2400" b="1" smtClean="0">
                <a:latin typeface="Times New Roman" pitchFamily="18" charset="0"/>
              </a:rPr>
              <a:t>	</a:t>
            </a:r>
            <a:r>
              <a:rPr lang="cs-CZ" sz="2400" i="1" smtClean="0">
                <a:latin typeface="Times New Roman" pitchFamily="18" charset="0"/>
              </a:rPr>
              <a:t>přispívá na úhradu fixních nákladů a zisku (viz diagram)</a:t>
            </a:r>
          </a:p>
          <a:p>
            <a:pPr lvl="1" eaLnBrk="1" hangingPunct="1">
              <a:lnSpc>
                <a:spcPct val="120000"/>
              </a:lnSpc>
              <a:spcBef>
                <a:spcPct val="50000"/>
              </a:spcBef>
              <a:buFont typeface="Wingdings" pitchFamily="2" charset="2"/>
              <a:buChar char="q"/>
              <a:tabLst>
                <a:tab pos="989013" algn="l"/>
              </a:tabLst>
              <a:defRPr/>
            </a:pPr>
            <a:r>
              <a:rPr lang="cs-CZ" sz="2400" i="1" smtClean="0">
                <a:latin typeface="Times New Roman" pitchFamily="18" charset="0"/>
              </a:rPr>
              <a:t>	</a:t>
            </a:r>
            <a:r>
              <a:rPr lang="cs-CZ" sz="2400" smtClean="0">
                <a:latin typeface="Times New Roman" pitchFamily="18" charset="0"/>
              </a:rPr>
              <a:t>náhrada příspěvku na úhradu hrubým rozpětím</a:t>
            </a:r>
            <a:endParaRPr lang="cs-CZ" sz="2400" b="1" smtClean="0">
              <a:latin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pPr eaLnBrk="1" hangingPunct="1">
              <a:defRPr/>
            </a:pPr>
            <a:r>
              <a:rPr lang="cs-CZ" smtClean="0"/>
              <a:t>Struktura kalkulace neúplných nákladů</a:t>
            </a:r>
          </a:p>
        </p:txBody>
      </p:sp>
      <p:graphicFrame>
        <p:nvGraphicFramePr>
          <p:cNvPr id="17410" name="Object 4"/>
          <p:cNvGraphicFramePr>
            <a:graphicFrameLocks noGrp="1" noChangeAspect="1"/>
          </p:cNvGraphicFramePr>
          <p:nvPr>
            <p:ph idx="1"/>
          </p:nvPr>
        </p:nvGraphicFramePr>
        <p:xfrm>
          <a:off x="0" y="1268413"/>
          <a:ext cx="9144000" cy="3960812"/>
        </p:xfrm>
        <a:graphic>
          <a:graphicData uri="http://schemas.openxmlformats.org/presentationml/2006/ole">
            <p:oleObj spid="_x0000_s17422" name="Dokument" r:id="rId3" imgW="6032511" imgH="1999023" progId="">
              <p:embed/>
            </p:oleObj>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eaLnBrk="1" hangingPunct="1">
              <a:defRPr/>
            </a:pPr>
            <a:r>
              <a:rPr lang="cs-CZ" sz="2400" b="1" i="1" smtClean="0">
                <a:latin typeface="Times New Roman" pitchFamily="18" charset="0"/>
              </a:rPr>
              <a:t>Diagram bodu zvratu s vyznačením hodnot příspěvku na úhradu</a:t>
            </a:r>
          </a:p>
        </p:txBody>
      </p:sp>
      <p:graphicFrame>
        <p:nvGraphicFramePr>
          <p:cNvPr id="18434" name="Object 3"/>
          <p:cNvGraphicFramePr>
            <a:graphicFrameLocks noGrp="1" noChangeAspect="1"/>
          </p:cNvGraphicFramePr>
          <p:nvPr>
            <p:ph idx="1"/>
          </p:nvPr>
        </p:nvGraphicFramePr>
        <p:xfrm>
          <a:off x="395288" y="1052513"/>
          <a:ext cx="8424862" cy="5472112"/>
        </p:xfrm>
        <a:graphic>
          <a:graphicData uri="http://schemas.openxmlformats.org/presentationml/2006/ole">
            <p:oleObj spid="_x0000_s18446" name="Dokument" r:id="rId3" imgW="5766035" imgH="3426066" progId="">
              <p:embed/>
            </p:oleObj>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5" name="Rectangle 5"/>
          <p:cNvSpPr>
            <a:spLocks noGrp="1" noChangeArrowheads="1"/>
          </p:cNvSpPr>
          <p:nvPr>
            <p:ph type="title"/>
          </p:nvPr>
        </p:nvSpPr>
        <p:spPr>
          <a:xfrm>
            <a:off x="457200" y="188913"/>
            <a:ext cx="8229600" cy="1584325"/>
          </a:xfrm>
        </p:spPr>
        <p:txBody>
          <a:bodyPr/>
          <a:lstStyle/>
          <a:p>
            <a:pPr algn="l" eaLnBrk="1" hangingPunct="1">
              <a:defRPr/>
            </a:pPr>
            <a:r>
              <a:rPr lang="cs-CZ" b="1" i="1" smtClean="0">
                <a:latin typeface="Times New Roman" pitchFamily="18" charset="0"/>
              </a:rPr>
              <a:t>Příspěvek na úhradu fixních nákladů a zisku</a:t>
            </a:r>
            <a:br>
              <a:rPr lang="cs-CZ" b="1" i="1" smtClean="0">
                <a:latin typeface="Times New Roman" pitchFamily="18" charset="0"/>
              </a:rPr>
            </a:br>
            <a:r>
              <a:rPr lang="cs-CZ" sz="2400" smtClean="0">
                <a:latin typeface="Times New Roman" pitchFamily="18" charset="0"/>
              </a:rPr>
              <a:t>1</a:t>
            </a:r>
            <a:r>
              <a:rPr lang="cs-CZ" smtClean="0">
                <a:latin typeface="Times New Roman" pitchFamily="18" charset="0"/>
              </a:rPr>
              <a:t>  </a:t>
            </a:r>
            <a:r>
              <a:rPr lang="cs-CZ" sz="1600" i="1" smtClean="0">
                <a:latin typeface="Times New Roman" pitchFamily="18" charset="0"/>
              </a:rPr>
              <a:t>nejsou plně uhrazeny fixní náklady</a:t>
            </a:r>
            <a:r>
              <a:rPr lang="en-US" sz="1600" i="1" smtClean="0">
                <a:latin typeface="Times New Roman" pitchFamily="18" charset="0"/>
                <a:cs typeface="Tahoma" pitchFamily="34" charset="0"/>
              </a:rPr>
              <a:t>=&gt;</a:t>
            </a:r>
            <a:r>
              <a:rPr lang="cs-CZ" sz="1600" i="1" smtClean="0">
                <a:latin typeface="Times New Roman" pitchFamily="18" charset="0"/>
                <a:cs typeface="Tahoma" pitchFamily="34" charset="0"/>
              </a:rPr>
              <a:t> ztráta</a:t>
            </a:r>
            <a:br>
              <a:rPr lang="cs-CZ" sz="1600" i="1" smtClean="0">
                <a:latin typeface="Times New Roman" pitchFamily="18" charset="0"/>
                <a:cs typeface="Tahoma" pitchFamily="34" charset="0"/>
              </a:rPr>
            </a:br>
            <a:r>
              <a:rPr lang="cs-CZ" sz="2400" i="1" smtClean="0">
                <a:latin typeface="Times New Roman" pitchFamily="18" charset="0"/>
                <a:cs typeface="Tahoma" pitchFamily="34" charset="0"/>
              </a:rPr>
              <a:t>2 </a:t>
            </a:r>
            <a:r>
              <a:rPr lang="cs-CZ" sz="1600" i="1" smtClean="0">
                <a:latin typeface="Times New Roman" pitchFamily="18" charset="0"/>
                <a:cs typeface="Tahoma" pitchFamily="34" charset="0"/>
              </a:rPr>
              <a:t> jsou plně uhrazeny fixní náklady (2a) a další část příspěvku tvoří zisk</a:t>
            </a:r>
            <a:endParaRPr lang="en-US" smtClean="0">
              <a:latin typeface="Times New Roman" pitchFamily="18" charset="0"/>
              <a:cs typeface="Tahoma" pitchFamily="34" charset="0"/>
            </a:endParaRPr>
          </a:p>
        </p:txBody>
      </p:sp>
      <p:graphicFrame>
        <p:nvGraphicFramePr>
          <p:cNvPr id="19458" name="Object 4"/>
          <p:cNvGraphicFramePr>
            <a:graphicFrameLocks noGrp="1" noChangeAspect="1"/>
          </p:cNvGraphicFramePr>
          <p:nvPr>
            <p:ph idx="1"/>
          </p:nvPr>
        </p:nvGraphicFramePr>
        <p:xfrm>
          <a:off x="0" y="1963738"/>
          <a:ext cx="9144000" cy="4633912"/>
        </p:xfrm>
        <a:graphic>
          <a:graphicData uri="http://schemas.openxmlformats.org/presentationml/2006/ole">
            <p:oleObj spid="_x0000_s19470" name="Dokument" r:id="rId3" imgW="5746292" imgH="3434108" progId="">
              <p:embed/>
            </p:oleObj>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eaLnBrk="1" hangingPunct="1">
              <a:defRPr/>
            </a:pPr>
            <a:r>
              <a:rPr lang="cs-CZ" b="1" i="1" smtClean="0">
                <a:latin typeface="Times New Roman" pitchFamily="18" charset="0"/>
              </a:rPr>
              <a:t>Využití kalkulace neúplných (variabilních) nákladů</a:t>
            </a:r>
          </a:p>
        </p:txBody>
      </p:sp>
      <p:sp>
        <p:nvSpPr>
          <p:cNvPr id="165891" name="Rectangle 3"/>
          <p:cNvSpPr>
            <a:spLocks noGrp="1" noChangeArrowheads="1"/>
          </p:cNvSpPr>
          <p:nvPr>
            <p:ph type="body" idx="1"/>
          </p:nvPr>
        </p:nvSpPr>
        <p:spPr>
          <a:xfrm>
            <a:off x="0" y="1196975"/>
            <a:ext cx="9144000" cy="5472113"/>
          </a:xfrm>
        </p:spPr>
        <p:txBody>
          <a:bodyPr/>
          <a:lstStyle/>
          <a:p>
            <a:pPr marL="989013" lvl="1" indent="-455613" eaLnBrk="1" hangingPunct="1">
              <a:lnSpc>
                <a:spcPct val="120000"/>
              </a:lnSpc>
              <a:spcBef>
                <a:spcPct val="50000"/>
              </a:spcBef>
              <a:buFont typeface="Wingdings" pitchFamily="2" charset="2"/>
              <a:buChar char="q"/>
              <a:defRPr/>
            </a:pPr>
            <a:r>
              <a:rPr lang="cs-CZ" sz="2400" smtClean="0">
                <a:latin typeface="Times New Roman" pitchFamily="18" charset="0"/>
              </a:rPr>
              <a:t>Určení minimální hranice ceny</a:t>
            </a:r>
          </a:p>
          <a:p>
            <a:pPr marL="989013" lvl="1" indent="-455613" eaLnBrk="1" hangingPunct="1">
              <a:lnSpc>
                <a:spcPct val="120000"/>
              </a:lnSpc>
              <a:spcBef>
                <a:spcPct val="50000"/>
              </a:spcBef>
              <a:buFont typeface="Wingdings" pitchFamily="2" charset="2"/>
              <a:buChar char="q"/>
              <a:defRPr/>
            </a:pPr>
            <a:r>
              <a:rPr lang="cs-CZ" sz="2400" smtClean="0">
                <a:latin typeface="Times New Roman" pitchFamily="18" charset="0"/>
              </a:rPr>
              <a:t>Rozhodování o portfoliu služeb</a:t>
            </a:r>
          </a:p>
          <a:p>
            <a:pPr marL="989013" lvl="1" indent="-455613" eaLnBrk="1" hangingPunct="1">
              <a:lnSpc>
                <a:spcPct val="120000"/>
              </a:lnSpc>
              <a:spcBef>
                <a:spcPct val="50000"/>
              </a:spcBef>
              <a:buFont typeface="Wingdings" pitchFamily="2" charset="2"/>
              <a:buChar char="q"/>
              <a:defRPr/>
            </a:pPr>
            <a:r>
              <a:rPr lang="cs-CZ" sz="2400" smtClean="0">
                <a:latin typeface="Times New Roman" pitchFamily="18" charset="0"/>
              </a:rPr>
              <a:t>Stanovení optimálního plánu výroby (služeb) </a:t>
            </a:r>
            <a:r>
              <a:rPr lang="cs-CZ" sz="2400" i="1" u="sng" smtClean="0">
                <a:solidFill>
                  <a:schemeClr val="folHlink"/>
                </a:solidFill>
                <a:latin typeface="Times New Roman" pitchFamily="18" charset="0"/>
              </a:rPr>
              <a:t>v literatuře často se pracuje s ukazatelem zisku, což je chybné </a:t>
            </a:r>
            <a:r>
              <a:rPr lang="cs-CZ" sz="2400" b="1" i="1" u="sng" smtClean="0">
                <a:solidFill>
                  <a:schemeClr val="folHlink"/>
                </a:solidFill>
                <a:latin typeface="Times New Roman" pitchFamily="18" charset="0"/>
              </a:rPr>
              <a:t>!</a:t>
            </a:r>
            <a:r>
              <a:rPr lang="cs-CZ" sz="2400" i="1" smtClean="0">
                <a:latin typeface="Times New Roman" pitchFamily="18" charset="0"/>
              </a:rPr>
              <a:t> (po ekonomické stránce)</a:t>
            </a:r>
            <a:endParaRPr lang="cs-CZ" sz="2400" smtClean="0">
              <a:latin typeface="Times New Roman" pitchFamily="18" charset="0"/>
            </a:endParaRPr>
          </a:p>
          <a:p>
            <a:pPr marL="989013" lvl="1" indent="-455613" eaLnBrk="1" hangingPunct="1">
              <a:lnSpc>
                <a:spcPct val="120000"/>
              </a:lnSpc>
              <a:spcBef>
                <a:spcPct val="50000"/>
              </a:spcBef>
              <a:buFont typeface="Wingdings" pitchFamily="2" charset="2"/>
              <a:buChar char="q"/>
              <a:defRPr/>
            </a:pPr>
            <a:r>
              <a:rPr lang="cs-CZ" sz="2400" smtClean="0">
                <a:latin typeface="Times New Roman" pitchFamily="18" charset="0"/>
              </a:rPr>
              <a:t>Rozhodování o přijetí dodatečných zakázek v případě nevyužité kapacity služeb (výroby)</a:t>
            </a:r>
          </a:p>
          <a:p>
            <a:pPr marL="989013" lvl="1" indent="-455613" eaLnBrk="1" hangingPunct="1">
              <a:lnSpc>
                <a:spcPct val="120000"/>
              </a:lnSpc>
              <a:spcBef>
                <a:spcPct val="50000"/>
              </a:spcBef>
              <a:buFont typeface="Wingdings" pitchFamily="2" charset="2"/>
              <a:buChar char="q"/>
              <a:defRPr/>
            </a:pPr>
            <a:r>
              <a:rPr lang="cs-CZ" sz="2400" smtClean="0">
                <a:latin typeface="Times New Roman" pitchFamily="18" charset="0"/>
              </a:rPr>
              <a:t>Sestavování plánu hospodaření daného podnikatelského subjektu</a:t>
            </a:r>
          </a:p>
          <a:p>
            <a:pPr marL="989013" lvl="1" indent="-455613" eaLnBrk="1" hangingPunct="1">
              <a:lnSpc>
                <a:spcPct val="120000"/>
              </a:lnSpc>
              <a:spcBef>
                <a:spcPct val="50000"/>
              </a:spcBef>
              <a:buFont typeface="Wingdings" pitchFamily="2" charset="2"/>
              <a:buChar char="q"/>
              <a:defRPr/>
            </a:pPr>
            <a:r>
              <a:rPr lang="cs-CZ" sz="2400" smtClean="0">
                <a:latin typeface="Times New Roman" pitchFamily="18" charset="0"/>
              </a:rPr>
              <a:t>Rozbor hospodaření subjektu pro manažerské rozhodování</a:t>
            </a:r>
          </a:p>
          <a:p>
            <a:pPr marL="989013" lvl="1" indent="-455613" eaLnBrk="1" hangingPunct="1">
              <a:lnSpc>
                <a:spcPct val="120000"/>
              </a:lnSpc>
              <a:spcBef>
                <a:spcPct val="50000"/>
              </a:spcBef>
              <a:buFont typeface="Wingdings" pitchFamily="2" charset="2"/>
              <a:buChar char="q"/>
              <a:defRPr/>
            </a:pPr>
            <a:endParaRPr lang="cs-CZ" sz="240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381000"/>
            <a:ext cx="8229600" cy="547688"/>
          </a:xfrm>
        </p:spPr>
        <p:txBody>
          <a:bodyPr/>
          <a:lstStyle/>
          <a:p>
            <a:pPr eaLnBrk="1" hangingPunct="1">
              <a:defRPr/>
            </a:pPr>
            <a:r>
              <a:rPr lang="cs-CZ" dirty="0" smtClean="0"/>
              <a:t>Modelová situace B</a:t>
            </a:r>
            <a:endParaRPr lang="cs-CZ" dirty="0"/>
          </a:p>
        </p:txBody>
      </p:sp>
      <p:sp>
        <p:nvSpPr>
          <p:cNvPr id="180227" name="Rectangle 3"/>
          <p:cNvSpPr>
            <a:spLocks noGrp="1" noChangeArrowheads="1"/>
          </p:cNvSpPr>
          <p:nvPr>
            <p:ph type="body" idx="1"/>
          </p:nvPr>
        </p:nvSpPr>
        <p:spPr>
          <a:xfrm>
            <a:off x="214313" y="1571625"/>
            <a:ext cx="8929687" cy="5286375"/>
          </a:xfrm>
        </p:spPr>
        <p:txBody>
          <a:bodyPr/>
          <a:lstStyle/>
          <a:p>
            <a:pPr marL="0" indent="0" eaLnBrk="1" hangingPunct="1">
              <a:lnSpc>
                <a:spcPct val="120000"/>
              </a:lnSpc>
              <a:buClr>
                <a:srgbClr val="FFFF00"/>
              </a:buClr>
              <a:buSzPct val="100000"/>
              <a:buFont typeface="Wingdings" pitchFamily="2" charset="2"/>
              <a:buNone/>
              <a:tabLst>
                <a:tab pos="2686050" algn="l"/>
                <a:tab pos="5200650" algn="l"/>
                <a:tab pos="6191250" algn="l"/>
                <a:tab pos="8610600" algn="r"/>
              </a:tabLst>
              <a:defRPr/>
            </a:pPr>
            <a:endParaRPr lang="en-US" i="1" dirty="0">
              <a:latin typeface="Times New Roman" pitchFamily="18" charset="0"/>
              <a:cs typeface="Times New Roman" pitchFamily="18" charset="0"/>
            </a:endParaRPr>
          </a:p>
        </p:txBody>
      </p:sp>
      <p:graphicFrame>
        <p:nvGraphicFramePr>
          <p:cNvPr id="3" name="Objekt 2"/>
          <p:cNvGraphicFramePr>
            <a:graphicFrameLocks noChangeAspect="1"/>
          </p:cNvGraphicFramePr>
          <p:nvPr>
            <p:extLst>
              <p:ext uri="{D42A27DB-BD31-4B8C-83A1-F6EECF244321}">
                <p14:modId xmlns="" xmlns:p14="http://schemas.microsoft.com/office/powerpoint/2010/main" val="1270228618"/>
              </p:ext>
            </p:extLst>
          </p:nvPr>
        </p:nvGraphicFramePr>
        <p:xfrm>
          <a:off x="97306" y="1340768"/>
          <a:ext cx="8949387" cy="5144582"/>
        </p:xfrm>
        <a:graphic>
          <a:graphicData uri="http://schemas.openxmlformats.org/presentationml/2006/ole">
            <p:oleObj spid="_x0000_s20495" name="Dokument" r:id="rId3" imgW="5773798" imgH="3319085" progId="Word.Document.12">
              <p:embed/>
            </p:oleObj>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68313" y="404813"/>
            <a:ext cx="8229600" cy="833437"/>
          </a:xfrm>
        </p:spPr>
        <p:txBody>
          <a:bodyPr/>
          <a:lstStyle/>
          <a:p>
            <a:pPr eaLnBrk="1" hangingPunct="1">
              <a:defRPr/>
            </a:pPr>
            <a:r>
              <a:rPr lang="cs-CZ" b="1" i="1" smtClean="0">
                <a:latin typeface="Times New Roman" pitchFamily="18" charset="0"/>
              </a:rPr>
              <a:t>Modelová situace B</a:t>
            </a:r>
          </a:p>
        </p:txBody>
      </p:sp>
      <p:sp>
        <p:nvSpPr>
          <p:cNvPr id="180227" name="Rectangle 3"/>
          <p:cNvSpPr>
            <a:spLocks noGrp="1" noChangeArrowheads="1"/>
          </p:cNvSpPr>
          <p:nvPr>
            <p:ph type="body" idx="1"/>
          </p:nvPr>
        </p:nvSpPr>
        <p:spPr>
          <a:xfrm>
            <a:off x="214313" y="1571625"/>
            <a:ext cx="8929687" cy="5286375"/>
          </a:xfrm>
        </p:spPr>
        <p:txBody>
          <a:bodyPr/>
          <a:lstStyle/>
          <a:p>
            <a:pPr marL="444500" indent="-444500">
              <a:lnSpc>
                <a:spcPct val="120000"/>
              </a:lnSpc>
              <a:spcBef>
                <a:spcPts val="600"/>
              </a:spcBef>
              <a:spcAft>
                <a:spcPts val="600"/>
              </a:spcAft>
              <a:buClr>
                <a:srgbClr val="FFFF00"/>
              </a:buClr>
              <a:buSzPct val="100000"/>
              <a:defRPr/>
            </a:pPr>
            <a:r>
              <a:rPr lang="cs-CZ" i="1" dirty="0" smtClean="0">
                <a:latin typeface="Times New Roman" pitchFamily="18" charset="0"/>
              </a:rPr>
              <a:t>Pro jednotlivé varianty (1., 2., 3.) spočítejte ukazatel „zisk před zdaněním“ do níže uvedených tabulek „Rozpočet po přijetí rozhodnutí 1. nebo 2. nebo 3.“.</a:t>
            </a:r>
          </a:p>
          <a:p>
            <a:pPr marL="444500" indent="-444500">
              <a:lnSpc>
                <a:spcPct val="120000"/>
              </a:lnSpc>
              <a:spcBef>
                <a:spcPts val="600"/>
              </a:spcBef>
              <a:spcAft>
                <a:spcPts val="600"/>
              </a:spcAft>
              <a:buClr>
                <a:srgbClr val="FFFF00"/>
              </a:buClr>
              <a:buSzPct val="100000"/>
              <a:defRPr/>
            </a:pPr>
            <a:endParaRPr lang="en-US" i="1" dirty="0" smtClean="0">
              <a:latin typeface="Times New Roman" pitchFamily="18" charset="0"/>
            </a:endParaRPr>
          </a:p>
          <a:p>
            <a:pPr marL="444500" indent="-444500">
              <a:lnSpc>
                <a:spcPct val="120000"/>
              </a:lnSpc>
              <a:spcBef>
                <a:spcPts val="600"/>
              </a:spcBef>
              <a:spcAft>
                <a:spcPts val="600"/>
              </a:spcAft>
              <a:buClr>
                <a:srgbClr val="FFFF00"/>
              </a:buClr>
              <a:buSzPct val="100000"/>
              <a:defRPr/>
            </a:pPr>
            <a:r>
              <a:rPr lang="cs-CZ" i="1" dirty="0" smtClean="0">
                <a:latin typeface="Times New Roman" pitchFamily="18" charset="0"/>
              </a:rPr>
              <a:t>Na základě provedené analýzy dosažených výsledků rozhodněte, kterou variantu výrobního programu („1“, „2“ , „3“) doporučujete a proč?</a:t>
            </a:r>
            <a:endParaRPr lang="en-US" i="1" dirty="0" smtClean="0">
              <a:latin typeface="Times New Roman" pitchFamily="18" charset="0"/>
            </a:endParaRPr>
          </a:p>
          <a:p>
            <a:pPr marL="444500" indent="-444500" eaLnBrk="1" hangingPunct="1">
              <a:lnSpc>
                <a:spcPct val="120000"/>
              </a:lnSpc>
              <a:buClr>
                <a:srgbClr val="FFFF00"/>
              </a:buClr>
              <a:buSzPct val="100000"/>
              <a:buFont typeface="Wingdings" pitchFamily="2" charset="2"/>
              <a:buNone/>
              <a:defRPr/>
            </a:pPr>
            <a:endParaRPr lang="en-US" i="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0"/>
            <a:ext cx="8229600" cy="571500"/>
          </a:xfrm>
        </p:spPr>
        <p:txBody>
          <a:bodyPr/>
          <a:lstStyle/>
          <a:p>
            <a:pPr eaLnBrk="1" hangingPunct="1">
              <a:defRPr/>
            </a:pPr>
            <a:r>
              <a:rPr lang="cs-CZ" b="1" i="1" smtClean="0">
                <a:latin typeface="Times New Roman" pitchFamily="18" charset="0"/>
              </a:rPr>
              <a:t>Modelová situace B</a:t>
            </a:r>
          </a:p>
        </p:txBody>
      </p:sp>
      <p:sp>
        <p:nvSpPr>
          <p:cNvPr id="180227" name="Rectangle 3"/>
          <p:cNvSpPr>
            <a:spLocks noGrp="1" noChangeArrowheads="1"/>
          </p:cNvSpPr>
          <p:nvPr>
            <p:ph type="body" idx="1"/>
          </p:nvPr>
        </p:nvSpPr>
        <p:spPr>
          <a:xfrm>
            <a:off x="0" y="1571625"/>
            <a:ext cx="9144000" cy="5286375"/>
          </a:xfrm>
        </p:spPr>
        <p:txBody>
          <a:bodyPr/>
          <a:lstStyle/>
          <a:p>
            <a:pPr marL="0" indent="0" eaLnBrk="1" hangingPunct="1">
              <a:lnSpc>
                <a:spcPct val="120000"/>
              </a:lnSpc>
              <a:buClr>
                <a:srgbClr val="FFFF00"/>
              </a:buClr>
              <a:buSzPct val="100000"/>
              <a:buFont typeface="Wingdings" pitchFamily="2" charset="2"/>
              <a:buNone/>
              <a:tabLst>
                <a:tab pos="2686050" algn="l"/>
                <a:tab pos="5200650" algn="l"/>
                <a:tab pos="6191250" algn="l"/>
                <a:tab pos="8610600" algn="r"/>
              </a:tabLst>
              <a:defRPr/>
            </a:pPr>
            <a:endParaRPr lang="en-US" i="1" dirty="0">
              <a:latin typeface="Times New Roman" pitchFamily="18" charset="0"/>
              <a:cs typeface="Times New Roman" pitchFamily="18" charset="0"/>
            </a:endParaRPr>
          </a:p>
        </p:txBody>
      </p:sp>
      <p:graphicFrame>
        <p:nvGraphicFramePr>
          <p:cNvPr id="21506" name="Object 2"/>
          <p:cNvGraphicFramePr>
            <a:graphicFrameLocks noChangeAspect="1"/>
          </p:cNvGraphicFramePr>
          <p:nvPr/>
        </p:nvGraphicFramePr>
        <p:xfrm>
          <a:off x="354013" y="571500"/>
          <a:ext cx="8593137" cy="6203950"/>
        </p:xfrm>
        <a:graphic>
          <a:graphicData uri="http://schemas.openxmlformats.org/presentationml/2006/ole">
            <p:oleObj spid="_x0000_s21518" name="Document" r:id="rId3" imgW="6975866" imgH="5263843" progId="">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381000"/>
            <a:ext cx="8229600" cy="833438"/>
          </a:xfrm>
        </p:spPr>
        <p:txBody>
          <a:bodyPr/>
          <a:lstStyle/>
          <a:p>
            <a:pPr eaLnBrk="1" hangingPunct="1">
              <a:defRPr/>
            </a:pPr>
            <a:r>
              <a:rPr lang="cs-CZ" b="1" i="1" dirty="0" smtClean="0">
                <a:latin typeface="Times New Roman" pitchFamily="18" charset="0"/>
                <a:cs typeface="Times New Roman" pitchFamily="18" charset="0"/>
              </a:rPr>
              <a:t>Modelová situace A</a:t>
            </a:r>
            <a:endParaRPr lang="cs-CZ" b="1" i="1" dirty="0">
              <a:latin typeface="Times New Roman" pitchFamily="18" charset="0"/>
              <a:cs typeface="Times New Roman" pitchFamily="18" charset="0"/>
            </a:endParaRPr>
          </a:p>
        </p:txBody>
      </p:sp>
      <p:sp>
        <p:nvSpPr>
          <p:cNvPr id="180227" name="Rectangle 3"/>
          <p:cNvSpPr>
            <a:spLocks noGrp="1" noChangeArrowheads="1"/>
          </p:cNvSpPr>
          <p:nvPr>
            <p:ph type="body" idx="1"/>
          </p:nvPr>
        </p:nvSpPr>
        <p:spPr>
          <a:xfrm>
            <a:off x="214313" y="1571625"/>
            <a:ext cx="8929687" cy="5286375"/>
          </a:xfrm>
        </p:spPr>
        <p:txBody>
          <a:bodyPr/>
          <a:lstStyle/>
          <a:p>
            <a:pPr marL="0" indent="0" eaLnBrk="1" hangingPunct="1">
              <a:lnSpc>
                <a:spcPct val="120000"/>
              </a:lnSpc>
              <a:buClr>
                <a:srgbClr val="FFFF00"/>
              </a:buClr>
              <a:buSzPct val="100000"/>
              <a:buFont typeface="Wingdings" pitchFamily="2" charset="2"/>
              <a:buNone/>
              <a:tabLst>
                <a:tab pos="2686050" algn="l"/>
                <a:tab pos="5200650" algn="l"/>
                <a:tab pos="6191250" algn="l"/>
                <a:tab pos="8610600" algn="r"/>
              </a:tabLst>
              <a:defRPr/>
            </a:pPr>
            <a:endParaRPr lang="en-US" i="1" dirty="0">
              <a:latin typeface="Times New Roman" pitchFamily="18" charset="0"/>
              <a:cs typeface="Times New Roman" pitchFamily="18" charset="0"/>
            </a:endParaRPr>
          </a:p>
        </p:txBody>
      </p:sp>
      <p:graphicFrame>
        <p:nvGraphicFramePr>
          <p:cNvPr id="1026" name="Object 2"/>
          <p:cNvGraphicFramePr>
            <a:graphicFrameLocks noChangeAspect="1"/>
          </p:cNvGraphicFramePr>
          <p:nvPr/>
        </p:nvGraphicFramePr>
        <p:xfrm>
          <a:off x="285750" y="1785938"/>
          <a:ext cx="8715375" cy="4214812"/>
        </p:xfrm>
        <a:graphic>
          <a:graphicData uri="http://schemas.openxmlformats.org/presentationml/2006/ole">
            <p:oleObj spid="_x0000_s1038" name="Dokument" r:id="rId3" imgW="6123728" imgH="2942646" progId="">
              <p:embed/>
            </p:oleObj>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68313" y="116633"/>
            <a:ext cx="8229600" cy="720079"/>
          </a:xfrm>
        </p:spPr>
        <p:txBody>
          <a:bodyPr/>
          <a:lstStyle/>
          <a:p>
            <a:pPr eaLnBrk="1" hangingPunct="1">
              <a:defRPr/>
            </a:pPr>
            <a:r>
              <a:rPr lang="cs-CZ" b="1" i="1" dirty="0" smtClean="0">
                <a:latin typeface="Times New Roman" pitchFamily="18" charset="0"/>
              </a:rPr>
              <a:t>Příklad č. 5 seminář </a:t>
            </a:r>
            <a:r>
              <a:rPr lang="cs-CZ" sz="2400" i="1" dirty="0" smtClean="0">
                <a:latin typeface="Times New Roman" pitchFamily="18" charset="0"/>
                <a:cs typeface="Times New Roman" pitchFamily="18" charset="0"/>
              </a:rPr>
              <a:t>využití kalkulací neúplných nákladů v ekonomické praxi.</a:t>
            </a:r>
            <a:endParaRPr lang="cs-CZ" sz="2400" b="1" i="1" dirty="0" smtClean="0">
              <a:latin typeface="Times New Roman" pitchFamily="18" charset="0"/>
              <a:cs typeface="Times New Roman" pitchFamily="18" charset="0"/>
            </a:endParaRPr>
          </a:p>
        </p:txBody>
      </p:sp>
      <p:sp>
        <p:nvSpPr>
          <p:cNvPr id="180227" name="Rectangle 3"/>
          <p:cNvSpPr>
            <a:spLocks noGrp="1" noChangeArrowheads="1"/>
          </p:cNvSpPr>
          <p:nvPr>
            <p:ph type="body" idx="1"/>
          </p:nvPr>
        </p:nvSpPr>
        <p:spPr>
          <a:xfrm>
            <a:off x="214313" y="836713"/>
            <a:ext cx="8929687" cy="6021288"/>
          </a:xfrm>
        </p:spPr>
        <p:txBody>
          <a:bodyPr/>
          <a:lstStyle/>
          <a:p>
            <a:pPr marL="444500" indent="-444500" eaLnBrk="1" hangingPunct="1">
              <a:lnSpc>
                <a:spcPct val="120000"/>
              </a:lnSpc>
              <a:buClr>
                <a:srgbClr val="FFFF00"/>
              </a:buClr>
              <a:buSzPct val="100000"/>
              <a:buFont typeface="Wingdings" pitchFamily="2" charset="2"/>
              <a:buNone/>
              <a:defRPr/>
            </a:pPr>
            <a:endParaRPr lang="en-US" i="1" dirty="0" smtClean="0">
              <a:latin typeface="Times New Roman" pitchFamily="18" charset="0"/>
              <a:cs typeface="Times New Roman" pitchFamily="18" charset="0"/>
            </a:endParaRPr>
          </a:p>
        </p:txBody>
      </p:sp>
      <p:graphicFrame>
        <p:nvGraphicFramePr>
          <p:cNvPr id="139266" name="Object 2"/>
          <p:cNvGraphicFramePr>
            <a:graphicFrameLocks noChangeAspect="1"/>
          </p:cNvGraphicFramePr>
          <p:nvPr/>
        </p:nvGraphicFramePr>
        <p:xfrm>
          <a:off x="400050" y="981075"/>
          <a:ext cx="8410575" cy="3495675"/>
        </p:xfrm>
        <a:graphic>
          <a:graphicData uri="http://schemas.openxmlformats.org/presentationml/2006/ole">
            <p:oleObj spid="_x0000_s139266" name="Dokument" r:id="rId3" imgW="8415125" imgH="3501081" progId="Word.Document.12">
              <p:embed/>
            </p:oleObj>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68313" y="116633"/>
            <a:ext cx="8229600" cy="720079"/>
          </a:xfrm>
        </p:spPr>
        <p:txBody>
          <a:bodyPr/>
          <a:lstStyle/>
          <a:p>
            <a:pPr eaLnBrk="1" hangingPunct="1">
              <a:defRPr/>
            </a:pPr>
            <a:r>
              <a:rPr lang="cs-CZ" b="1" i="1" dirty="0" smtClean="0">
                <a:latin typeface="Times New Roman" pitchFamily="18" charset="0"/>
              </a:rPr>
              <a:t>Příklad č. 5 seminář </a:t>
            </a:r>
            <a:r>
              <a:rPr lang="cs-CZ" sz="2400" i="1" dirty="0" smtClean="0">
                <a:latin typeface="Times New Roman" pitchFamily="18" charset="0"/>
                <a:cs typeface="Times New Roman" pitchFamily="18" charset="0"/>
              </a:rPr>
              <a:t>využití kalkulací neúplných nákladů v ekonomické praxi.</a:t>
            </a:r>
            <a:endParaRPr lang="cs-CZ" sz="2400" b="1" i="1" dirty="0" smtClean="0">
              <a:latin typeface="Times New Roman" pitchFamily="18" charset="0"/>
              <a:cs typeface="Times New Roman" pitchFamily="18" charset="0"/>
            </a:endParaRPr>
          </a:p>
        </p:txBody>
      </p:sp>
      <p:sp>
        <p:nvSpPr>
          <p:cNvPr id="180227" name="Rectangle 3"/>
          <p:cNvSpPr>
            <a:spLocks noGrp="1" noChangeArrowheads="1"/>
          </p:cNvSpPr>
          <p:nvPr>
            <p:ph type="body" idx="1"/>
          </p:nvPr>
        </p:nvSpPr>
        <p:spPr>
          <a:xfrm>
            <a:off x="214313" y="836713"/>
            <a:ext cx="8929687" cy="6021288"/>
          </a:xfrm>
        </p:spPr>
        <p:txBody>
          <a:bodyPr/>
          <a:lstStyle/>
          <a:p>
            <a:pPr marL="444500" indent="-444500" eaLnBrk="1" hangingPunct="1">
              <a:lnSpc>
                <a:spcPct val="120000"/>
              </a:lnSpc>
              <a:buClr>
                <a:srgbClr val="FFFF00"/>
              </a:buClr>
              <a:buSzPct val="100000"/>
              <a:buFont typeface="Wingdings" pitchFamily="2" charset="2"/>
              <a:buNone/>
              <a:defRPr/>
            </a:pPr>
            <a:endParaRPr lang="en-US" i="1" dirty="0" smtClean="0">
              <a:latin typeface="Times New Roman" pitchFamily="18" charset="0"/>
              <a:cs typeface="Times New Roman" pitchFamily="18" charset="0"/>
            </a:endParaRPr>
          </a:p>
        </p:txBody>
      </p:sp>
      <p:graphicFrame>
        <p:nvGraphicFramePr>
          <p:cNvPr id="140291" name="Object 3"/>
          <p:cNvGraphicFramePr>
            <a:graphicFrameLocks noChangeAspect="1"/>
          </p:cNvGraphicFramePr>
          <p:nvPr/>
        </p:nvGraphicFramePr>
        <p:xfrm>
          <a:off x="323850" y="1057275"/>
          <a:ext cx="8410575" cy="4105275"/>
        </p:xfrm>
        <a:graphic>
          <a:graphicData uri="http://schemas.openxmlformats.org/presentationml/2006/ole">
            <p:oleObj spid="_x0000_s140291" name="Dokument" r:id="rId3" imgW="8415125" imgH="4107099" progId="Word.Document.12">
              <p:embed/>
            </p:oleObj>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68313" y="116633"/>
            <a:ext cx="8229600" cy="720079"/>
          </a:xfrm>
        </p:spPr>
        <p:txBody>
          <a:bodyPr/>
          <a:lstStyle/>
          <a:p>
            <a:pPr eaLnBrk="1" hangingPunct="1">
              <a:defRPr/>
            </a:pPr>
            <a:r>
              <a:rPr lang="cs-CZ" b="1" i="1" dirty="0" smtClean="0">
                <a:latin typeface="Times New Roman" pitchFamily="18" charset="0"/>
              </a:rPr>
              <a:t>Příklad č. 5 seminář </a:t>
            </a:r>
            <a:r>
              <a:rPr lang="cs-CZ" sz="2400" i="1" dirty="0" smtClean="0">
                <a:latin typeface="Times New Roman" pitchFamily="18" charset="0"/>
                <a:cs typeface="Times New Roman" pitchFamily="18" charset="0"/>
              </a:rPr>
              <a:t>využití kalkulací neúplných nákladů v ekonomické praxi.</a:t>
            </a:r>
            <a:endParaRPr lang="cs-CZ" sz="2400" b="1" i="1" dirty="0" smtClean="0">
              <a:latin typeface="Times New Roman" pitchFamily="18" charset="0"/>
              <a:cs typeface="Times New Roman" pitchFamily="18" charset="0"/>
            </a:endParaRPr>
          </a:p>
        </p:txBody>
      </p:sp>
      <p:sp>
        <p:nvSpPr>
          <p:cNvPr id="180227" name="Rectangle 3"/>
          <p:cNvSpPr>
            <a:spLocks noGrp="1" noChangeArrowheads="1"/>
          </p:cNvSpPr>
          <p:nvPr>
            <p:ph type="body" idx="1"/>
          </p:nvPr>
        </p:nvSpPr>
        <p:spPr>
          <a:xfrm>
            <a:off x="214313" y="1268759"/>
            <a:ext cx="8929687" cy="5589241"/>
          </a:xfrm>
        </p:spPr>
        <p:txBody>
          <a:bodyPr/>
          <a:lstStyle/>
          <a:p>
            <a:pPr marL="457200" lvl="0" indent="-457200">
              <a:spcAft>
                <a:spcPts val="1800"/>
              </a:spcAft>
              <a:buClr>
                <a:srgbClr val="FFC000"/>
              </a:buClr>
              <a:buSzPct val="86000"/>
              <a:buFont typeface="+mj-lt"/>
              <a:buAutoNum type="arabicPeriod"/>
            </a:pPr>
            <a:r>
              <a:rPr lang="cs-CZ" i="1" dirty="0" smtClean="0">
                <a:latin typeface="Times New Roman" pitchFamily="18" charset="0"/>
                <a:cs typeface="Times New Roman" pitchFamily="18" charset="0"/>
              </a:rPr>
              <a:t>Jaký ekonomický dopad bude mít naplnění výrobní kapacity pouze těsněním typu „A“?</a:t>
            </a:r>
            <a:endParaRPr lang="cs-CZ" dirty="0" smtClean="0">
              <a:latin typeface="Times New Roman" pitchFamily="18" charset="0"/>
              <a:cs typeface="Times New Roman" pitchFamily="18" charset="0"/>
            </a:endParaRPr>
          </a:p>
          <a:p>
            <a:pPr marL="457200" lvl="0" indent="-457200">
              <a:spcAft>
                <a:spcPts val="1800"/>
              </a:spcAft>
              <a:buClr>
                <a:srgbClr val="FFC000"/>
              </a:buClr>
              <a:buSzPct val="86000"/>
              <a:buFont typeface="+mj-lt"/>
              <a:buAutoNum type="arabicPeriod"/>
            </a:pPr>
            <a:r>
              <a:rPr lang="cs-CZ" i="1" dirty="0" smtClean="0">
                <a:latin typeface="Times New Roman" pitchFamily="18" charset="0"/>
                <a:cs typeface="Times New Roman" pitchFamily="18" charset="0"/>
              </a:rPr>
              <a:t>Jaký ekonomický dopad bude mít naplnění výrobní kapacity pouze těsněním typu „B“?</a:t>
            </a:r>
            <a:endParaRPr lang="cs-CZ" dirty="0" smtClean="0">
              <a:latin typeface="Times New Roman" pitchFamily="18" charset="0"/>
              <a:cs typeface="Times New Roman" pitchFamily="18" charset="0"/>
            </a:endParaRPr>
          </a:p>
          <a:p>
            <a:pPr marL="457200" lvl="0" indent="-457200">
              <a:spcAft>
                <a:spcPts val="1800"/>
              </a:spcAft>
              <a:buClr>
                <a:srgbClr val="FFC000"/>
              </a:buClr>
              <a:buSzPct val="86000"/>
              <a:buFont typeface="+mj-lt"/>
              <a:buAutoNum type="arabicPeriod"/>
            </a:pPr>
            <a:r>
              <a:rPr lang="cs-CZ" i="1" dirty="0" smtClean="0">
                <a:latin typeface="Times New Roman" pitchFamily="18" charset="0"/>
                <a:cs typeface="Times New Roman" pitchFamily="18" charset="0"/>
              </a:rPr>
              <a:t>Jaký ekonomický dopad bude mít naplnění výrobní kapacity kombinací obou typu těsnění „A“ i „B“?</a:t>
            </a:r>
            <a:endParaRPr lang="cs-CZ" dirty="0" smtClean="0">
              <a:latin typeface="Times New Roman" pitchFamily="18" charset="0"/>
              <a:cs typeface="Times New Roman" pitchFamily="18" charset="0"/>
            </a:endParaRPr>
          </a:p>
          <a:p>
            <a:pPr marL="457200" lvl="0" indent="-457200">
              <a:spcAft>
                <a:spcPts val="1800"/>
              </a:spcAft>
              <a:buClr>
                <a:srgbClr val="FFC000"/>
              </a:buClr>
              <a:buSzPct val="86000"/>
              <a:buFont typeface="+mj-lt"/>
              <a:buAutoNum type="arabicPeriod"/>
            </a:pPr>
            <a:r>
              <a:rPr lang="cs-CZ" i="1" dirty="0" smtClean="0">
                <a:latin typeface="Times New Roman" pitchFamily="18" charset="0"/>
                <a:cs typeface="Times New Roman" pitchFamily="18" charset="0"/>
              </a:rPr>
              <a:t>Rozhodněte, v jaké podobě bude poptávka akceptována?</a:t>
            </a:r>
            <a:endParaRPr lang="cs-CZ" dirty="0" smtClean="0">
              <a:latin typeface="Times New Roman" pitchFamily="18" charset="0"/>
              <a:cs typeface="Times New Roman" pitchFamily="18" charset="0"/>
            </a:endParaRPr>
          </a:p>
          <a:p>
            <a:pPr marL="444500" indent="-444500" eaLnBrk="1" hangingPunct="1">
              <a:lnSpc>
                <a:spcPct val="120000"/>
              </a:lnSpc>
              <a:buClr>
                <a:srgbClr val="FFFF00"/>
              </a:buClr>
              <a:buSzPct val="100000"/>
              <a:buFont typeface="Wingdings" pitchFamily="2" charset="2"/>
              <a:buNone/>
              <a:defRPr/>
            </a:pPr>
            <a:endParaRPr lang="en-US" i="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68313" y="116633"/>
            <a:ext cx="8229600" cy="720079"/>
          </a:xfrm>
        </p:spPr>
        <p:txBody>
          <a:bodyPr/>
          <a:lstStyle/>
          <a:p>
            <a:pPr eaLnBrk="1" hangingPunct="1">
              <a:defRPr/>
            </a:pPr>
            <a:r>
              <a:rPr lang="cs-CZ" b="1" i="1" dirty="0" smtClean="0">
                <a:latin typeface="Times New Roman" pitchFamily="18" charset="0"/>
              </a:rPr>
              <a:t>Příklad č. 5 seminář </a:t>
            </a:r>
            <a:r>
              <a:rPr lang="cs-CZ" sz="2400" i="1" dirty="0" smtClean="0">
                <a:latin typeface="Times New Roman" pitchFamily="18" charset="0"/>
                <a:cs typeface="Times New Roman" pitchFamily="18" charset="0"/>
              </a:rPr>
              <a:t>využití kalkulací neúplných nákladů v ekonomické praxi.</a:t>
            </a:r>
            <a:endParaRPr lang="cs-CZ" sz="2400" b="1" i="1" dirty="0" smtClean="0">
              <a:latin typeface="Times New Roman" pitchFamily="18" charset="0"/>
              <a:cs typeface="Times New Roman" pitchFamily="18" charset="0"/>
            </a:endParaRPr>
          </a:p>
        </p:txBody>
      </p:sp>
      <p:sp>
        <p:nvSpPr>
          <p:cNvPr id="4" name="Zástupný symbol pro obsah 3"/>
          <p:cNvSpPr>
            <a:spLocks noGrp="1"/>
          </p:cNvSpPr>
          <p:nvPr>
            <p:ph idx="1"/>
          </p:nvPr>
        </p:nvSpPr>
        <p:spPr>
          <a:xfrm>
            <a:off x="0" y="1196975"/>
            <a:ext cx="9144000" cy="5544393"/>
          </a:xfrm>
        </p:spPr>
        <p:txBody>
          <a:bodyPr/>
          <a:lstStyle/>
          <a:p>
            <a:endParaRPr lang="cs-CZ" dirty="0"/>
          </a:p>
        </p:txBody>
      </p:sp>
      <p:graphicFrame>
        <p:nvGraphicFramePr>
          <p:cNvPr id="142338" name="Object 2"/>
          <p:cNvGraphicFramePr>
            <a:graphicFrameLocks noChangeAspect="1"/>
          </p:cNvGraphicFramePr>
          <p:nvPr/>
        </p:nvGraphicFramePr>
        <p:xfrm>
          <a:off x="107504" y="4509120"/>
          <a:ext cx="8410575" cy="2181225"/>
        </p:xfrm>
        <a:graphic>
          <a:graphicData uri="http://schemas.openxmlformats.org/presentationml/2006/ole">
            <p:oleObj spid="_x0000_s142338" name="Dokument" r:id="rId3" imgW="8415125" imgH="2181739" progId="Word.Document.12">
              <p:embed/>
            </p:oleObj>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68313" y="116633"/>
            <a:ext cx="8229600" cy="720079"/>
          </a:xfrm>
        </p:spPr>
        <p:txBody>
          <a:bodyPr/>
          <a:lstStyle/>
          <a:p>
            <a:pPr eaLnBrk="1" hangingPunct="1">
              <a:defRPr/>
            </a:pPr>
            <a:r>
              <a:rPr lang="cs-CZ" b="1" i="1" dirty="0" smtClean="0">
                <a:latin typeface="Times New Roman" pitchFamily="18" charset="0"/>
              </a:rPr>
              <a:t>Příklad č. 5 seminář </a:t>
            </a:r>
            <a:r>
              <a:rPr lang="cs-CZ" sz="2400" i="1" dirty="0" smtClean="0">
                <a:latin typeface="Times New Roman" pitchFamily="18" charset="0"/>
                <a:cs typeface="Times New Roman" pitchFamily="18" charset="0"/>
              </a:rPr>
              <a:t>využití kalkulací neúplných nákladů v ekonomické praxi.</a:t>
            </a:r>
            <a:endParaRPr lang="cs-CZ" sz="2400" b="1" i="1" dirty="0" smtClean="0">
              <a:latin typeface="Times New Roman" pitchFamily="18" charset="0"/>
              <a:cs typeface="Times New Roman" pitchFamily="18" charset="0"/>
            </a:endParaRPr>
          </a:p>
        </p:txBody>
      </p:sp>
      <p:sp>
        <p:nvSpPr>
          <p:cNvPr id="4" name="Zástupný symbol pro obsah 3"/>
          <p:cNvSpPr>
            <a:spLocks noGrp="1"/>
          </p:cNvSpPr>
          <p:nvPr>
            <p:ph idx="1"/>
          </p:nvPr>
        </p:nvSpPr>
        <p:spPr>
          <a:xfrm>
            <a:off x="0" y="1196975"/>
            <a:ext cx="9144000" cy="5544393"/>
          </a:xfrm>
        </p:spPr>
        <p:txBody>
          <a:bodyPr/>
          <a:lstStyle/>
          <a:p>
            <a:endParaRPr lang="cs-CZ" dirty="0"/>
          </a:p>
        </p:txBody>
      </p:sp>
      <p:graphicFrame>
        <p:nvGraphicFramePr>
          <p:cNvPr id="142338" name="Object 2"/>
          <p:cNvGraphicFramePr>
            <a:graphicFrameLocks noChangeAspect="1"/>
          </p:cNvGraphicFramePr>
          <p:nvPr/>
        </p:nvGraphicFramePr>
        <p:xfrm>
          <a:off x="107504" y="4509120"/>
          <a:ext cx="8410575" cy="2181225"/>
        </p:xfrm>
        <a:graphic>
          <a:graphicData uri="http://schemas.openxmlformats.org/presentationml/2006/ole">
            <p:oleObj spid="_x0000_s143362" name="Dokument" r:id="rId3" imgW="8415125" imgH="2181739" progId="Word.Document.12">
              <p:embed/>
            </p:oleObj>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68313" y="116633"/>
            <a:ext cx="8229600" cy="720079"/>
          </a:xfrm>
        </p:spPr>
        <p:txBody>
          <a:bodyPr/>
          <a:lstStyle/>
          <a:p>
            <a:pPr eaLnBrk="1" hangingPunct="1">
              <a:defRPr/>
            </a:pPr>
            <a:r>
              <a:rPr lang="cs-CZ" b="1" i="1" dirty="0" smtClean="0">
                <a:latin typeface="Times New Roman" pitchFamily="18" charset="0"/>
              </a:rPr>
              <a:t>Příklad č. 5 seminář </a:t>
            </a:r>
            <a:r>
              <a:rPr lang="cs-CZ" sz="2400" i="1" dirty="0" smtClean="0">
                <a:latin typeface="Times New Roman" pitchFamily="18" charset="0"/>
                <a:cs typeface="Times New Roman" pitchFamily="18" charset="0"/>
              </a:rPr>
              <a:t>využití kalkulací neúplných nákladů v ekonomické praxi.</a:t>
            </a:r>
            <a:endParaRPr lang="cs-CZ" sz="2400" b="1" i="1" dirty="0" smtClean="0">
              <a:latin typeface="Times New Roman" pitchFamily="18" charset="0"/>
              <a:cs typeface="Times New Roman" pitchFamily="18" charset="0"/>
            </a:endParaRPr>
          </a:p>
        </p:txBody>
      </p:sp>
      <p:sp>
        <p:nvSpPr>
          <p:cNvPr id="4" name="Zástupný symbol pro obsah 3"/>
          <p:cNvSpPr>
            <a:spLocks noGrp="1"/>
          </p:cNvSpPr>
          <p:nvPr>
            <p:ph idx="1"/>
          </p:nvPr>
        </p:nvSpPr>
        <p:spPr>
          <a:xfrm>
            <a:off x="0" y="1196975"/>
            <a:ext cx="9144000" cy="5544393"/>
          </a:xfrm>
        </p:spPr>
        <p:txBody>
          <a:bodyPr/>
          <a:lstStyle/>
          <a:p>
            <a:endParaRPr lang="cs-CZ"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68313" y="116633"/>
            <a:ext cx="8229600" cy="720079"/>
          </a:xfrm>
        </p:spPr>
        <p:txBody>
          <a:bodyPr/>
          <a:lstStyle/>
          <a:p>
            <a:pPr eaLnBrk="1" hangingPunct="1">
              <a:defRPr/>
            </a:pPr>
            <a:r>
              <a:rPr lang="cs-CZ" b="1" i="1" dirty="0" smtClean="0">
                <a:latin typeface="Times New Roman" pitchFamily="18" charset="0"/>
              </a:rPr>
              <a:t>Příklad č. 5 seminář </a:t>
            </a:r>
            <a:r>
              <a:rPr lang="cs-CZ" sz="2400" i="1" dirty="0" smtClean="0">
                <a:latin typeface="Times New Roman" pitchFamily="18" charset="0"/>
                <a:cs typeface="Times New Roman" pitchFamily="18" charset="0"/>
              </a:rPr>
              <a:t>využití kalkulací neúplných nákladů v ekonomické praxi.</a:t>
            </a:r>
            <a:endParaRPr lang="cs-CZ" sz="2400" b="1" i="1" dirty="0" smtClean="0">
              <a:latin typeface="Times New Roman" pitchFamily="18" charset="0"/>
              <a:cs typeface="Times New Roman" pitchFamily="18" charset="0"/>
            </a:endParaRPr>
          </a:p>
        </p:txBody>
      </p:sp>
      <p:sp>
        <p:nvSpPr>
          <p:cNvPr id="4" name="Zástupný symbol pro obsah 3"/>
          <p:cNvSpPr>
            <a:spLocks noGrp="1"/>
          </p:cNvSpPr>
          <p:nvPr>
            <p:ph idx="1"/>
          </p:nvPr>
        </p:nvSpPr>
        <p:spPr>
          <a:xfrm>
            <a:off x="0" y="1196975"/>
            <a:ext cx="9144000" cy="5544393"/>
          </a:xfrm>
        </p:spPr>
        <p:txBody>
          <a:bodyPr/>
          <a:lstStyle/>
          <a:p>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a:defRPr/>
            </a:pPr>
            <a:r>
              <a:rPr lang="cs-CZ" b="1" i="1" dirty="0">
                <a:latin typeface="Times New Roman" pitchFamily="18" charset="0"/>
                <a:cs typeface="Times New Roman" pitchFamily="18" charset="0"/>
              </a:rPr>
              <a:t>Jednicové a režijní náklady</a:t>
            </a:r>
          </a:p>
        </p:txBody>
      </p:sp>
      <p:sp>
        <p:nvSpPr>
          <p:cNvPr id="134147" name="Rectangle 3"/>
          <p:cNvSpPr>
            <a:spLocks noGrp="1" noChangeArrowheads="1"/>
          </p:cNvSpPr>
          <p:nvPr>
            <p:ph type="body" idx="1"/>
          </p:nvPr>
        </p:nvSpPr>
        <p:spPr>
          <a:xfrm>
            <a:off x="285750" y="1196975"/>
            <a:ext cx="8572500" cy="5327650"/>
          </a:xfrm>
        </p:spPr>
        <p:txBody>
          <a:bodyPr/>
          <a:lstStyle/>
          <a:p>
            <a:pPr marL="0" indent="0">
              <a:lnSpc>
                <a:spcPct val="120000"/>
              </a:lnSpc>
              <a:spcBef>
                <a:spcPct val="50000"/>
              </a:spcBef>
              <a:buFont typeface="Wingdings" pitchFamily="2" charset="2"/>
              <a:buNone/>
              <a:tabLst>
                <a:tab pos="630238" algn="l"/>
              </a:tabLst>
              <a:defRPr/>
            </a:pPr>
            <a:r>
              <a:rPr lang="cs-CZ" dirty="0">
                <a:latin typeface="Times New Roman" pitchFamily="18" charset="0"/>
                <a:cs typeface="Times New Roman" pitchFamily="18" charset="0"/>
              </a:rPr>
              <a:t>Problémovým místem </a:t>
            </a:r>
            <a:r>
              <a:rPr lang="cs-CZ" b="1" dirty="0">
                <a:latin typeface="Times New Roman" pitchFamily="18" charset="0"/>
                <a:cs typeface="Times New Roman" pitchFamily="18" charset="0"/>
              </a:rPr>
              <a:t>všech kalkulačních metod</a:t>
            </a:r>
            <a:r>
              <a:rPr lang="cs-CZ" dirty="0">
                <a:latin typeface="Times New Roman" pitchFamily="18" charset="0"/>
                <a:cs typeface="Times New Roman" pitchFamily="18" charset="0"/>
              </a:rPr>
              <a:t> </a:t>
            </a:r>
            <a:r>
              <a:rPr lang="cs-CZ" u="sng" dirty="0">
                <a:solidFill>
                  <a:srgbClr val="FFFF00"/>
                </a:solidFill>
                <a:latin typeface="Times New Roman" pitchFamily="18" charset="0"/>
                <a:cs typeface="Times New Roman" pitchFamily="18" charset="0"/>
              </a:rPr>
              <a:t>je přiřazování režijních nákladů</a:t>
            </a:r>
            <a:r>
              <a:rPr lang="cs-CZ" dirty="0">
                <a:latin typeface="Times New Roman" pitchFamily="18" charset="0"/>
                <a:cs typeface="Times New Roman" pitchFamily="18" charset="0"/>
              </a:rPr>
              <a:t>. </a:t>
            </a:r>
            <a:r>
              <a:rPr lang="cs-CZ" i="1" dirty="0" smtClean="0">
                <a:latin typeface="Times New Roman" pitchFamily="18" charset="0"/>
                <a:cs typeface="Times New Roman" pitchFamily="18" charset="0"/>
              </a:rPr>
              <a:t>(jednicové náklady se přiřazují obvykle v souladu s normami –THN)</a:t>
            </a:r>
          </a:p>
          <a:p>
            <a:pPr marL="0" indent="0">
              <a:lnSpc>
                <a:spcPct val="120000"/>
              </a:lnSpc>
              <a:spcBef>
                <a:spcPct val="50000"/>
              </a:spcBef>
              <a:buFont typeface="Wingdings" pitchFamily="2" charset="2"/>
              <a:buNone/>
              <a:tabLst>
                <a:tab pos="630238" algn="l"/>
              </a:tabLst>
              <a:defRPr/>
            </a:pPr>
            <a:endParaRPr lang="cs-CZ" dirty="0">
              <a:latin typeface="Times New Roman" pitchFamily="18" charset="0"/>
              <a:cs typeface="Times New Roman" pitchFamily="18" charset="0"/>
            </a:endParaRPr>
          </a:p>
          <a:p>
            <a:pPr marL="0" indent="0">
              <a:lnSpc>
                <a:spcPct val="120000"/>
              </a:lnSpc>
              <a:spcBef>
                <a:spcPct val="50000"/>
              </a:spcBef>
              <a:buFont typeface="Wingdings" pitchFamily="2" charset="2"/>
              <a:buNone/>
              <a:tabLst>
                <a:tab pos="630238" algn="l"/>
              </a:tabLst>
              <a:defRPr/>
            </a:pPr>
            <a:r>
              <a:rPr lang="cs-CZ" dirty="0">
                <a:latin typeface="Times New Roman" pitchFamily="18" charset="0"/>
                <a:cs typeface="Times New Roman" pitchFamily="18" charset="0"/>
              </a:rPr>
              <a:t>Nejrozšířenější členění režijních nákladů má podobu:</a:t>
            </a:r>
          </a:p>
          <a:p>
            <a:pPr lvl="1">
              <a:lnSpc>
                <a:spcPct val="120000"/>
              </a:lnSpc>
              <a:spcBef>
                <a:spcPct val="50000"/>
              </a:spcBef>
              <a:buClr>
                <a:srgbClr val="FFFF00"/>
              </a:buClr>
              <a:buSzPct val="121000"/>
              <a:buFont typeface="Wingdings" pitchFamily="2" charset="2"/>
              <a:buChar char="q"/>
              <a:tabLst>
                <a:tab pos="630238" algn="l"/>
              </a:tabLst>
              <a:defRPr/>
            </a:pPr>
            <a:r>
              <a:rPr lang="cs-CZ" sz="2400" dirty="0">
                <a:latin typeface="Times New Roman" pitchFamily="18" charset="0"/>
                <a:cs typeface="Times New Roman" pitchFamily="18" charset="0"/>
              </a:rPr>
              <a:t>	výrobní režie</a:t>
            </a:r>
          </a:p>
          <a:p>
            <a:pPr lvl="1">
              <a:lnSpc>
                <a:spcPct val="120000"/>
              </a:lnSpc>
              <a:spcBef>
                <a:spcPct val="50000"/>
              </a:spcBef>
              <a:buClr>
                <a:srgbClr val="FFFF00"/>
              </a:buClr>
              <a:buSzPct val="100000"/>
              <a:buFont typeface="Wingdings" pitchFamily="2" charset="2"/>
              <a:buChar char="q"/>
              <a:tabLst>
                <a:tab pos="630238" algn="l"/>
              </a:tabLst>
              <a:defRPr/>
            </a:pPr>
            <a:r>
              <a:rPr lang="cs-CZ" sz="2400" dirty="0">
                <a:latin typeface="Times New Roman" pitchFamily="18" charset="0"/>
                <a:cs typeface="Times New Roman" pitchFamily="18" charset="0"/>
              </a:rPr>
              <a:t>	správní režie</a:t>
            </a:r>
          </a:p>
          <a:p>
            <a:pPr lvl="1">
              <a:lnSpc>
                <a:spcPct val="120000"/>
              </a:lnSpc>
              <a:spcBef>
                <a:spcPct val="50000"/>
              </a:spcBef>
              <a:buClr>
                <a:srgbClr val="FFFF00"/>
              </a:buClr>
              <a:buSzPct val="100000"/>
              <a:buFont typeface="Wingdings" pitchFamily="2" charset="2"/>
              <a:buChar char="q"/>
              <a:tabLst>
                <a:tab pos="630238" algn="l"/>
              </a:tabLst>
              <a:defRPr/>
            </a:pPr>
            <a:r>
              <a:rPr lang="cs-CZ" sz="2400" dirty="0">
                <a:latin typeface="Times New Roman" pitchFamily="18" charset="0"/>
                <a:cs typeface="Times New Roman" pitchFamily="18" charset="0"/>
              </a:rPr>
              <a:t>	(zásobovací režie)</a:t>
            </a:r>
          </a:p>
          <a:p>
            <a:pPr lvl="1">
              <a:lnSpc>
                <a:spcPct val="120000"/>
              </a:lnSpc>
              <a:spcBef>
                <a:spcPct val="50000"/>
              </a:spcBef>
              <a:buClr>
                <a:srgbClr val="FFFF00"/>
              </a:buClr>
              <a:buSzPct val="100000"/>
              <a:buFont typeface="Wingdings" pitchFamily="2" charset="2"/>
              <a:buChar char="q"/>
              <a:tabLst>
                <a:tab pos="630238" algn="l"/>
              </a:tabLst>
              <a:defRPr/>
            </a:pPr>
            <a:r>
              <a:rPr lang="cs-CZ" sz="2400" dirty="0">
                <a:latin typeface="Times New Roman" pitchFamily="18" charset="0"/>
                <a:cs typeface="Times New Roman" pitchFamily="18" charset="0"/>
              </a:rPr>
              <a:t>	odbytová režie (prodejní)</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a:defRPr/>
            </a:pPr>
            <a:r>
              <a:rPr lang="cs-CZ" b="1" i="1" dirty="0">
                <a:latin typeface="Times New Roman" pitchFamily="18" charset="0"/>
                <a:cs typeface="Times New Roman" pitchFamily="18" charset="0"/>
              </a:rPr>
              <a:t>Výrobní režie</a:t>
            </a:r>
          </a:p>
        </p:txBody>
      </p:sp>
      <p:sp>
        <p:nvSpPr>
          <p:cNvPr id="135171" name="Rectangle 3"/>
          <p:cNvSpPr>
            <a:spLocks noGrp="1" noChangeArrowheads="1"/>
          </p:cNvSpPr>
          <p:nvPr>
            <p:ph type="body" idx="1"/>
          </p:nvPr>
        </p:nvSpPr>
        <p:spPr>
          <a:xfrm>
            <a:off x="500063" y="981075"/>
            <a:ext cx="8072437" cy="5876925"/>
          </a:xfrm>
        </p:spPr>
        <p:txBody>
          <a:bodyPr/>
          <a:lstStyle/>
          <a:p>
            <a:pPr marL="0" indent="0">
              <a:lnSpc>
                <a:spcPct val="120000"/>
              </a:lnSpc>
              <a:spcBef>
                <a:spcPct val="50000"/>
              </a:spcBef>
              <a:buFont typeface="Wingdings" pitchFamily="2" charset="2"/>
              <a:buNone/>
              <a:tabLst>
                <a:tab pos="528638" algn="l"/>
              </a:tabLst>
              <a:defRPr/>
            </a:pPr>
            <a:endParaRPr lang="cs-CZ" dirty="0" smtClean="0"/>
          </a:p>
          <a:p>
            <a:pPr marL="0" indent="0">
              <a:lnSpc>
                <a:spcPct val="120000"/>
              </a:lnSpc>
              <a:spcBef>
                <a:spcPct val="50000"/>
              </a:spcBef>
              <a:buFont typeface="Wingdings" pitchFamily="2" charset="2"/>
              <a:buNone/>
              <a:tabLst>
                <a:tab pos="528638" algn="l"/>
              </a:tabLst>
              <a:defRPr/>
            </a:pPr>
            <a:r>
              <a:rPr lang="cs-CZ" dirty="0" smtClean="0">
                <a:latin typeface="Times New Roman" pitchFamily="18" charset="0"/>
                <a:cs typeface="Times New Roman" pitchFamily="18" charset="0"/>
              </a:rPr>
              <a:t>Výrobní </a:t>
            </a:r>
            <a:r>
              <a:rPr lang="cs-CZ" dirty="0">
                <a:latin typeface="Times New Roman" pitchFamily="18" charset="0"/>
                <a:cs typeface="Times New Roman" pitchFamily="18" charset="0"/>
              </a:rPr>
              <a:t>režii v oblasti </a:t>
            </a:r>
            <a:r>
              <a:rPr lang="cs-CZ" dirty="0" smtClean="0">
                <a:latin typeface="Times New Roman" pitchFamily="18" charset="0"/>
                <a:cs typeface="Times New Roman" pitchFamily="18" charset="0"/>
              </a:rPr>
              <a:t> výrobních podniků a služeb </a:t>
            </a:r>
            <a:r>
              <a:rPr lang="cs-CZ" dirty="0">
                <a:latin typeface="Times New Roman" pitchFamily="18" charset="0"/>
                <a:cs typeface="Times New Roman" pitchFamily="18" charset="0"/>
              </a:rPr>
              <a:t>se </a:t>
            </a:r>
            <a:r>
              <a:rPr lang="cs-CZ" dirty="0" smtClean="0">
                <a:latin typeface="Times New Roman" pitchFamily="18" charset="0"/>
                <a:cs typeface="Times New Roman" pitchFamily="18" charset="0"/>
              </a:rPr>
              <a:t>rozumějí náklady </a:t>
            </a:r>
            <a:r>
              <a:rPr lang="cs-CZ" dirty="0">
                <a:latin typeface="Times New Roman" pitchFamily="18" charset="0"/>
                <a:cs typeface="Times New Roman" pitchFamily="18" charset="0"/>
              </a:rPr>
              <a:t>na řízení a zajištění </a:t>
            </a:r>
            <a:r>
              <a:rPr lang="cs-CZ" dirty="0" smtClean="0">
                <a:latin typeface="Times New Roman" pitchFamily="18" charset="0"/>
                <a:cs typeface="Times New Roman" pitchFamily="18" charset="0"/>
              </a:rPr>
              <a:t>příslušného výkonu</a:t>
            </a:r>
            <a:r>
              <a:rPr lang="en-US" dirty="0" smtClean="0">
                <a:latin typeface="Times New Roman" pitchFamily="18" charset="0"/>
                <a:cs typeface="Times New Roman" pitchFamily="18" charset="0"/>
              </a:rPr>
              <a:t>;</a:t>
            </a:r>
            <a:r>
              <a:rPr lang="cs-CZ" dirty="0" smtClean="0">
                <a:latin typeface="Times New Roman" pitchFamily="18" charset="0"/>
                <a:cs typeface="Times New Roman" pitchFamily="18" charset="0"/>
              </a:rPr>
              <a:t> </a:t>
            </a:r>
            <a:r>
              <a:rPr lang="cs-CZ" dirty="0">
                <a:latin typeface="Times New Roman" pitchFamily="18" charset="0"/>
                <a:cs typeface="Times New Roman" pitchFamily="18" charset="0"/>
              </a:rPr>
              <a:t>jde o náklady, které se neváží k </a:t>
            </a:r>
            <a:r>
              <a:rPr lang="cs-CZ" dirty="0">
                <a:solidFill>
                  <a:srgbClr val="FFFF00"/>
                </a:solidFill>
                <a:latin typeface="Times New Roman" pitchFamily="18" charset="0"/>
                <a:cs typeface="Times New Roman" pitchFamily="18" charset="0"/>
              </a:rPr>
              <a:t>jednotlivému výkonu </a:t>
            </a:r>
            <a:r>
              <a:rPr lang="cs-CZ" dirty="0" smtClean="0">
                <a:solidFill>
                  <a:srgbClr val="FFFF00"/>
                </a:solidFill>
                <a:latin typeface="Times New Roman" pitchFamily="18" charset="0"/>
                <a:cs typeface="Times New Roman" pitchFamily="18" charset="0"/>
              </a:rPr>
              <a:t>(výrobku nebo službě), </a:t>
            </a:r>
            <a:r>
              <a:rPr lang="cs-CZ" dirty="0">
                <a:latin typeface="Times New Roman" pitchFamily="18" charset="0"/>
                <a:cs typeface="Times New Roman" pitchFamily="18" charset="0"/>
              </a:rPr>
              <a:t>ale jsou vázány na celou paletu poskytovaných </a:t>
            </a:r>
            <a:r>
              <a:rPr lang="cs-CZ" dirty="0" smtClean="0">
                <a:latin typeface="Times New Roman" pitchFamily="18" charset="0"/>
                <a:cs typeface="Times New Roman" pitchFamily="18" charset="0"/>
              </a:rPr>
              <a:t>výrobků nebo služeb. Výrobní režie je spjatá s náklady na výrobních střediscích, kterými daný výrobek technologicky prochází.</a:t>
            </a:r>
          </a:p>
          <a:p>
            <a:pPr marL="0" indent="0">
              <a:lnSpc>
                <a:spcPct val="120000"/>
              </a:lnSpc>
              <a:spcBef>
                <a:spcPct val="50000"/>
              </a:spcBef>
              <a:buFont typeface="Wingdings" pitchFamily="2" charset="2"/>
              <a:buNone/>
              <a:tabLst>
                <a:tab pos="528638" algn="l"/>
              </a:tabLst>
              <a:defRPr/>
            </a:pPr>
            <a:endParaRPr lang="cs-CZ" dirty="0">
              <a:latin typeface="Times New Roman" pitchFamily="18" charset="0"/>
              <a:cs typeface="Times New Roman" pitchFamily="18" charset="0"/>
            </a:endParaRPr>
          </a:p>
          <a:p>
            <a:pPr lvl="1">
              <a:lnSpc>
                <a:spcPct val="120000"/>
              </a:lnSpc>
              <a:spcBef>
                <a:spcPct val="50000"/>
              </a:spcBef>
              <a:buFont typeface="Wingdings" pitchFamily="2" charset="2"/>
              <a:buNone/>
              <a:tabLst>
                <a:tab pos="528638" algn="l"/>
              </a:tabLst>
              <a:defRPr/>
            </a:pPr>
            <a:endParaRPr lang="en-US" sz="2400" dirty="0">
              <a:cs typeface="Tahom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a:defRPr/>
            </a:pPr>
            <a:r>
              <a:rPr lang="cs-CZ" b="1" i="1" dirty="0">
                <a:latin typeface="Times New Roman" pitchFamily="18" charset="0"/>
                <a:cs typeface="Times New Roman" pitchFamily="18" charset="0"/>
              </a:rPr>
              <a:t>Výrobní režie</a:t>
            </a:r>
          </a:p>
        </p:txBody>
      </p:sp>
      <p:sp>
        <p:nvSpPr>
          <p:cNvPr id="135171" name="Rectangle 3"/>
          <p:cNvSpPr>
            <a:spLocks noGrp="1" noChangeArrowheads="1"/>
          </p:cNvSpPr>
          <p:nvPr>
            <p:ph type="body" idx="1"/>
          </p:nvPr>
        </p:nvSpPr>
        <p:spPr>
          <a:xfrm>
            <a:off x="0" y="981075"/>
            <a:ext cx="9144000" cy="5876925"/>
          </a:xfrm>
        </p:spPr>
        <p:txBody>
          <a:bodyPr/>
          <a:lstStyle/>
          <a:p>
            <a:pPr marL="0" indent="0">
              <a:lnSpc>
                <a:spcPct val="120000"/>
              </a:lnSpc>
              <a:spcBef>
                <a:spcPct val="50000"/>
              </a:spcBef>
              <a:buFont typeface="Wingdings" pitchFamily="2" charset="2"/>
              <a:buNone/>
              <a:tabLst>
                <a:tab pos="528638" algn="l"/>
              </a:tabLst>
              <a:defRPr/>
            </a:pPr>
            <a:r>
              <a:rPr lang="cs-CZ" dirty="0" smtClean="0">
                <a:latin typeface="Times New Roman" pitchFamily="18" charset="0"/>
                <a:cs typeface="Times New Roman" pitchFamily="18" charset="0"/>
              </a:rPr>
              <a:t>Na výrobní režii se podílejí všechny typy nákladových druhů</a:t>
            </a:r>
          </a:p>
          <a:p>
            <a:pPr marL="0" indent="0">
              <a:lnSpc>
                <a:spcPct val="120000"/>
              </a:lnSpc>
              <a:spcBef>
                <a:spcPct val="50000"/>
              </a:spcBef>
              <a:buFont typeface="Wingdings" pitchFamily="2" charset="2"/>
              <a:buNone/>
              <a:tabLst>
                <a:tab pos="528638" algn="l"/>
              </a:tabLst>
              <a:defRPr/>
            </a:pPr>
            <a:r>
              <a:rPr lang="cs-CZ" i="1" dirty="0" smtClean="0">
                <a:latin typeface="Times New Roman" pitchFamily="18" charset="0"/>
                <a:cs typeface="Times New Roman" pitchFamily="18" charset="0"/>
              </a:rPr>
              <a:t>a) </a:t>
            </a:r>
            <a:r>
              <a:rPr lang="cs-CZ" b="1" i="1" u="sng" dirty="0" smtClean="0">
                <a:latin typeface="Times New Roman" pitchFamily="18" charset="0"/>
                <a:cs typeface="Times New Roman" pitchFamily="18" charset="0"/>
              </a:rPr>
              <a:t>Spotřeba režijního materiálu </a:t>
            </a:r>
            <a:r>
              <a:rPr lang="cs-CZ" sz="2000" i="1" u="sng" dirty="0" smtClean="0">
                <a:latin typeface="Times New Roman" pitchFamily="18" charset="0"/>
                <a:cs typeface="Times New Roman" pitchFamily="18" charset="0"/>
              </a:rPr>
              <a:t>( není součástí budoucího výrobku)</a:t>
            </a:r>
            <a:r>
              <a:rPr lang="cs-CZ" b="1" i="1" u="sng" dirty="0" smtClean="0">
                <a:latin typeface="Times New Roman" pitchFamily="18" charset="0"/>
                <a:cs typeface="Times New Roman" pitchFamily="18" charset="0"/>
              </a:rPr>
              <a:t>:</a:t>
            </a:r>
          </a:p>
          <a:p>
            <a:pPr marL="895350" lvl="1" indent="-438150">
              <a:lnSpc>
                <a:spcPct val="120000"/>
              </a:lnSpc>
              <a:spcBef>
                <a:spcPct val="50000"/>
              </a:spcBef>
              <a:buClr>
                <a:srgbClr val="FFFF00"/>
              </a:buClr>
              <a:buSzPct val="121000"/>
              <a:buFont typeface="Wingdings" pitchFamily="2" charset="2"/>
              <a:buChar char="q"/>
              <a:tabLst>
                <a:tab pos="542925" algn="l"/>
              </a:tabLst>
              <a:defRPr/>
            </a:pPr>
            <a:r>
              <a:rPr lang="cs-CZ" dirty="0" smtClean="0">
                <a:latin typeface="Times New Roman" pitchFamily="18" charset="0"/>
                <a:cs typeface="Times New Roman" pitchFamily="18" charset="0"/>
              </a:rPr>
              <a:t>	</a:t>
            </a:r>
            <a:r>
              <a:rPr lang="cs-CZ" sz="2400" dirty="0" smtClean="0">
                <a:latin typeface="Times New Roman" pitchFamily="18" charset="0"/>
                <a:cs typeface="Times New Roman" pitchFamily="18" charset="0"/>
              </a:rPr>
              <a:t>režijní materiál, spotřebovaný v průběhu výrobního procesu </a:t>
            </a:r>
            <a:br>
              <a:rPr lang="cs-CZ" sz="2400" dirty="0" smtClean="0">
                <a:latin typeface="Times New Roman" pitchFamily="18" charset="0"/>
                <a:cs typeface="Times New Roman" pitchFamily="18" charset="0"/>
              </a:rPr>
            </a:br>
            <a:r>
              <a:rPr lang="cs-CZ" sz="2400" dirty="0" smtClean="0">
                <a:latin typeface="Times New Roman" pitchFamily="18" charset="0"/>
                <a:cs typeface="Times New Roman" pitchFamily="18" charset="0"/>
              </a:rPr>
              <a:t>( poskytování služby) </a:t>
            </a:r>
            <a:r>
              <a:rPr lang="cs-CZ" i="1" dirty="0" smtClean="0">
                <a:latin typeface="Times New Roman" pitchFamily="18" charset="0"/>
                <a:cs typeface="Times New Roman" pitchFamily="18" charset="0"/>
              </a:rPr>
              <a:t>(mazadla při údržbě ventilace na výrobní lince, alobal při přípravě pokrmů, filtr ve vysavači při úklidových službách)</a:t>
            </a:r>
          </a:p>
          <a:p>
            <a:pPr lvl="1">
              <a:lnSpc>
                <a:spcPct val="120000"/>
              </a:lnSpc>
              <a:spcBef>
                <a:spcPct val="50000"/>
              </a:spcBef>
              <a:buClr>
                <a:srgbClr val="FFFF00"/>
              </a:buClr>
              <a:buSzPct val="100000"/>
              <a:buFont typeface="Wingdings" pitchFamily="2" charset="2"/>
              <a:buChar char="q"/>
              <a:tabLst>
                <a:tab pos="528638" algn="l"/>
              </a:tabLst>
              <a:defRPr/>
            </a:pPr>
            <a:r>
              <a:rPr lang="cs-CZ" sz="2400" dirty="0" smtClean="0">
                <a:latin typeface="Times New Roman" pitchFamily="18" charset="0"/>
                <a:cs typeface="Times New Roman" pitchFamily="18" charset="0"/>
              </a:rPr>
              <a:t>	pracovní oděv pracovníka </a:t>
            </a:r>
            <a:r>
              <a:rPr lang="cs-CZ" i="1" dirty="0" smtClean="0">
                <a:latin typeface="Times New Roman" pitchFamily="18" charset="0"/>
                <a:cs typeface="Times New Roman" pitchFamily="18" charset="0"/>
              </a:rPr>
              <a:t>(na lakovacím stroji či personálu hotelu),</a:t>
            </a:r>
          </a:p>
          <a:p>
            <a:pPr lvl="1">
              <a:lnSpc>
                <a:spcPct val="120000"/>
              </a:lnSpc>
              <a:spcBef>
                <a:spcPct val="50000"/>
              </a:spcBef>
              <a:buClr>
                <a:srgbClr val="FFFF00"/>
              </a:buClr>
              <a:buSzPct val="100000"/>
              <a:buFont typeface="Wingdings" pitchFamily="2" charset="2"/>
              <a:buChar char="q"/>
              <a:tabLst>
                <a:tab pos="528638" algn="l"/>
              </a:tabLst>
              <a:defRPr/>
            </a:pPr>
            <a:r>
              <a:rPr lang="cs-CZ" sz="2400" dirty="0" smtClean="0">
                <a:latin typeface="Times New Roman" pitchFamily="18" charset="0"/>
                <a:cs typeface="Times New Roman" pitchFamily="18" charset="0"/>
              </a:rPr>
              <a:t>	materiál na opravy a údržbu </a:t>
            </a:r>
            <a:r>
              <a:rPr lang="cs-CZ" i="1" dirty="0" smtClean="0">
                <a:latin typeface="Times New Roman" pitchFamily="18" charset="0"/>
                <a:cs typeface="Times New Roman" pitchFamily="18" charset="0"/>
              </a:rPr>
              <a:t>(spojovací materiál, mazací olej)</a:t>
            </a:r>
            <a:endParaRPr lang="cs-CZ" sz="2400" i="1" dirty="0" smtClean="0">
              <a:latin typeface="Times New Roman" pitchFamily="18" charset="0"/>
              <a:cs typeface="Times New Roman" pitchFamily="18" charset="0"/>
            </a:endParaRPr>
          </a:p>
          <a:p>
            <a:pPr lvl="1">
              <a:lnSpc>
                <a:spcPct val="120000"/>
              </a:lnSpc>
              <a:spcBef>
                <a:spcPct val="50000"/>
              </a:spcBef>
              <a:buClr>
                <a:srgbClr val="FFFF00"/>
              </a:buClr>
              <a:buSzPct val="100000"/>
              <a:buFont typeface="Wingdings" pitchFamily="2" charset="2"/>
              <a:buChar char="q"/>
              <a:tabLst>
                <a:tab pos="528638" algn="l"/>
              </a:tabLst>
              <a:defRPr/>
            </a:pPr>
            <a:r>
              <a:rPr lang="cs-CZ" sz="2400" dirty="0" smtClean="0">
                <a:latin typeface="Times New Roman" pitchFamily="18" charset="0"/>
                <a:cs typeface="Times New Roman" pitchFamily="18" charset="0"/>
              </a:rPr>
              <a:t>	čisticí prostředky </a:t>
            </a:r>
            <a:r>
              <a:rPr lang="cs-CZ" i="1" dirty="0" smtClean="0">
                <a:latin typeface="Times New Roman" pitchFamily="18" charset="0"/>
                <a:cs typeface="Times New Roman" pitchFamily="18" charset="0"/>
              </a:rPr>
              <a:t>(</a:t>
            </a:r>
            <a:r>
              <a:rPr lang="cs-CZ" i="1" dirty="0" err="1" smtClean="0">
                <a:latin typeface="Times New Roman" pitchFamily="18" charset="0"/>
                <a:cs typeface="Times New Roman" pitchFamily="18" charset="0"/>
              </a:rPr>
              <a:t>pucvol</a:t>
            </a:r>
            <a:r>
              <a:rPr lang="cs-CZ" i="1" dirty="0" smtClean="0">
                <a:latin typeface="Times New Roman" pitchFamily="18" charset="0"/>
                <a:cs typeface="Times New Roman" pitchFamily="18" charset="0"/>
              </a:rPr>
              <a:t> (čisticí vlna), holičství, příprava jídel atd.)</a:t>
            </a:r>
          </a:p>
          <a:p>
            <a:pPr lvl="1">
              <a:lnSpc>
                <a:spcPct val="120000"/>
              </a:lnSpc>
              <a:spcBef>
                <a:spcPct val="50000"/>
              </a:spcBef>
              <a:buClr>
                <a:srgbClr val="FFFF00"/>
              </a:buClr>
              <a:buSzPct val="100000"/>
              <a:buFont typeface="Wingdings" pitchFamily="2" charset="2"/>
              <a:buChar char="q"/>
              <a:tabLst>
                <a:tab pos="528638" algn="l"/>
              </a:tabLst>
              <a:defRPr/>
            </a:pPr>
            <a:r>
              <a:rPr lang="cs-CZ" sz="2400" dirty="0" smtClean="0">
                <a:latin typeface="Times New Roman" pitchFamily="18" charset="0"/>
                <a:cs typeface="Times New Roman" pitchFamily="18" charset="0"/>
              </a:rPr>
              <a:t>	provozní nevýrobní spotřeba materiálu </a:t>
            </a:r>
            <a:r>
              <a:rPr lang="cs-CZ" i="1" dirty="0" smtClean="0">
                <a:latin typeface="Times New Roman" pitchFamily="18" charset="0"/>
                <a:cs typeface="Times New Roman" pitchFamily="18" charset="0"/>
              </a:rPr>
              <a:t>(oprava výrobní haly, )</a:t>
            </a:r>
            <a:endParaRPr lang="cs-CZ" sz="2400" dirty="0" smtClean="0">
              <a:latin typeface="Times New Roman" pitchFamily="18" charset="0"/>
              <a:cs typeface="Times New Roman" pitchFamily="18" charset="0"/>
            </a:endParaRPr>
          </a:p>
          <a:p>
            <a:pPr lvl="1">
              <a:lnSpc>
                <a:spcPct val="120000"/>
              </a:lnSpc>
              <a:spcBef>
                <a:spcPct val="50000"/>
              </a:spcBef>
              <a:buClr>
                <a:srgbClr val="FFFF00"/>
              </a:buClr>
              <a:buSzPct val="100000"/>
              <a:buFont typeface="Wingdings" pitchFamily="2" charset="2"/>
              <a:buNone/>
              <a:tabLst>
                <a:tab pos="528638" algn="l"/>
              </a:tabLst>
              <a:defRPr/>
            </a:pPr>
            <a:endParaRPr lang="en-US" sz="2400" dirty="0" smtClean="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pPr>
              <a:defRPr/>
            </a:pPr>
            <a:r>
              <a:rPr lang="cs-CZ" b="1" i="1" smtClean="0">
                <a:latin typeface="Times New Roman" pitchFamily="18" charset="0"/>
              </a:rPr>
              <a:t>Výrobní režie</a:t>
            </a:r>
          </a:p>
        </p:txBody>
      </p:sp>
      <p:sp>
        <p:nvSpPr>
          <p:cNvPr id="136195" name="Rectangle 3"/>
          <p:cNvSpPr>
            <a:spLocks noGrp="1" noChangeArrowheads="1"/>
          </p:cNvSpPr>
          <p:nvPr>
            <p:ph type="body" idx="1"/>
          </p:nvPr>
        </p:nvSpPr>
        <p:spPr>
          <a:xfrm>
            <a:off x="428625" y="1412875"/>
            <a:ext cx="8429625" cy="5445125"/>
          </a:xfrm>
        </p:spPr>
        <p:txBody>
          <a:bodyPr/>
          <a:lstStyle/>
          <a:p>
            <a:pPr lvl="1">
              <a:lnSpc>
                <a:spcPct val="120000"/>
              </a:lnSpc>
              <a:spcBef>
                <a:spcPct val="50000"/>
              </a:spcBef>
              <a:buClr>
                <a:srgbClr val="FFFF00"/>
              </a:buClr>
              <a:buSzPct val="100000"/>
              <a:buFont typeface="Wingdings" pitchFamily="2" charset="2"/>
              <a:buChar char="q"/>
              <a:tabLst>
                <a:tab pos="1076325" algn="l"/>
              </a:tabLst>
              <a:defRPr/>
            </a:pPr>
            <a:r>
              <a:rPr lang="cs-CZ" sz="2400" smtClean="0"/>
              <a:t>	</a:t>
            </a:r>
            <a:r>
              <a:rPr lang="cs-CZ" sz="2400" smtClean="0">
                <a:latin typeface="Times New Roman" pitchFamily="18" charset="0"/>
              </a:rPr>
              <a:t>pracovní vybavení,</a:t>
            </a:r>
          </a:p>
          <a:p>
            <a:pPr lvl="1">
              <a:lnSpc>
                <a:spcPct val="120000"/>
              </a:lnSpc>
              <a:spcBef>
                <a:spcPct val="50000"/>
              </a:spcBef>
              <a:buClr>
                <a:srgbClr val="FFFF00"/>
              </a:buClr>
              <a:buSzPct val="100000"/>
              <a:buFont typeface="Wingdings" pitchFamily="2" charset="2"/>
              <a:buChar char="q"/>
              <a:tabLst>
                <a:tab pos="1076325" algn="l"/>
              </a:tabLst>
              <a:defRPr/>
            </a:pPr>
            <a:r>
              <a:rPr lang="cs-CZ" sz="2400" smtClean="0">
                <a:latin typeface="Times New Roman" pitchFamily="18" charset="0"/>
              </a:rPr>
              <a:t>	ochranné pomůcky,</a:t>
            </a:r>
          </a:p>
          <a:p>
            <a:pPr lvl="1">
              <a:lnSpc>
                <a:spcPct val="120000"/>
              </a:lnSpc>
              <a:spcBef>
                <a:spcPct val="50000"/>
              </a:spcBef>
              <a:buClr>
                <a:srgbClr val="FFFF00"/>
              </a:buClr>
              <a:buSzPct val="100000"/>
              <a:buFont typeface="Wingdings" pitchFamily="2" charset="2"/>
              <a:buChar char="q"/>
              <a:tabLst>
                <a:tab pos="1076325" algn="l"/>
              </a:tabLst>
              <a:defRPr/>
            </a:pPr>
            <a:r>
              <a:rPr lang="cs-CZ" sz="2400" smtClean="0">
                <a:latin typeface="Times New Roman" pitchFamily="18" charset="0"/>
              </a:rPr>
              <a:t>	kancelářské potřeby,</a:t>
            </a:r>
          </a:p>
          <a:p>
            <a:pPr lvl="1">
              <a:lnSpc>
                <a:spcPct val="120000"/>
              </a:lnSpc>
              <a:spcBef>
                <a:spcPct val="50000"/>
              </a:spcBef>
              <a:buClr>
                <a:srgbClr val="FFFF00"/>
              </a:buClr>
              <a:buSzPct val="100000"/>
              <a:buFont typeface="Wingdings" pitchFamily="2" charset="2"/>
              <a:buChar char="q"/>
              <a:tabLst>
                <a:tab pos="1076325" algn="l"/>
              </a:tabLst>
              <a:defRPr/>
            </a:pPr>
            <a:r>
              <a:rPr lang="cs-CZ" sz="2400" smtClean="0">
                <a:latin typeface="Times New Roman" pitchFamily="18" charset="0"/>
              </a:rPr>
              <a:t>	odborné publikace (receptury pro přípravu jídel)</a:t>
            </a:r>
          </a:p>
          <a:p>
            <a:pPr>
              <a:lnSpc>
                <a:spcPct val="120000"/>
              </a:lnSpc>
              <a:spcBef>
                <a:spcPct val="50000"/>
              </a:spcBef>
              <a:buFont typeface="Wingdings" pitchFamily="2" charset="2"/>
              <a:buChar char="q"/>
              <a:tabLst>
                <a:tab pos="1076325" algn="l"/>
              </a:tabLst>
              <a:defRPr/>
            </a:pPr>
            <a:endParaRPr lang="cs-CZ" smtClean="0">
              <a:latin typeface="Times New Roman" pitchFamily="18" charset="0"/>
            </a:endParaRPr>
          </a:p>
          <a:p>
            <a:pPr>
              <a:lnSpc>
                <a:spcPct val="120000"/>
              </a:lnSpc>
              <a:spcBef>
                <a:spcPct val="50000"/>
              </a:spcBef>
              <a:buClr>
                <a:srgbClr val="FFC000"/>
              </a:buClr>
              <a:buSzPct val="100000"/>
              <a:buFont typeface="Wingdings" pitchFamily="2" charset="2"/>
              <a:buChar char="q"/>
              <a:tabLst>
                <a:tab pos="1076325" algn="l"/>
              </a:tabLst>
              <a:defRPr/>
            </a:pPr>
            <a:r>
              <a:rPr lang="cs-CZ" smtClean="0">
                <a:latin typeface="Times New Roman" pitchFamily="18" charset="0"/>
              </a:rPr>
              <a:t>Zařazuje se zde zejména materiál, u něhož nelze stanovit THN (technicko hospodářskou normu) spotřeby na kalkulační jednici</a:t>
            </a:r>
          </a:p>
          <a:p>
            <a:pPr>
              <a:lnSpc>
                <a:spcPct val="120000"/>
              </a:lnSpc>
              <a:spcBef>
                <a:spcPct val="50000"/>
              </a:spcBef>
              <a:buFont typeface="Wingdings" pitchFamily="2" charset="2"/>
              <a:buNone/>
              <a:tabLst>
                <a:tab pos="1076325" algn="l"/>
              </a:tabLst>
              <a:defRPr/>
            </a:pPr>
            <a:endParaRPr lang="cs-CZ" smtClean="0">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lastní návrh">
  <a:themeElements>
    <a:clrScheme name="Vlastn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lastn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cs-CZ"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cs-CZ"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Vlastn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lastn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lastn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lastn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lastn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lastn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lastn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lastn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lastn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lastn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lastn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lastn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1_Prezentace_09_10">
  <a:themeElements>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rezentace_09_10">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2_Prezentace_09_10">
  <a:themeElements>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rezentace_09_10">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Vlastní návrh">
  <a:themeElements>
    <a:clrScheme name="1_Vlastn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Vlastn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cs-CZ"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cs-CZ"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1_Vlastn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Vlastn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Vlastn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Vlastn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Vlastn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Vlastn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Vlastn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Vlastn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Vlastn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Vlastn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Vlastn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Vlastn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xtura">
  <a:themeElements>
    <a:clrScheme name="Textura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a">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cs-CZ"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cs-CZ"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Textura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a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a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a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a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a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a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a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Prezentace_09_10">
  <a:themeElements>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rezentace_09_10">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Prezentace_09_10">
  <a:themeElements>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rezentace_09_10">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Prezentace_09_10">
  <a:themeElements>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rezentace_09_10">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Prezentace_09_10">
  <a:themeElements>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rezentace_09_10">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4_Prezentace_09_10">
  <a:themeElements>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rezentace_09_10">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5_Prezentace_09_10">
  <a:themeElements>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rezentace_09_10">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cs-CZ" sz="1800" b="0" i="0" u="sng"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ezentace_09_10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3577</TotalTime>
  <Words>1219</Words>
  <Application>Microsoft Office PowerPoint</Application>
  <PresentationFormat>Předvádění na obrazovce (4:3)</PresentationFormat>
  <Paragraphs>197</Paragraphs>
  <Slides>56</Slides>
  <Notes>0</Notes>
  <HiddenSlides>0</HiddenSlides>
  <MMClips>0</MMClips>
  <ScaleCrop>false</ScaleCrop>
  <HeadingPairs>
    <vt:vector size="8" baseType="variant">
      <vt:variant>
        <vt:lpstr>Motiv</vt:lpstr>
      </vt:variant>
      <vt:variant>
        <vt:i4>11</vt:i4>
      </vt:variant>
      <vt:variant>
        <vt:lpstr>Vložené servery OLE</vt:lpstr>
      </vt:variant>
      <vt:variant>
        <vt:i4>3</vt:i4>
      </vt:variant>
      <vt:variant>
        <vt:lpstr>Nadpisy snímků</vt:lpstr>
      </vt:variant>
      <vt:variant>
        <vt:i4>56</vt:i4>
      </vt:variant>
      <vt:variant>
        <vt:lpstr>Vlastní prezentace</vt:lpstr>
      </vt:variant>
      <vt:variant>
        <vt:i4>1</vt:i4>
      </vt:variant>
    </vt:vector>
  </HeadingPairs>
  <TitlesOfParts>
    <vt:vector size="71" baseType="lpstr">
      <vt:lpstr>Vlastní návrh</vt:lpstr>
      <vt:lpstr>1_Vlastní návrh</vt:lpstr>
      <vt:lpstr>Textura</vt:lpstr>
      <vt:lpstr>Prezentace_09_10</vt:lpstr>
      <vt:lpstr>1_Prezentace_09_10</vt:lpstr>
      <vt:lpstr>2_Prezentace_09_10</vt:lpstr>
      <vt:lpstr>3_Prezentace_09_10</vt:lpstr>
      <vt:lpstr>4_Prezentace_09_10</vt:lpstr>
      <vt:lpstr>5_Prezentace_09_10</vt:lpstr>
      <vt:lpstr>11_Prezentace_09_10</vt:lpstr>
      <vt:lpstr>12_Prezentace_09_10</vt:lpstr>
      <vt:lpstr>Dokument</vt:lpstr>
      <vt:lpstr>Rovnice</vt:lpstr>
      <vt:lpstr>Document</vt:lpstr>
      <vt:lpstr>Podniková ekonomika</vt:lpstr>
      <vt:lpstr>Osnova přednášky</vt:lpstr>
      <vt:lpstr>Úvod</vt:lpstr>
      <vt:lpstr>Úvod</vt:lpstr>
      <vt:lpstr>Modelová situace A</vt:lpstr>
      <vt:lpstr>Jednicové a režijní náklady</vt:lpstr>
      <vt:lpstr>Výrobní režie</vt:lpstr>
      <vt:lpstr>Výrobní režie</vt:lpstr>
      <vt:lpstr>Výrobní režie</vt:lpstr>
      <vt:lpstr>Výrobní režie</vt:lpstr>
      <vt:lpstr>Výrobní režie</vt:lpstr>
      <vt:lpstr>Výrobní režie</vt:lpstr>
      <vt:lpstr>Výrobní režie převod na kalkulační jednici</vt:lpstr>
      <vt:lpstr>Výrobní režie převod na kalkulační jednici</vt:lpstr>
      <vt:lpstr>Výrobní režie převod na kalkulační jednici</vt:lpstr>
      <vt:lpstr>Modelová situace 2</vt:lpstr>
      <vt:lpstr>Modelová situace 2</vt:lpstr>
      <vt:lpstr>Modelová situace 2</vt:lpstr>
      <vt:lpstr>Správní režie</vt:lpstr>
      <vt:lpstr>Správní režie převod na kalkulační jednici</vt:lpstr>
      <vt:lpstr>Odbytová režie</vt:lpstr>
      <vt:lpstr>Odbytová režie převod na kalkulační jednici</vt:lpstr>
      <vt:lpstr>Princip kalkulace s poměrovými čísly </vt:lpstr>
      <vt:lpstr>Úvod</vt:lpstr>
      <vt:lpstr>Úvod</vt:lpstr>
      <vt:lpstr>Řešený příklad č. 1 </vt:lpstr>
      <vt:lpstr>Řešený příklad č. 1 </vt:lpstr>
      <vt:lpstr>Řešený příklad č. 1 </vt:lpstr>
      <vt:lpstr>Řešený příklad č. 1 konvenční výrobek: tyč „C“ </vt:lpstr>
      <vt:lpstr>Řešený příklad č. 1 Konvenční výrobek: tyč „C“ </vt:lpstr>
      <vt:lpstr>Řešený příklad č. 1 Konvenční výrobek: tyč „C“ </vt:lpstr>
      <vt:lpstr>Závěry k rozvrhu režie</vt:lpstr>
      <vt:lpstr>Charakteristika kalkulace úplných nákladů</vt:lpstr>
      <vt:lpstr>Charakteristika kalkulace úplných nákladů</vt:lpstr>
      <vt:lpstr>Charakteristika kalkulace úplných nákladů</vt:lpstr>
      <vt:lpstr>Charakteristika kalkulace úplných nákladů</vt:lpstr>
      <vt:lpstr>Přímé a nepřímé náklady</vt:lpstr>
      <vt:lpstr>Způsob přiřazování přímých a nepřímých nákladů</vt:lpstr>
      <vt:lpstr>Kalkulace neúplných nákladů</vt:lpstr>
      <vt:lpstr>Kalkulace neúplných nákladů</vt:lpstr>
      <vt:lpstr>Kalkulace neúplných nákladů</vt:lpstr>
      <vt:lpstr>Charakteristika kalkulace neúplných nákladů</vt:lpstr>
      <vt:lpstr>Struktura kalkulace neúplných nákladů</vt:lpstr>
      <vt:lpstr>Diagram bodu zvratu s vyznačením hodnot příspěvku na úhradu</vt:lpstr>
      <vt:lpstr>Příspěvek na úhradu fixních nákladů a zisku 1  nejsou plně uhrazeny fixní náklady=&gt; ztráta 2  jsou plně uhrazeny fixní náklady (2a) a další část příspěvku tvoří zisk</vt:lpstr>
      <vt:lpstr>Využití kalkulace neúplných (variabilních) nákladů</vt:lpstr>
      <vt:lpstr>Modelová situace B</vt:lpstr>
      <vt:lpstr>Modelová situace B</vt:lpstr>
      <vt:lpstr>Modelová situace B</vt:lpstr>
      <vt:lpstr>Příklad č. 5 seminář využití kalkulací neúplných nákladů v ekonomické praxi.</vt:lpstr>
      <vt:lpstr>Příklad č. 5 seminář využití kalkulací neúplných nákladů v ekonomické praxi.</vt:lpstr>
      <vt:lpstr>Příklad č. 5 seminář využití kalkulací neúplných nákladů v ekonomické praxi.</vt:lpstr>
      <vt:lpstr>Příklad č. 5 seminář využití kalkulací neúplných nákladů v ekonomické praxi.</vt:lpstr>
      <vt:lpstr>Příklad č. 5 seminář využití kalkulací neúplných nákladů v ekonomické praxi.</vt:lpstr>
      <vt:lpstr>Příklad č. 5 seminář využití kalkulací neúplných nákladů v ekonomické praxi.</vt:lpstr>
      <vt:lpstr>Příklad č. 5 seminář využití kalkulací neúplných nákladů v ekonomické praxi.</vt:lpstr>
      <vt:lpstr>Vlastní prezentace 1</vt:lpstr>
    </vt:vector>
  </TitlesOfParts>
  <Company>OPF Karvina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Admin</dc:creator>
  <cp:lastModifiedBy>Uzivatel</cp:lastModifiedBy>
  <cp:revision>170</cp:revision>
  <dcterms:created xsi:type="dcterms:W3CDTF">2008-09-15T07:44:24Z</dcterms:created>
  <dcterms:modified xsi:type="dcterms:W3CDTF">2020-03-21T10:28:04Z</dcterms:modified>
</cp:coreProperties>
</file>