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Default Extension="doc" ContentType="application/msword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</p:sldMasterIdLst>
  <p:notesMasterIdLst>
    <p:notesMasterId r:id="rId42"/>
  </p:notesMasterIdLst>
  <p:sldIdLst>
    <p:sldId id="292" r:id="rId4"/>
    <p:sldId id="293" r:id="rId5"/>
    <p:sldId id="294" r:id="rId6"/>
    <p:sldId id="338" r:id="rId7"/>
    <p:sldId id="375" r:id="rId8"/>
    <p:sldId id="367" r:id="rId9"/>
    <p:sldId id="340" r:id="rId10"/>
    <p:sldId id="359" r:id="rId11"/>
    <p:sldId id="342" r:id="rId12"/>
    <p:sldId id="344" r:id="rId13"/>
    <p:sldId id="368" r:id="rId14"/>
    <p:sldId id="339" r:id="rId15"/>
    <p:sldId id="341" r:id="rId16"/>
    <p:sldId id="343" r:id="rId17"/>
    <p:sldId id="370" r:id="rId18"/>
    <p:sldId id="346" r:id="rId19"/>
    <p:sldId id="347" r:id="rId20"/>
    <p:sldId id="371" r:id="rId21"/>
    <p:sldId id="366" r:id="rId22"/>
    <p:sldId id="360" r:id="rId23"/>
    <p:sldId id="361" r:id="rId24"/>
    <p:sldId id="362" r:id="rId25"/>
    <p:sldId id="363" r:id="rId26"/>
    <p:sldId id="381" r:id="rId27"/>
    <p:sldId id="348" r:id="rId28"/>
    <p:sldId id="349" r:id="rId29"/>
    <p:sldId id="372" r:id="rId30"/>
    <p:sldId id="377" r:id="rId31"/>
    <p:sldId id="380" r:id="rId32"/>
    <p:sldId id="379" r:id="rId33"/>
    <p:sldId id="373" r:id="rId34"/>
    <p:sldId id="374" r:id="rId35"/>
    <p:sldId id="350" r:id="rId36"/>
    <p:sldId id="351" r:id="rId37"/>
    <p:sldId id="352" r:id="rId38"/>
    <p:sldId id="353" r:id="rId39"/>
    <p:sldId id="364" r:id="rId40"/>
    <p:sldId id="365" r:id="rId41"/>
  </p:sldIdLst>
  <p:sldSz cx="9144000" cy="6858000" type="screen4x3"/>
  <p:notesSz cx="6858000" cy="9144000"/>
  <p:custShowLst>
    <p:custShow name="Vlastní prezentace 1" id="0">
      <p:sldLst/>
    </p:custShow>
  </p:custShowLst>
  <p:defaultTextStyle>
    <a:defPPr>
      <a:defRPr lang="cs-CZ"/>
    </a:defPPr>
    <a:lvl1pPr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463" autoAdjust="0"/>
    <p:restoredTop sz="94708" autoAdjust="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A3BF05A-4123-44A6-BB40-7CDDE234FD1B}" type="datetimeFigureOut">
              <a:rPr lang="en-US"/>
              <a:pPr>
                <a:defRPr/>
              </a:pPr>
              <a:t>3/29/2020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en-US" noProof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A93C129-2FB5-4090-B988-A0EBD56A0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61106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130B889-A3FB-49D0-A95D-825FC1F93976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93C129-2FB5-4090-B988-A0EBD56A061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54540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D931D-1F93-426A-9DA2-BA9132D47F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C018A-7B50-402A-A98E-3CB8565F23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23075" y="274638"/>
            <a:ext cx="2212975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79388" y="274638"/>
            <a:ext cx="649128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47C35-1385-4DF7-A709-321C144A39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8452C-8D74-44FB-A54A-1801BFF046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53F88-710E-402C-9AAB-159A1B86C7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A5FCC-4222-4346-B876-57AF40B4CB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981075"/>
            <a:ext cx="435133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83125" y="981075"/>
            <a:ext cx="4352925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3C8F6-72B6-490E-9286-08814A0644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B8DD5-C2C1-4783-9420-DD711A7A40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1743D-4323-44DC-A214-6422580DF7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5EFE1-1332-42F3-BD6D-E619F99485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5F99A-C7AA-4050-82C4-8ED381FACC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0CA31-082B-40D8-ACED-F4D32EAFA0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E3E41-A160-4C87-9849-43F92432D7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A0EE5-A320-46FE-9D72-3BBD5A1F83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23075" y="274638"/>
            <a:ext cx="2212975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79388" y="274638"/>
            <a:ext cx="649128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7C1A1-0737-4628-8EB5-9E4572034C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D9AF3-349D-406C-8400-6861CB6504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050BA-991B-443C-8706-A9099B4123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2B921-232F-424D-832C-3664909087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0" y="1196975"/>
            <a:ext cx="4495800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495800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9E61B-17F9-4917-BC47-EC4EAABAD3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74FC0-1341-4CB8-AF7C-CD7D66011D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F001A-57FF-4D65-A51C-B975B554F7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0D1D7-B8EA-4231-A6DB-E61DA981A1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C584B-90BE-4505-BF27-6E3C4D742D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D7CFD-C615-43B7-9962-B0E93E48DF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4391F-990B-4CF4-9CFF-40FF371950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8120E-E649-4672-AAF8-48A53846C9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188913"/>
            <a:ext cx="2286000" cy="597693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188913"/>
            <a:ext cx="6705600" cy="597693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6334C-DB7B-4E74-8870-54EB6D558E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981075"/>
            <a:ext cx="435133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83125" y="981075"/>
            <a:ext cx="4352925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D4B01-CB41-4C67-A70A-373E67DD36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4E736-CD57-48D1-8B2F-38828EACAF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8A4CD-52BE-4584-941B-43CBC387CC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A70F6-30E5-40AB-8B6A-0306CA34B1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35606-E65D-4D22-B683-90FC2330F5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5108D-2727-4A11-ADB3-718AE871A8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981075"/>
            <a:ext cx="8856662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fld id="{C9CA15C5-B806-4D3D-9838-84FDE5C828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981075"/>
            <a:ext cx="8856662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fld id="{06BC2630-AAD8-4B64-8B02-FEEE584904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196975"/>
            <a:ext cx="91440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ED249A3A-161D-4296-BDBB-9CA7AB6835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Office_Word_97-_20035.doc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Office_Word_97-_20036.doc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6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Office_Word_97-_20037.doc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7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1.docx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8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Office_Word_97-_20038.doc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9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Office_Word_97-_20039.doc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0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Office_Word_97-_200310.doc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1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2.docx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2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Office_Word_97-_200311.doc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3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3.docx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4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4.docx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5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6.vml"/><Relationship Id="rId4" Type="http://schemas.openxmlformats.org/officeDocument/2006/relationships/package" Target="../embeddings/Word_2007_Document5.docx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Office_Word_97-_200312.doc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7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Office_Word_97-_200313.doc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8.v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List_aplikace_Microsoft_Office_Excel_97-200314.xls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9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Office_Word_97-_20031.doc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Office_Word_97-_20032.doc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Office_Word_97-_20033.doc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Office_Word_97-_20034.doc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1341438"/>
            <a:ext cx="7772400" cy="1439862"/>
          </a:xfrm>
          <a:solidFill>
            <a:schemeClr val="accent5">
              <a:alpha val="24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Podniková ekonomika</a:t>
            </a:r>
            <a:endParaRPr lang="en-US" b="1" i="1" dirty="0" smtClean="0">
              <a:latin typeface="Times New Roman" pitchFamily="18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4294967295"/>
          </p:nvPr>
        </p:nvSpPr>
        <p:spPr>
          <a:xfrm>
            <a:off x="571500" y="3213100"/>
            <a:ext cx="7858125" cy="3073400"/>
          </a:xfrm>
        </p:spPr>
        <p:txBody>
          <a:bodyPr>
            <a:normAutofit/>
          </a:bodyPr>
          <a:lstStyle/>
          <a:p>
            <a:pPr marL="457200" indent="-457200">
              <a:spcAft>
                <a:spcPct val="60000"/>
              </a:spcAft>
              <a:buSzTx/>
              <a:buFont typeface="Wingdings" pitchFamily="2" charset="2"/>
              <a:buNone/>
            </a:pPr>
            <a:r>
              <a:rPr lang="cs-CZ" sz="2600" dirty="0" smtClean="0">
                <a:latin typeface="Arial" charset="0"/>
              </a:rPr>
              <a:t>	</a:t>
            </a:r>
            <a:r>
              <a:rPr lang="cs-CZ" sz="2600" b="1" dirty="0" smtClean="0">
                <a:latin typeface="Times New Roman" pitchFamily="18" charset="0"/>
              </a:rPr>
              <a:t>Zásobovací a skladovací činnosti. Věcné řízení oběžného majetku. Optimalizační modely řízení zásob. Nedokončená výroba.</a:t>
            </a:r>
          </a:p>
          <a:p>
            <a:pPr marL="457200" indent="-457200" eaLnBrk="1" hangingPunct="1">
              <a:lnSpc>
                <a:spcPct val="60000"/>
              </a:lnSpc>
              <a:buFont typeface="Wingdings" pitchFamily="2" charset="2"/>
              <a:buNone/>
            </a:pPr>
            <a:endParaRPr lang="cs-CZ" sz="2600" b="1" dirty="0" smtClean="0">
              <a:latin typeface="Times New Roman" pitchFamily="18" charset="0"/>
            </a:endParaRPr>
          </a:p>
          <a:p>
            <a:pPr marL="457200" indent="-457200" algn="ctr" eaLnBrk="1" hangingPunct="1">
              <a:lnSpc>
                <a:spcPct val="60000"/>
              </a:lnSpc>
              <a:buFont typeface="Wingdings" pitchFamily="2" charset="2"/>
              <a:buNone/>
            </a:pPr>
            <a:endParaRPr lang="cs-CZ" sz="2200" i="1" dirty="0" smtClean="0"/>
          </a:p>
          <a:p>
            <a:pPr marL="457200" indent="-457200" algn="ctr" eaLnBrk="1" hangingPunct="1">
              <a:lnSpc>
                <a:spcPct val="60000"/>
              </a:lnSpc>
              <a:buFont typeface="Wingdings" pitchFamily="2" charset="2"/>
              <a:buNone/>
            </a:pPr>
            <a:endParaRPr lang="cs-CZ" sz="2200" i="1" dirty="0" smtClean="0"/>
          </a:p>
          <a:p>
            <a:pPr marL="457200" indent="-457200" algn="ctr"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cs-CZ" i="1" dirty="0" smtClean="0">
                <a:latin typeface="Times New Roman" pitchFamily="18" charset="0"/>
              </a:rPr>
              <a:t>Přednáška dne 01. 04. </a:t>
            </a:r>
            <a:r>
              <a:rPr lang="cs-CZ" i="1" smtClean="0">
                <a:latin typeface="Times New Roman" pitchFamily="18" charset="0"/>
              </a:rPr>
              <a:t>2020</a:t>
            </a:r>
            <a:endParaRPr lang="cs-CZ" i="1" dirty="0" smtClean="0">
              <a:latin typeface="Times New Roman" pitchFamily="18" charset="0"/>
            </a:endParaRPr>
          </a:p>
          <a:p>
            <a:pPr marL="457200" indent="-457200" algn="ctr"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cs-CZ" i="1" dirty="0" smtClean="0">
                <a:latin typeface="Times New Roman" pitchFamily="18" charset="0"/>
              </a:rPr>
              <a:t>Ing. Karel </a:t>
            </a:r>
            <a:r>
              <a:rPr lang="cs-CZ" i="1" dirty="0" err="1" smtClean="0">
                <a:latin typeface="Times New Roman" pitchFamily="18" charset="0"/>
              </a:rPr>
              <a:t>Stelmach</a:t>
            </a:r>
            <a:r>
              <a:rPr lang="cs-CZ" i="1" dirty="0" smtClean="0">
                <a:latin typeface="Times New Roman" pitchFamily="18" charset="0"/>
              </a:rPr>
              <a:t>, </a:t>
            </a:r>
            <a:r>
              <a:rPr lang="cs-CZ" i="1" dirty="0" err="1" smtClean="0">
                <a:latin typeface="Times New Roman" pitchFamily="18" charset="0"/>
              </a:rPr>
              <a:t>Ph.D</a:t>
            </a:r>
            <a:r>
              <a:rPr lang="cs-CZ" i="1" dirty="0" smtClean="0">
                <a:latin typeface="Times New Roman" pitchFamily="18" charset="0"/>
              </a:rPr>
              <a:t>.</a:t>
            </a:r>
            <a:endParaRPr lang="en-US" i="1" dirty="0" smtClean="0">
              <a:latin typeface="Times New Roman" pitchFamily="18" charset="0"/>
            </a:endParaRPr>
          </a:p>
          <a:p>
            <a:pPr marL="457200" indent="-457200" algn="ctr" eaLnBrk="1" hangingPunct="1">
              <a:lnSpc>
                <a:spcPct val="60000"/>
              </a:lnSpc>
              <a:buFont typeface="Wingdings" pitchFamily="2" charset="2"/>
              <a:buNone/>
            </a:pPr>
            <a:endParaRPr lang="en-US" dirty="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28688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smtClean="0">
                <a:latin typeface="Times New Roman" pitchFamily="18" charset="0"/>
              </a:rPr>
              <a:t>Základní pojmy v oblasti řízení zásob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857250"/>
            <a:ext cx="8001000" cy="6000750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i="1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Pojistná zásoba</a:t>
            </a:r>
            <a:r>
              <a:rPr lang="cs-CZ" b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kryje výkyvy v dodávkách a odběru běžné zásoby</a:t>
            </a:r>
            <a:endParaRPr lang="cs-CZ" b="1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i="1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Technická zásoba</a:t>
            </a: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kryje potřebu materiálu před použitím ve výrobním procesu, který vyžaduje „přípravu“ před použitím (sušení dřeva, homogenizace rud, zrání odlitků)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i="1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Sezónní zásoba</a:t>
            </a: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kryje spotřebu, která:</a:t>
            </a:r>
          </a:p>
          <a:p>
            <a:pPr marL="857250" lvl="1" indent="-457200" eaLnBrk="1" hangingPunct="1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2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probíhá rovnoměrně během celého roku, ale zásobu je možné doplňovat jen po určité období,</a:t>
            </a:r>
          </a:p>
          <a:p>
            <a:pPr marL="857250" lvl="1" indent="-457200" eaLnBrk="1" hangingPunct="1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2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má sezonní charakter, ale zásoba se tvoří trvale v průběhu celého roku, </a:t>
            </a:r>
          </a:p>
          <a:p>
            <a:pPr marL="857250" lvl="1" indent="-457200" eaLnBrk="1" hangingPunct="1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2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má sezonní charakter, možnost tvorby zásoby rovněž vykazuje tyto znaky.</a:t>
            </a:r>
          </a:p>
          <a:p>
            <a:pPr marL="457200" indent="-45720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smtClean="0">
                <a:latin typeface="Times New Roman" pitchFamily="18" charset="0"/>
              </a:rPr>
              <a:t>Základní pojmy v oblasti řízení zásob</a:t>
            </a:r>
            <a:endParaRPr lang="en-US" b="1" i="1" smtClean="0">
              <a:latin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9625" indent="-447675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b="1" i="1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Havarijní zásoba</a:t>
            </a: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má svoje uplatnění zejména u náhradních dílů,</a:t>
            </a:r>
          </a:p>
          <a:p>
            <a:pPr marL="809625" indent="-447675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b="1" i="1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Spekulativní zásoba</a:t>
            </a:r>
            <a:r>
              <a:rPr lang="cs-CZ" b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se pořizuje za předpokladu, že očekávaný nárůst ceny předmětného materiálu bude mít natolik negativní dopad na „budoucí náklady“, že se vyplatí nákup materiálu za nižší cenu + náklady na skladování.</a:t>
            </a:r>
          </a:p>
          <a:p>
            <a:pPr marL="809625" indent="-447675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19137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smtClean="0">
                <a:latin typeface="Times New Roman" pitchFamily="18" charset="0"/>
              </a:rPr>
              <a:t>Základní pojmy v oblasti řízení zásob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981075"/>
            <a:ext cx="8786812" cy="5876925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Posláním </a:t>
            </a:r>
            <a:r>
              <a:rPr lang="cs-CZ" b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zásob</a:t>
            </a: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je zajistit bezporuchový a plynulý výdej skladovaných položek  do </a:t>
            </a:r>
            <a:r>
              <a:rPr lang="cs-CZ" b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spotřeby.  </a:t>
            </a:r>
            <a:r>
              <a:rPr lang="cs-CZ" b="1" u="sng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Výše zásob</a:t>
            </a: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je dána  </a:t>
            </a:r>
            <a:r>
              <a:rPr lang="cs-CZ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výkonem výrobního zařízení</a:t>
            </a: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dodavatelskými podmínkami</a:t>
            </a: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(u výrobních zásob), </a:t>
            </a:r>
            <a:r>
              <a:rPr lang="cs-CZ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a faktorem jištění před poruchami</a:t>
            </a: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ve skladovací činnosti. </a:t>
            </a:r>
          </a:p>
          <a:p>
            <a:pPr marL="0" indent="0" eaLnBrk="1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u="sng" smtClean="0">
                <a:solidFill>
                  <a:srgbClr val="FFFFFF"/>
                </a:solidFill>
                <a:effectLst/>
                <a:latin typeface="Times New Roman" pitchFamily="18" charset="0"/>
                <a:cs typeface="Times New Roman" pitchFamily="18" charset="0"/>
              </a:rPr>
              <a:t>Poruchami  ve skladovací činnosti mohou být:</a:t>
            </a:r>
          </a:p>
          <a:p>
            <a:pPr marL="844550" lvl="1" indent="-444500" eaLnBrk="1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z="240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výkyvy či neplnění dodávek</a:t>
            </a:r>
            <a:r>
              <a:rPr lang="cs-CZ" sz="24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(od dodavatelů, z výrobního zařízení jedné fáze výroby pro následující fázi výroby, při odvádění výrobků z  výrobního procesu na sklad hotových výrobků),  </a:t>
            </a:r>
            <a:r>
              <a:rPr lang="cs-CZ" sz="240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objemový nebo časový faktor</a:t>
            </a:r>
            <a:r>
              <a:rPr lang="cs-CZ" sz="24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vytváření zásob.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smtClean="0">
                <a:latin typeface="Times New Roman" pitchFamily="18" charset="0"/>
              </a:rPr>
              <a:t>Pojistná zásoba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marL="457200" indent="-45720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i="1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Pojistná zásoba, kryje odchylky </a:t>
            </a:r>
          </a:p>
          <a:p>
            <a:pPr marL="857250" lvl="1" indent="-45720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od plánované (předpokládané) průměrné spotřeby (s), </a:t>
            </a:r>
          </a:p>
          <a:p>
            <a:pPr marL="857250" lvl="1" indent="-45720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od plánovaného (předpokládaného) dodacího cyklu (c), </a:t>
            </a:r>
          </a:p>
          <a:p>
            <a:pPr marL="857250" lvl="1" indent="-45720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od plánované (předpokládané) výše dodávky (D). </a:t>
            </a:r>
          </a:p>
          <a:p>
            <a:pPr marL="857250" lvl="1" indent="-45720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Výše pojistné zásoby je předmětem normování.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571500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smtClean="0">
                <a:latin typeface="Times New Roman" pitchFamily="18" charset="0"/>
              </a:rPr>
              <a:t>Pojistná zásoba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marL="457200" indent="-45720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0" y="836613"/>
          <a:ext cx="9091613" cy="5424487"/>
        </p:xfrm>
        <a:graphic>
          <a:graphicData uri="http://schemas.openxmlformats.org/presentationml/2006/ole">
            <p:oleObj spid="_x0000_s5124" name="Document" r:id="rId3" imgW="6074887" imgH="364756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smtClean="0">
                <a:latin typeface="Times New Roman" pitchFamily="18" charset="0"/>
              </a:rPr>
              <a:t>Pojistná zásoba</a:t>
            </a:r>
            <a:endParaRPr lang="en-US" b="1" i="1" smtClean="0">
              <a:latin typeface="Times New Roman" pitchFamily="18" charset="0"/>
            </a:endParaRPr>
          </a:p>
        </p:txBody>
      </p:sp>
      <p:graphicFrame>
        <p:nvGraphicFramePr>
          <p:cNvPr id="6146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357188" y="1554163"/>
          <a:ext cx="8702675" cy="5303837"/>
        </p:xfrm>
        <a:graphic>
          <a:graphicData uri="http://schemas.openxmlformats.org/presentationml/2006/ole">
            <p:oleObj spid="_x0000_s6148" name="Document" r:id="rId3" imgW="5965355" imgH="363494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833437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smtClean="0">
                <a:latin typeface="Times New Roman" pitchFamily="18" charset="0"/>
              </a:rPr>
              <a:t>Pojistná zásoba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marL="358775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1076325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Stanovení </a:t>
            </a:r>
            <a:r>
              <a:rPr lang="cs-CZ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výše pojistné zásoby </a:t>
            </a:r>
            <a: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je výrazem míry jištění plynulé spotřeby příslušné položky zásob. Existuje řada metod výpočtu pojistné zásoby:</a:t>
            </a:r>
          </a:p>
          <a:p>
            <a:pPr marL="358775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1076325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	metoda statistická, (Synek, </a:t>
            </a:r>
            <a:r>
              <a:rPr lang="cs-CZ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Manažerská 	ekonomika, </a:t>
            </a:r>
            <a: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str. 217</a:t>
            </a:r>
            <a:r>
              <a:rPr lang="cs-CZ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58775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1076325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metoda rozdílová,</a:t>
            </a:r>
          </a:p>
          <a:p>
            <a:pPr marL="358775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1076325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	metoda s využitím koeficientu jištění,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smtClean="0">
                <a:latin typeface="Times New Roman" pitchFamily="18" charset="0"/>
              </a:rPr>
              <a:t>Pojistná zásoba - </a:t>
            </a:r>
            <a:r>
              <a:rPr lang="cs-CZ" b="1" i="1" smtClean="0">
                <a:solidFill>
                  <a:schemeClr val="folHlink"/>
                </a:solidFill>
                <a:latin typeface="Times New Roman" pitchFamily="18" charset="0"/>
              </a:rPr>
              <a:t>rozdílová metoda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marL="457200" indent="-45720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/>
        </p:nvGraphicFramePr>
        <p:xfrm>
          <a:off x="0" y="1616075"/>
          <a:ext cx="9144000" cy="5241925"/>
        </p:xfrm>
        <a:graphic>
          <a:graphicData uri="http://schemas.openxmlformats.org/presentationml/2006/ole">
            <p:oleObj spid="_x0000_s7172" name="Document" r:id="rId3" imgW="5958173" imgH="362449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Modelový příklad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15875">
              <a:spcBef>
                <a:spcPct val="40000"/>
              </a:spcBef>
              <a:spcAft>
                <a:spcPct val="40000"/>
              </a:spcAft>
              <a:buFont typeface="Wingdings" pitchFamily="2" charset="2"/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 základě údajů v níže uvedené tabulce stanovte hodnotu pojistné zásoby </a:t>
            </a:r>
            <a:r>
              <a:rPr lang="cs-CZ" b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rozdílovou metodou</a:t>
            </a:r>
            <a:endParaRPr lang="en-US" b="1" dirty="0" smtClean="0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smtClean="0">
                <a:latin typeface="Times New Roman" pitchFamily="18" charset="0"/>
              </a:rPr>
              <a:t>Pojistná zásoba </a:t>
            </a:r>
            <a:r>
              <a:rPr lang="cs-CZ" sz="2400" b="1" i="1" smtClean="0">
                <a:latin typeface="Times New Roman" pitchFamily="18" charset="0"/>
              </a:rPr>
              <a:t>modelový</a:t>
            </a:r>
            <a:r>
              <a:rPr lang="cs-CZ" b="1" i="1" smtClean="0">
                <a:latin typeface="Times New Roman" pitchFamily="18" charset="0"/>
              </a:rPr>
              <a:t> </a:t>
            </a:r>
            <a:r>
              <a:rPr lang="cs-CZ" sz="2400" b="1" i="1" smtClean="0">
                <a:latin typeface="Times New Roman" pitchFamily="18" charset="0"/>
              </a:rPr>
              <a:t>příklad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marL="457200" indent="-45720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0" y="1714500"/>
          <a:ext cx="9144000" cy="5143500"/>
        </p:xfrm>
        <a:graphic>
          <a:graphicData uri="http://schemas.openxmlformats.org/presentationml/2006/ole">
            <p:oleObj spid="_x0000_s8196" name="Dokument" r:id="rId3" imgW="6342073" imgH="318098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smtClean="0">
                <a:latin typeface="Times New Roman" pitchFamily="18" charset="0"/>
              </a:rPr>
              <a:t>Osnova přednášky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457200" indent="-457200" eaLnBrk="1" hangingPunct="1">
              <a:lnSpc>
                <a:spcPct val="120000"/>
              </a:lnSpc>
              <a:buClr>
                <a:srgbClr val="FFFF00"/>
              </a:buClr>
              <a:buSzPct val="100000"/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lnSpc>
                <a:spcPct val="120000"/>
              </a:lnSpc>
              <a:buClr>
                <a:srgbClr val="FFFF00"/>
              </a:buClr>
              <a:buSzPct val="100000"/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Úvod</a:t>
            </a:r>
          </a:p>
          <a:p>
            <a:pPr marL="457200" indent="-457200" eaLnBrk="1" hangingPunct="1">
              <a:lnSpc>
                <a:spcPct val="120000"/>
              </a:lnSpc>
              <a:buClr>
                <a:srgbClr val="FFFF00"/>
              </a:buClr>
              <a:buSzPct val="100000"/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Základní pojmy v oblasti řízení zásob</a:t>
            </a:r>
          </a:p>
          <a:p>
            <a:pPr marL="457200" indent="-457200" eaLnBrk="1" hangingPunct="1">
              <a:lnSpc>
                <a:spcPct val="120000"/>
              </a:lnSpc>
              <a:buClr>
                <a:srgbClr val="FFFF00"/>
              </a:buClr>
              <a:buSzPct val="100000"/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Běžná zásoba</a:t>
            </a:r>
          </a:p>
          <a:p>
            <a:pPr marL="457200" indent="-457200" eaLnBrk="1" hangingPunct="1">
              <a:lnSpc>
                <a:spcPct val="120000"/>
              </a:lnSpc>
              <a:buClr>
                <a:srgbClr val="FFFF00"/>
              </a:buClr>
              <a:buSzPct val="100000"/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Pojistná zásoba</a:t>
            </a:r>
          </a:p>
          <a:p>
            <a:pPr marL="457200" indent="-457200" eaLnBrk="1" hangingPunct="1">
              <a:lnSpc>
                <a:spcPct val="120000"/>
              </a:lnSpc>
              <a:buClr>
                <a:srgbClr val="FFFF00"/>
              </a:buClr>
              <a:buSzPct val="100000"/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Řízení a optimalizace zásob</a:t>
            </a:r>
          </a:p>
          <a:p>
            <a:pPr marL="457200" indent="-457200" eaLnBrk="1" hangingPunct="1">
              <a:lnSpc>
                <a:spcPct val="120000"/>
              </a:lnSpc>
              <a:buClr>
                <a:srgbClr val="FFFF00"/>
              </a:buClr>
              <a:buSzPct val="100000"/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Věcné řízení oběžného majetku</a:t>
            </a:r>
          </a:p>
          <a:p>
            <a:pPr marL="457200" indent="-457200" eaLnBrk="1" hangingPunct="1">
              <a:lnSpc>
                <a:spcPct val="120000"/>
              </a:lnSpc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en-US" i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latin typeface="Times New Roman" pitchFamily="18" charset="0"/>
              </a:rPr>
              <a:t>Řízení a optimalizace zásob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Výši zásob lze vyjádřit prostřednictvím:</a:t>
            </a:r>
          </a:p>
          <a:p>
            <a:pPr marL="960438" lvl="1" indent="-503238">
              <a:spcBef>
                <a:spcPct val="50000"/>
              </a:spcBef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Časového vyjádření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např.časová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norma zásob CN), </a:t>
            </a:r>
          </a:p>
          <a:p>
            <a:pPr marL="960438" lvl="1" indent="-503238">
              <a:spcBef>
                <a:spcPct val="50000"/>
              </a:spcBef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Naturálních jednotek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(kg, m3, ks, l, m2, atd.),</a:t>
            </a:r>
          </a:p>
          <a:p>
            <a:pPr marL="960438" lvl="1" indent="-503238">
              <a:spcBef>
                <a:spcPct val="50000"/>
              </a:spcBef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Hodnotového ocenění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(Kč),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smtClean="0">
                <a:latin typeface="Times New Roman" pitchFamily="18" charset="0"/>
              </a:rPr>
              <a:t>Řízení a optimalizace zásob</a:t>
            </a:r>
          </a:p>
        </p:txBody>
      </p:sp>
      <p:graphicFrame>
        <p:nvGraphicFramePr>
          <p:cNvPr id="921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0" y="1125538"/>
          <a:ext cx="9144000" cy="5732462"/>
        </p:xfrm>
        <a:graphic>
          <a:graphicData uri="http://schemas.openxmlformats.org/presentationml/2006/ole">
            <p:oleObj spid="_x0000_s9220" name="Dokument" r:id="rId3" imgW="5759188" imgH="342534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smtClean="0">
                <a:latin typeface="Times New Roman" pitchFamily="18" charset="0"/>
              </a:rPr>
              <a:t>Řízení a optimalizace zásob</a:t>
            </a:r>
          </a:p>
        </p:txBody>
      </p:sp>
      <p:graphicFrame>
        <p:nvGraphicFramePr>
          <p:cNvPr id="1024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0" y="1052513"/>
          <a:ext cx="9144000" cy="5805487"/>
        </p:xfrm>
        <a:graphic>
          <a:graphicData uri="http://schemas.openxmlformats.org/presentationml/2006/ole">
            <p:oleObj spid="_x0000_s10244" name="Dokument" r:id="rId3" imgW="6655391" imgH="408077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Řízení a optimalizace zásob</a:t>
            </a:r>
          </a:p>
        </p:txBody>
      </p:sp>
      <p:graphicFrame>
        <p:nvGraphicFramePr>
          <p:cNvPr id="1126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0" y="1196752"/>
          <a:ext cx="9113838" cy="4333875"/>
        </p:xfrm>
        <a:graphic>
          <a:graphicData uri="http://schemas.openxmlformats.org/presentationml/2006/ole">
            <p:oleObj spid="_x0000_s11268" name="Document" r:id="rId3" imgW="5771400" imgH="274503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Řízení a optimalizace zásob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Řízení zásob: </a:t>
            </a:r>
            <a:r>
              <a:rPr lang="cs-CZ" sz="2400" i="1" dirty="0" smtClean="0"/>
              <a:t>Optimalizace dodávky</a:t>
            </a:r>
            <a:endParaRPr lang="cs-CZ" sz="2400" i="1" dirty="0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marL="457200" indent="-45720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0" y="1285875"/>
          <a:ext cx="9144000" cy="5572125"/>
        </p:xfrm>
        <a:graphic>
          <a:graphicData uri="http://schemas.openxmlformats.org/presentationml/2006/ole">
            <p:oleObj spid="_x0000_s12292" name="Dokument" r:id="rId3" imgW="5958173" imgH="435032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Řízení zásob: </a:t>
            </a:r>
            <a:r>
              <a:rPr lang="cs-CZ" i="1" dirty="0" smtClean="0"/>
              <a:t>Optimalizace dodávky</a:t>
            </a:r>
            <a:endParaRPr lang="cs-CZ" dirty="0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marL="457200" indent="-45720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0" y="1571625"/>
          <a:ext cx="9144000" cy="3786188"/>
        </p:xfrm>
        <a:graphic>
          <a:graphicData uri="http://schemas.openxmlformats.org/presentationml/2006/ole">
            <p:oleObj spid="_x0000_s13316" name="Document" r:id="rId3" imgW="5958173" imgH="228171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smtClean="0">
                <a:latin typeface="Times New Roman" pitchFamily="18" charset="0"/>
              </a:rPr>
              <a:t>Modelový příklad</a:t>
            </a:r>
            <a:endParaRPr lang="en-US" b="1" i="1" smtClean="0">
              <a:latin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0" y="1412875"/>
          <a:ext cx="8947150" cy="4464050"/>
        </p:xfrm>
        <a:graphic>
          <a:graphicData uri="http://schemas.openxmlformats.org/presentationml/2006/ole">
            <p:oleObj spid="_x0000_s14340" name="Dokument" r:id="rId3" imgW="5958173" imgH="2637961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smtClean="0">
                <a:latin typeface="Times New Roman" pitchFamily="18" charset="0"/>
              </a:rPr>
              <a:t>Modelový příklad</a:t>
            </a:r>
            <a:endParaRPr lang="en-US" b="1" i="1" smtClean="0">
              <a:latin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61329841"/>
              </p:ext>
            </p:extLst>
          </p:nvPr>
        </p:nvGraphicFramePr>
        <p:xfrm>
          <a:off x="-25400" y="1196752"/>
          <a:ext cx="9169400" cy="5200650"/>
        </p:xfrm>
        <a:graphic>
          <a:graphicData uri="http://schemas.openxmlformats.org/presentationml/2006/ole">
            <p:oleObj spid="_x0000_s75778" name="Dokument" r:id="rId3" imgW="8259943" imgH="4692953" progId="Word.Documen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84728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460"/>
          </a:xfrm>
        </p:spPr>
        <p:txBody>
          <a:bodyPr/>
          <a:lstStyle/>
          <a:p>
            <a:pPr algn="l">
              <a:defRPr/>
            </a:pPr>
            <a:r>
              <a:rPr lang="cs-CZ" sz="1500" b="1" i="1" dirty="0">
                <a:latin typeface="Times New Roman" pitchFamily="18" charset="0"/>
              </a:rPr>
              <a:t>Potřeba kartonů: 36 000 ks, nákupní cena :120 Kč/ks, náklady na dodávku: 12 000 Kč, Pořizovací lhůta ½ měsíce, Skladovací náklady 1 kartonu: 20 % z nákupní ceny, </a:t>
            </a:r>
            <a:endParaRPr lang="en-US" sz="1500" b="1" i="1" dirty="0">
              <a:latin typeface="Times New Roman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76802" name="Object 2"/>
          <p:cNvGraphicFramePr>
            <a:graphicFrameLocks noChangeAspect="1"/>
          </p:cNvGraphicFramePr>
          <p:nvPr/>
        </p:nvGraphicFramePr>
        <p:xfrm>
          <a:off x="265112" y="968375"/>
          <a:ext cx="8878888" cy="5889625"/>
        </p:xfrm>
        <a:graphic>
          <a:graphicData uri="http://schemas.openxmlformats.org/presentationml/2006/ole">
            <p:oleObj spid="_x0000_s76802" name="Dokument" r:id="rId4" imgW="5918314" imgH="3926002" progId="Word.Documen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9315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smtClean="0">
                <a:latin typeface="Times New Roman" pitchFamily="18" charset="0"/>
              </a:rPr>
              <a:t>Úvod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00188"/>
            <a:ext cx="9144000" cy="5357812"/>
          </a:xfrm>
        </p:spPr>
        <p:txBody>
          <a:bodyPr/>
          <a:lstStyle/>
          <a:p>
            <a:pPr marL="444500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982663" algn="l"/>
                <a:tab pos="8610600" algn="r"/>
              </a:tabLst>
              <a:defRPr/>
            </a:pPr>
            <a: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Materiálový tok ve výrobním procesu lze charakterizovat jako pohyb materiálu :</a:t>
            </a:r>
          </a:p>
          <a:p>
            <a:pPr marL="444500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982663" algn="l"/>
                <a:tab pos="8610600" algn="r"/>
              </a:tabLst>
              <a:defRPr/>
            </a:pPr>
            <a: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jeho příjmu na sklad (sklad výrobního materiálu) , </a:t>
            </a:r>
          </a:p>
          <a:p>
            <a:pPr marL="444500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982663" algn="l"/>
                <a:tab pos="8610600" algn="r"/>
              </a:tabLst>
              <a:defRPr/>
            </a:pPr>
            <a: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přes</a:t>
            </a:r>
            <a: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průchod jednotlivými fázemi výrobního cyklu,</a:t>
            </a:r>
          </a:p>
          <a:p>
            <a:pPr marL="444500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982663" algn="l"/>
                <a:tab pos="8610600" algn="r"/>
              </a:tabLst>
              <a:defRPr/>
            </a:pPr>
            <a: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až po</a:t>
            </a:r>
            <a: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vstup hotových výrobků do skladu hotové výroby.</a:t>
            </a:r>
          </a:p>
          <a:p>
            <a:pPr marL="444500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982663" algn="l"/>
                <a:tab pos="8610600" algn="r"/>
              </a:tabLst>
              <a:defRPr/>
            </a:pPr>
            <a: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Z hlediska řízení výrobního procesu a zásobovací činnosti (nákupu), lze specifikovat následující třídění zásob:</a:t>
            </a:r>
          </a:p>
          <a:p>
            <a:pPr marL="901700" indent="-45720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+mj-lt"/>
              <a:buAutoNum type="alphaLcParenR"/>
              <a:tabLst>
                <a:tab pos="982663" algn="l"/>
                <a:tab pos="8610600" algn="r"/>
              </a:tabLst>
              <a:defRPr/>
            </a:pPr>
            <a: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Klasifikace podle účetního pohledu – druhové třídění zásob</a:t>
            </a:r>
          </a:p>
          <a:p>
            <a:pPr marL="901700" indent="-45720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+mj-lt"/>
              <a:buAutoNum type="alphaLcParenR"/>
              <a:tabLst>
                <a:tab pos="982663" algn="l"/>
                <a:tab pos="8610600" algn="r"/>
              </a:tabLst>
              <a:defRPr/>
            </a:pPr>
            <a:r>
              <a:rPr lang="cs-CZ" sz="20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Funkční (funkcionální) klasifikace zásob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smtClean="0">
                <a:latin typeface="Times New Roman" pitchFamily="18" charset="0"/>
              </a:rPr>
              <a:t>Modelový příklad</a:t>
            </a:r>
            <a:endParaRPr lang="en-US" b="1" i="1" smtClean="0">
              <a:latin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2461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smtClean="0">
                <a:latin typeface="Times New Roman" pitchFamily="18" charset="0"/>
              </a:rPr>
              <a:t>Nedokončená výroba</a:t>
            </a:r>
            <a:endParaRPr lang="en-US" b="1" i="1" smtClean="0">
              <a:latin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</a:rPr>
              <a:t>Výklad pojmu </a:t>
            </a:r>
            <a:r>
              <a:rPr lang="cs-CZ" b="1" u="sng" smtClean="0">
                <a:latin typeface="Times New Roman" pitchFamily="18" charset="0"/>
              </a:rPr>
              <a:t>nedokončená výroba </a:t>
            </a:r>
            <a:r>
              <a:rPr lang="cs-CZ" smtClean="0">
                <a:latin typeface="Times New Roman" pitchFamily="18" charset="0"/>
              </a:rPr>
              <a:t>dle účetnictví :</a:t>
            </a:r>
          </a:p>
          <a:p>
            <a:pPr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</a:rPr>
              <a:t/>
            </a:r>
            <a:br>
              <a:rPr lang="cs-CZ" smtClean="0">
                <a:latin typeface="Times New Roman" pitchFamily="18" charset="0"/>
              </a:rPr>
            </a:br>
            <a:r>
              <a:rPr lang="cs-CZ" smtClean="0">
                <a:latin typeface="Times New Roman" pitchFamily="18" charset="0"/>
              </a:rPr>
              <a:t>Je přechodný stav zásob mezi materiálem a hotovými výrobky, zpravidla má podle povahy výrobního procesu několik stupňů, ale není ještě možné produkty evidovat odděleně. </a:t>
            </a:r>
          </a:p>
          <a:p>
            <a:pPr>
              <a:buFont typeface="Wingdings" pitchFamily="2" charset="2"/>
              <a:buNone/>
            </a:pPr>
            <a:endParaRPr lang="cs-CZ" smtClean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b="1" smtClean="0">
                <a:latin typeface="Times New Roman" pitchFamily="18" charset="0"/>
              </a:rPr>
              <a:t>	nedokončená výroba </a:t>
            </a:r>
            <a:r>
              <a:rPr lang="cs-CZ" smtClean="0">
                <a:latin typeface="Times New Roman" pitchFamily="18" charset="0"/>
              </a:rPr>
              <a:t>- materiál je vydaný do výroby, kde začne být zpracovávaný. Postupně se nachází v různých stupních rozpracovanosti, ovšem ještě ho nemůžeme nazvat polotovarem ani hotovým výrobkem (nastříhané a rozešité šaty, nakynuté těsto, ...),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smtClean="0">
                <a:latin typeface="Times New Roman" pitchFamily="18" charset="0"/>
              </a:rPr>
              <a:t>Nedokončená výroba</a:t>
            </a:r>
            <a:endParaRPr lang="en-US" b="1" i="1" smtClean="0">
              <a:latin typeface="Times New Roman" pitchFamily="18" charset="0"/>
            </a:endParaRPr>
          </a:p>
        </p:txBody>
      </p:sp>
      <p:graphicFrame>
        <p:nvGraphicFramePr>
          <p:cNvPr id="15362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441325" y="1236663"/>
          <a:ext cx="8362950" cy="5559425"/>
        </p:xfrm>
        <a:graphic>
          <a:graphicData uri="http://schemas.openxmlformats.org/presentationml/2006/ole">
            <p:oleObj spid="_x0000_s15364" name="Document" r:id="rId3" imgW="5958173" imgH="396090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Věcné řízení oběžného majetku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marL="1162050" indent="-623888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u="sng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Věcné řízení oběžného majetku zahrnuje:</a:t>
            </a:r>
          </a:p>
          <a:p>
            <a:pPr marL="1162050" indent="-623888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Řízení zásob,</a:t>
            </a:r>
          </a:p>
          <a:p>
            <a:pPr marL="1162050" indent="-623888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Řízení pohledávek,</a:t>
            </a:r>
          </a:p>
          <a:p>
            <a:pPr marL="1162050" indent="-623888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Krátkodobých cenných papírů,</a:t>
            </a:r>
          </a:p>
          <a:p>
            <a:pPr marL="1162050" indent="-623888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Peněžních prostředků</a:t>
            </a:r>
          </a:p>
          <a:p>
            <a:pPr marL="1162050" indent="-623888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</a:rPr>
              <a:t>Věcné řízení oběžného majetku:</a:t>
            </a:r>
            <a:r>
              <a:rPr lang="cs-CZ" smtClean="0"/>
              <a:t> </a:t>
            </a:r>
            <a:r>
              <a:rPr lang="cs-CZ" sz="2400" i="1" smtClean="0">
                <a:solidFill>
                  <a:schemeClr val="folHlink"/>
                </a:solidFill>
                <a:latin typeface="Times New Roman" pitchFamily="18" charset="0"/>
              </a:rPr>
              <a:t>pohledávky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marL="179388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Jde o peněžní částky, které nebyly zaplaceny při odběru výrobků (služby). </a:t>
            </a:r>
          </a:p>
          <a:p>
            <a:pPr marL="179388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Z účetního hlediska došlo ke snížení stavu hotových výrobků (zásob), zvýši se hodnota položky krátkodobých aktiv: </a:t>
            </a:r>
            <a:r>
              <a:rPr lang="cs-CZ" b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pohledávka</a:t>
            </a:r>
          </a:p>
          <a:p>
            <a:pPr marL="179388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Pohledávka zanikne vyrovnáním dluhu odběratelem výrobků (služby).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/>
            <a:r>
              <a:rPr lang="cs-CZ" smtClean="0"/>
              <a:t>Věcné řízení oběžného majetku: </a:t>
            </a:r>
            <a:r>
              <a:rPr lang="cs-CZ" sz="2400" i="1" smtClean="0"/>
              <a:t>pohledávky</a:t>
            </a:r>
            <a:endParaRPr lang="cs-CZ" smtClean="0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marL="538163" indent="-538163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5200650" algn="l"/>
                <a:tab pos="6191250" algn="l"/>
                <a:tab pos="8610600" algn="r"/>
              </a:tabLst>
              <a:defRPr/>
            </a:pPr>
            <a:r>
              <a:rPr lang="cs-CZ" i="1" u="sng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Řízením pohledávek se rozumí jejich usměrňování z hlediska:</a:t>
            </a:r>
          </a:p>
          <a:p>
            <a:pPr marL="538163" indent="-538163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5200650" algn="l"/>
                <a:tab pos="6191250" algn="l"/>
                <a:tab pos="8610600" algn="r"/>
              </a:tabLst>
              <a:defRPr/>
            </a:pP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Objemu pohledávek,</a:t>
            </a:r>
          </a:p>
          <a:p>
            <a:pPr marL="538163" indent="-538163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5200650" algn="l"/>
                <a:tab pos="6191250" algn="l"/>
                <a:tab pos="8610600" algn="r"/>
              </a:tabLst>
              <a:defRPr/>
            </a:pP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Struktury pohledávek,</a:t>
            </a:r>
          </a:p>
          <a:p>
            <a:pPr marL="538163" indent="-538163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5200650" algn="l"/>
                <a:tab pos="6191250" algn="l"/>
                <a:tab pos="8610600" algn="r"/>
              </a:tabLst>
              <a:defRPr/>
            </a:pP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Faktoru času</a:t>
            </a:r>
          </a:p>
          <a:p>
            <a:pPr marL="538163" indent="-538163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5200650" algn="l"/>
                <a:tab pos="6191250" algn="l"/>
                <a:tab pos="8610600" algn="r"/>
              </a:tabLst>
              <a:defRPr/>
            </a:pPr>
            <a:r>
              <a:rPr lang="cs-CZ" i="1" u="sng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Časové plány pohledávek poskytují přehled:</a:t>
            </a:r>
          </a:p>
          <a:p>
            <a:pPr marL="1162050" lvl="1" indent="-358775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5200650" algn="l"/>
                <a:tab pos="6191250" algn="l"/>
                <a:tab pos="8610600" algn="r"/>
              </a:tabLst>
              <a:defRPr/>
            </a:pP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 pohledávkách ve lhůtě splatnosti, </a:t>
            </a:r>
          </a:p>
          <a:p>
            <a:pPr marL="1162050" lvl="1" indent="-358775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5200650" algn="l"/>
                <a:tab pos="6191250" algn="l"/>
                <a:tab pos="8610600" algn="r"/>
              </a:tabLst>
              <a:defRPr/>
            </a:pP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po lhůtě splatnosti v členění: po 5 dnech, 10dnech, 20 dnech 30 dnech </a:t>
            </a:r>
          </a:p>
          <a:p>
            <a:pPr marL="1162050" lvl="1" indent="-358775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5200650" algn="l"/>
                <a:tab pos="6191250" algn="l"/>
                <a:tab pos="8610600" algn="r"/>
              </a:tabLst>
              <a:defRPr/>
            </a:pP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nedobytné pohledávky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/>
            <a:r>
              <a:rPr lang="cs-CZ" sz="2400" b="1" i="1" smtClean="0">
                <a:latin typeface="Times New Roman" pitchFamily="18" charset="0"/>
              </a:rPr>
              <a:t>Věcné řízení oběžného majetku: </a:t>
            </a:r>
            <a:r>
              <a:rPr lang="cs-CZ" sz="2400" b="1" i="1" smtClean="0">
                <a:solidFill>
                  <a:schemeClr val="folHlink"/>
                </a:solidFill>
                <a:latin typeface="Times New Roman" pitchFamily="18" charset="0"/>
              </a:rPr>
              <a:t>pohledávky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marL="717550" indent="-358775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Úvěrová politika v oblasti pohledávek:</a:t>
            </a:r>
          </a:p>
          <a:p>
            <a:pPr marL="717550" indent="-358775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Doba splatnosti</a:t>
            </a:r>
          </a:p>
          <a:p>
            <a:pPr marL="717550" indent="-358775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Slevy (za snížení doby splatnosti),</a:t>
            </a:r>
          </a:p>
          <a:p>
            <a:pPr marL="717550" indent="-358775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Úvěrové standardy (jištění dluhu majetkem, příjmy, …)</a:t>
            </a:r>
          </a:p>
          <a:p>
            <a:pPr marL="717550" indent="-358775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Inkasní politika (nástroje a postupy při vymáhání pohledávek)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smtClean="0">
                <a:latin typeface="Times New Roman" pitchFamily="18" charset="0"/>
              </a:rPr>
              <a:t>Praktický příklad</a:t>
            </a:r>
          </a:p>
        </p:txBody>
      </p:sp>
      <p:graphicFrame>
        <p:nvGraphicFramePr>
          <p:cNvPr id="1638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0" y="1557338"/>
          <a:ext cx="9144000" cy="4824412"/>
        </p:xfrm>
        <a:graphic>
          <a:graphicData uri="http://schemas.openxmlformats.org/presentationml/2006/ole">
            <p:oleObj spid="_x0000_s16388" name="Dokument" r:id="rId3" imgW="5933961" imgH="314403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smtClean="0">
                <a:latin typeface="Times New Roman" pitchFamily="18" charset="0"/>
              </a:rPr>
              <a:t>Praktický příklad</a:t>
            </a:r>
          </a:p>
        </p:txBody>
      </p:sp>
      <p:graphicFrame>
        <p:nvGraphicFramePr>
          <p:cNvPr id="17410" name="Object 2"/>
          <p:cNvGraphicFramePr>
            <a:graphicFrameLocks noGrp="1"/>
          </p:cNvGraphicFramePr>
          <p:nvPr>
            <p:ph idx="1"/>
          </p:nvPr>
        </p:nvGraphicFramePr>
        <p:xfrm>
          <a:off x="319088" y="925513"/>
          <a:ext cx="8628062" cy="5499100"/>
        </p:xfrm>
        <a:graphic>
          <a:graphicData uri="http://schemas.openxmlformats.org/presentationml/2006/ole">
            <p:oleObj spid="_x0000_s17412" name="Worksheet" r:id="rId3" imgW="4238625" imgH="326707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864096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Základní pojmy v oblasti řízení zásob</a:t>
            </a:r>
            <a:br>
              <a:rPr lang="cs-CZ" b="1" i="1" dirty="0" smtClean="0">
                <a:latin typeface="Times New Roman" pitchFamily="18" charset="0"/>
              </a:rPr>
            </a:br>
            <a:r>
              <a:rPr lang="cs-CZ" b="1" i="1" dirty="0" smtClean="0">
                <a:solidFill>
                  <a:srgbClr val="FFC000"/>
                </a:solidFill>
                <a:latin typeface="Times New Roman" pitchFamily="18" charset="0"/>
              </a:rPr>
              <a:t>druhové třídění zásob</a:t>
            </a:r>
            <a:r>
              <a:rPr lang="cs-CZ" b="1" i="1" dirty="0" smtClean="0">
                <a:latin typeface="Times New Roman" pitchFamily="18" charset="0"/>
              </a:rPr>
              <a:t/>
            </a:r>
            <a:br>
              <a:rPr lang="cs-CZ" b="1" i="1" dirty="0" smtClean="0">
                <a:latin typeface="Times New Roman" pitchFamily="18" charset="0"/>
              </a:rPr>
            </a:br>
            <a:endParaRPr lang="cs-CZ" b="1" i="1" dirty="0" smtClean="0">
              <a:latin typeface="Times New Roman" pitchFamily="18" charset="0"/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238375" algn="l"/>
                <a:tab pos="2241550" algn="l"/>
                <a:tab pos="3051175" algn="l"/>
                <a:tab pos="3675063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b="1" u="sng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Výrobní zásoby:</a:t>
            </a:r>
            <a:r>
              <a:rPr lang="cs-CZ" b="1" u="sng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zásoby</a:t>
            </a:r>
            <a: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veškerého materiálu  nakoupeného od 	dodavatelů (včetně nakupovaných výrobků, 	polotovarů aj.)</a:t>
            </a:r>
          </a:p>
          <a:p>
            <a:pPr marL="0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238375" algn="l"/>
                <a:tab pos="2241550" algn="l"/>
                <a:tab pos="3051175" algn="l"/>
                <a:tab pos="3675063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b="1" u="sng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Zásoby nedokončené :</a:t>
            </a:r>
            <a: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zásoby vlastních polotovarů; polotovarů </a:t>
            </a:r>
            <a:b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b="1" u="sng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výroby</a:t>
            </a:r>
            <a: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			dodávaných v rámci kooperačních vztahů v 				jedné firmě.</a:t>
            </a:r>
          </a:p>
          <a:p>
            <a:pPr marL="0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238375" algn="l"/>
                <a:tab pos="2241550" algn="l"/>
                <a:tab pos="3051175" algn="l"/>
                <a:tab pos="3675063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b="1" u="sng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Zásoby hotových výrobků:</a:t>
            </a:r>
            <a:r>
              <a:rPr lang="cs-CZ" b="1" u="sng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výrobky, které prošly celým výrobním 					procesem a byly  převzaty výstupní 					kontrolou  do sklad hotových výrobků  k 				expedici  k příslušným odběratelům</a:t>
            </a:r>
            <a:endParaRPr lang="cs-CZ" b="1" u="sng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Nadpis 1"/>
          <p:cNvSpPr>
            <a:spLocks noGrp="1"/>
          </p:cNvSpPr>
          <p:nvPr>
            <p:ph type="title" idx="4294967295"/>
          </p:nvPr>
        </p:nvSpPr>
        <p:spPr>
          <a:xfrm>
            <a:off x="468313" y="0"/>
            <a:ext cx="8229600" cy="836613"/>
          </a:xfrm>
          <a:noFill/>
        </p:spPr>
        <p:txBody>
          <a:bodyPr/>
          <a:lstStyle/>
          <a:p>
            <a:r>
              <a:rPr lang="cs-CZ" b="1" i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Řízení zásob (účetní pohled)</a:t>
            </a:r>
            <a:endParaRPr lang="en-US" b="1" i="1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981075"/>
            <a:ext cx="8507413" cy="5876925"/>
          </a:xfrm>
          <a:noFill/>
        </p:spPr>
        <p:txBody>
          <a:bodyPr/>
          <a:lstStyle/>
          <a:p>
            <a:pPr marL="180975" indent="0" eaLnBrk="1" hangingPunct="1">
              <a:spcBef>
                <a:spcPts val="3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None/>
            </a:pPr>
            <a:endParaRPr lang="cs-CZ" sz="1800" smtClean="0">
              <a:solidFill>
                <a:schemeClr val="bg1"/>
              </a:solidFill>
              <a:effectLst/>
            </a:endParaRPr>
          </a:p>
          <a:p>
            <a:pPr marL="180975" indent="0" eaLnBrk="1" hangingPunct="1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itchFamily="2" charset="2"/>
              <a:buNone/>
            </a:pPr>
            <a:endParaRPr lang="cs-CZ" sz="2000" smtClean="0">
              <a:solidFill>
                <a:schemeClr val="bg1"/>
              </a:solidFill>
              <a:effectLst/>
            </a:endParaRPr>
          </a:p>
          <a:p>
            <a:pPr marL="180975" indent="0" eaLnBrk="1" hangingPunct="1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itchFamily="2" charset="2"/>
              <a:buNone/>
            </a:pPr>
            <a:endParaRPr lang="cs-CZ" sz="2000" smtClean="0">
              <a:solidFill>
                <a:schemeClr val="bg1"/>
              </a:solidFill>
              <a:effectLst/>
            </a:endParaRPr>
          </a:p>
          <a:p>
            <a:pPr marL="180975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buFont typeface="Wingdings" pitchFamily="2" charset="2"/>
              <a:buNone/>
            </a:pPr>
            <a:r>
              <a:rPr lang="cs-CZ" sz="1800" smtClean="0">
                <a:solidFill>
                  <a:schemeClr val="bg1"/>
                </a:solidFill>
                <a:effectLst/>
              </a:rPr>
              <a:t>	</a:t>
            </a:r>
            <a:endParaRPr lang="en-US" sz="1800" smtClean="0">
              <a:solidFill>
                <a:schemeClr val="bg1"/>
              </a:solidFill>
              <a:effectLst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1750" y="1028700"/>
          <a:ext cx="9112250" cy="5849938"/>
        </p:xfrm>
        <a:graphic>
          <a:graphicData uri="http://schemas.openxmlformats.org/presentationml/2006/ole">
            <p:oleObj spid="_x0000_s1028" name="Document" r:id="rId3" imgW="8285994" imgH="530241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smtClean="0">
                <a:latin typeface="Times New Roman" pitchFamily="18" charset="0"/>
              </a:rPr>
              <a:t>Základní pojmy v oblasti řízení zásob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marL="457200" indent="-45720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Ukazatel doba obratu zásob:</a:t>
            </a:r>
          </a:p>
          <a:p>
            <a:pPr marL="457200" indent="-45720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0" y="2420938"/>
          <a:ext cx="9144000" cy="3257550"/>
        </p:xfrm>
        <a:graphic>
          <a:graphicData uri="http://schemas.openxmlformats.org/presentationml/2006/ole">
            <p:oleObj spid="_x0000_s2052" name="Document" r:id="rId3" imgW="5958173" imgH="208628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313"/>
            <a:ext cx="8229600" cy="642937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smtClean="0">
                <a:latin typeface="Times New Roman" pitchFamily="18" charset="0"/>
              </a:rPr>
              <a:t>Základní pojmy v oblasti řízení zásob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928688"/>
            <a:ext cx="8929687" cy="5929312"/>
          </a:xfrm>
        </p:spPr>
        <p:txBody>
          <a:bodyPr/>
          <a:lstStyle/>
          <a:p>
            <a:pPr marL="538163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Z hlediska operativního řízení zásob  se uplatňuje  </a:t>
            </a:r>
            <a:r>
              <a:rPr lang="cs-CZ" i="1" u="sng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funkční (funkcionální) klasifikace zásob na:</a:t>
            </a:r>
          </a:p>
          <a:p>
            <a:pPr marL="538163" indent="-538163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b="1" i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běžnou (obratovou) zásobu</a:t>
            </a:r>
            <a: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 která kryje požadavky  na výdej materiálu  v období mezi dvěma dodávkami.  V průběhu dodacího     cyklu  se výše běžné zásoby snižuje  z maximální hodnoty v době dodávky, k minimální hodnotě před následující dodávkou. </a:t>
            </a:r>
            <a:b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pojmy:</a:t>
            </a:r>
          </a:p>
          <a:p>
            <a:pPr marL="1439863" lvl="1" indent="-53975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minimální zásoba</a:t>
            </a:r>
          </a:p>
          <a:p>
            <a:pPr marL="1439863" lvl="1" indent="-53975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průměrná zásoba 	</a:t>
            </a:r>
          </a:p>
          <a:p>
            <a:pPr marL="1439863" lvl="1" indent="-53975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maximální zásoba</a:t>
            </a:r>
          </a:p>
          <a:p>
            <a:pPr marL="1439863" lvl="1" indent="-53975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z="2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</a:rPr>
              <a:t>Průběh zásoby běžné v čase</a:t>
            </a:r>
          </a:p>
        </p:txBody>
      </p:sp>
      <p:graphicFrame>
        <p:nvGraphicFramePr>
          <p:cNvPr id="307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0" y="1268413"/>
          <a:ext cx="9105900" cy="5426075"/>
        </p:xfrm>
        <a:graphic>
          <a:graphicData uri="http://schemas.openxmlformats.org/presentationml/2006/ole">
            <p:oleObj spid="_x0000_s3076" name="Document" r:id="rId3" imgW="5765684" imgH="343519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smtClean="0">
                <a:latin typeface="Times New Roman" pitchFamily="18" charset="0"/>
              </a:rPr>
              <a:t>Sledování denní spotřeby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marL="457200" indent="-45720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42875" y="1573213"/>
          <a:ext cx="9001125" cy="5141912"/>
        </p:xfrm>
        <a:graphic>
          <a:graphicData uri="http://schemas.openxmlformats.org/presentationml/2006/ole">
            <p:oleObj spid="_x0000_s4100" name="Document" r:id="rId3" imgW="6181187" imgH="371102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lastní návrh">
  <a:themeElements>
    <a:clrScheme name="1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xtura">
  <a:themeElements>
    <a:clrScheme name="Textura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4039</TotalTime>
  <Words>757</Words>
  <Application>Microsoft Office PowerPoint</Application>
  <PresentationFormat>Předvádění na obrazovce (4:3)</PresentationFormat>
  <Paragraphs>125</Paragraphs>
  <Slides>38</Slides>
  <Notes>2</Notes>
  <HiddenSlides>0</HiddenSlides>
  <MMClips>0</MMClips>
  <ScaleCrop>false</ScaleCrop>
  <HeadingPairs>
    <vt:vector size="8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38</vt:i4>
      </vt:variant>
      <vt:variant>
        <vt:lpstr>Vlastní prezentace</vt:lpstr>
      </vt:variant>
      <vt:variant>
        <vt:i4>1</vt:i4>
      </vt:variant>
    </vt:vector>
  </HeadingPairs>
  <TitlesOfParts>
    <vt:vector size="45" baseType="lpstr">
      <vt:lpstr>Vlastní návrh</vt:lpstr>
      <vt:lpstr>1_Vlastní návrh</vt:lpstr>
      <vt:lpstr>Textura</vt:lpstr>
      <vt:lpstr>Document</vt:lpstr>
      <vt:lpstr>Dokument</vt:lpstr>
      <vt:lpstr>Worksheet</vt:lpstr>
      <vt:lpstr>Podniková ekonomika</vt:lpstr>
      <vt:lpstr>Osnova přednášky</vt:lpstr>
      <vt:lpstr>Úvod</vt:lpstr>
      <vt:lpstr>Základní pojmy v oblasti řízení zásob druhové třídění zásob </vt:lpstr>
      <vt:lpstr>Řízení zásob (účetní pohled)</vt:lpstr>
      <vt:lpstr>Základní pojmy v oblasti řízení zásob</vt:lpstr>
      <vt:lpstr>Základní pojmy v oblasti řízení zásob</vt:lpstr>
      <vt:lpstr>Průběh zásoby běžné v čase</vt:lpstr>
      <vt:lpstr>Sledování denní spotřeby</vt:lpstr>
      <vt:lpstr>Základní pojmy v oblasti řízení zásob</vt:lpstr>
      <vt:lpstr>Základní pojmy v oblasti řízení zásob</vt:lpstr>
      <vt:lpstr>Základní pojmy v oblasti řízení zásob</vt:lpstr>
      <vt:lpstr>Pojistná zásoba</vt:lpstr>
      <vt:lpstr>Pojistná zásoba</vt:lpstr>
      <vt:lpstr>Pojistná zásoba</vt:lpstr>
      <vt:lpstr>Pojistná zásoba</vt:lpstr>
      <vt:lpstr>Pojistná zásoba - rozdílová metoda</vt:lpstr>
      <vt:lpstr>Modelový příklad</vt:lpstr>
      <vt:lpstr>Pojistná zásoba modelový příklad</vt:lpstr>
      <vt:lpstr>Řízení a optimalizace zásob</vt:lpstr>
      <vt:lpstr>Řízení a optimalizace zásob</vt:lpstr>
      <vt:lpstr>Řízení a optimalizace zásob</vt:lpstr>
      <vt:lpstr>Řízení a optimalizace zásob</vt:lpstr>
      <vt:lpstr>Řízení a optimalizace zásob</vt:lpstr>
      <vt:lpstr>Řízení zásob: Optimalizace dodávky</vt:lpstr>
      <vt:lpstr>Řízení zásob: Optimalizace dodávky</vt:lpstr>
      <vt:lpstr>Modelový příklad</vt:lpstr>
      <vt:lpstr>Modelový příklad</vt:lpstr>
      <vt:lpstr>Potřeba kartonů: 36 000 ks, nákupní cena :120 Kč/ks, náklady na dodávku: 12 000 Kč, Pořizovací lhůta ½ měsíce, Skladovací náklady 1 kartonu: 20 % z nákupní ceny, </vt:lpstr>
      <vt:lpstr>Modelový příklad</vt:lpstr>
      <vt:lpstr>Nedokončená výroba</vt:lpstr>
      <vt:lpstr>Nedokončená výroba</vt:lpstr>
      <vt:lpstr>Věcné řízení oběžného majetku</vt:lpstr>
      <vt:lpstr>Věcné řízení oběžného majetku: pohledávky</vt:lpstr>
      <vt:lpstr>Věcné řízení oběžného majetku: pohledávky</vt:lpstr>
      <vt:lpstr>Věcné řízení oběžného majetku: pohledávky</vt:lpstr>
      <vt:lpstr>Praktický příklad</vt:lpstr>
      <vt:lpstr>Praktický příklad</vt:lpstr>
      <vt:lpstr>Vlastní prezentace 1</vt:lpstr>
    </vt:vector>
  </TitlesOfParts>
  <Company>OPF Karvina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Uzivatel</cp:lastModifiedBy>
  <cp:revision>217</cp:revision>
  <dcterms:created xsi:type="dcterms:W3CDTF">2008-09-15T07:44:24Z</dcterms:created>
  <dcterms:modified xsi:type="dcterms:W3CDTF">2020-03-29T08:32:48Z</dcterms:modified>
</cp:coreProperties>
</file>