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23" r:id="rId12"/>
    <p:sldId id="324" r:id="rId13"/>
    <p:sldId id="306" r:id="rId14"/>
    <p:sldId id="318" r:id="rId15"/>
    <p:sldId id="304" r:id="rId16"/>
    <p:sldId id="312" r:id="rId17"/>
    <p:sldId id="305" r:id="rId18"/>
    <p:sldId id="307" r:id="rId19"/>
    <p:sldId id="308" r:id="rId20"/>
    <p:sldId id="309" r:id="rId21"/>
    <p:sldId id="310" r:id="rId22"/>
    <p:sldId id="313" r:id="rId23"/>
    <p:sldId id="316" r:id="rId24"/>
    <p:sldId id="317" r:id="rId25"/>
    <p:sldId id="326" r:id="rId26"/>
    <p:sldId id="319" r:id="rId27"/>
    <p:sldId id="314" r:id="rId28"/>
    <p:sldId id="315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528DCF-62BB-46D1-BB46-9C128C2157E7}" type="datetimeFigureOut">
              <a:rPr lang="en-US"/>
              <a:pPr>
                <a:defRPr/>
              </a:pPr>
              <a:t>4/3/2020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15B063D-52AC-4AC5-8DFD-B55A40152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776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2BA015-DE7A-489A-A2FC-FFDD9EBBC439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D8C55A-B106-4864-B814-A160C72C88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E52B45-81BB-461B-99B6-B152642C8809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E4CFA0-5340-4830-B570-F6A8AC8E12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1F26BD-5E50-4A42-B567-2BBB30C14215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560F6C5-72A7-42F0-9113-FF1DF7ABE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D27342B-D68F-4CA0-B0DD-C63968EB8538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CC900E-BA7D-4E17-8E76-B641C34B1C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29DFBF-87A6-4E7D-BFFE-2FB1D0D59CDD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FEF07B-EE1B-4C0C-A5C6-FD7376F17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12B63B4-F071-4376-A9F4-34DE4164C20C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E083CE-EC3A-4CF1-B643-C5EB8A971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6A89131-BA14-45E3-90FD-9209EA64CCD6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7DD21E-7439-456A-8338-02B1762A46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F8AC15-9BB0-4B0F-9057-D8BF5E981775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5869A4-FB17-42A9-8558-787B5280C5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1183FB-9596-444D-AD3D-0661C2DD94AF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FDCE8D-9079-4917-AF0F-542AF64CD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8DEFD9-F2A9-415D-88DC-E1A5D2390562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E934FDB-C63A-4ACB-9043-088E1CA8C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BC01E3-BD99-4445-AA0A-F922AB1D2CBF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D78677-E9F0-47E9-8958-412F615E01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Podniková ekonomika</a:t>
            </a:r>
            <a:br>
              <a:rPr lang="cs-CZ" b="1" i="1" dirty="0" smtClean="0">
                <a:latin typeface="Times New Roman" pitchFamily="18" charset="0"/>
              </a:rPr>
            </a:br>
            <a:r>
              <a:rPr lang="cs-CZ" b="1" i="1" dirty="0" smtClean="0">
                <a:latin typeface="Times New Roman" pitchFamily="18" charset="0"/>
              </a:rPr>
              <a:t> </a:t>
            </a:r>
            <a:r>
              <a:rPr lang="cs-CZ" b="1" i="1" dirty="0">
                <a:latin typeface="Times New Roman" pitchFamily="18" charset="0"/>
              </a:rPr>
              <a:t>P</a:t>
            </a:r>
            <a:r>
              <a:rPr lang="cs-CZ" b="1" i="1" dirty="0" smtClean="0">
                <a:latin typeface="Times New Roman" pitchFamily="18" charset="0"/>
              </a:rPr>
              <a:t>odnikové propočty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571500" y="3213100"/>
            <a:ext cx="7858125" cy="30734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cs-CZ" sz="2600" dirty="0" smtClean="0">
                <a:latin typeface="Arial" charset="0"/>
              </a:rPr>
              <a:t>	</a:t>
            </a:r>
            <a:r>
              <a:rPr lang="cs-CZ" sz="2800" dirty="0" smtClean="0">
                <a:latin typeface="Times New Roman" pitchFamily="18" charset="0"/>
              </a:rPr>
              <a:t>Diagram bodu zvratu jako funkční závislost výsledku hospodaření na tržbách. Využití v ekonomické praxi obchodních organizací. </a:t>
            </a: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sz="2800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Přednáška </a:t>
            </a:r>
            <a:r>
              <a:rPr lang="cs-CZ" i="1" smtClean="0">
                <a:latin typeface="Times New Roman" pitchFamily="18" charset="0"/>
              </a:rPr>
              <a:t>dne </a:t>
            </a:r>
            <a:r>
              <a:rPr lang="cs-CZ" i="1" smtClean="0">
                <a:latin typeface="Times New Roman" pitchFamily="18" charset="0"/>
              </a:rPr>
              <a:t>08. </a:t>
            </a:r>
            <a:r>
              <a:rPr lang="cs-CZ" i="1" dirty="0" smtClean="0">
                <a:latin typeface="Times New Roman" pitchFamily="18" charset="0"/>
              </a:rPr>
              <a:t>04. </a:t>
            </a:r>
            <a:r>
              <a:rPr lang="cs-CZ" i="1" dirty="0" smtClean="0">
                <a:latin typeface="Times New Roman" pitchFamily="18" charset="0"/>
              </a:rPr>
              <a:t>2020</a:t>
            </a:r>
            <a:endParaRPr lang="cs-CZ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Ing. Karel </a:t>
            </a:r>
            <a:r>
              <a:rPr lang="cs-CZ" i="1" dirty="0" err="1" smtClean="0">
                <a:latin typeface="Times New Roman" pitchFamily="18" charset="0"/>
              </a:rPr>
              <a:t>Stelmach</a:t>
            </a:r>
            <a:r>
              <a:rPr lang="cs-CZ" i="1" dirty="0" smtClean="0">
                <a:latin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</a:rPr>
              <a:t>Ph.D</a:t>
            </a:r>
            <a:r>
              <a:rPr lang="cs-CZ" i="1" dirty="0" smtClean="0">
                <a:latin typeface="Times New Roman" pitchFamily="18" charset="0"/>
              </a:rPr>
              <a:t>.</a:t>
            </a:r>
            <a:endParaRPr lang="en-US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19125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Diagram bodu zvratu při relaci kdy p&lt;v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(cena je nižší než variabilní náklady na jednotku produkce)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0" y="1143000"/>
          <a:ext cx="9029700" cy="5715000"/>
        </p:xfrm>
        <a:graphic>
          <a:graphicData uri="http://schemas.openxmlformats.org/presentationml/2006/ole">
            <p:oleObj spid="_x0000_s4106" name="Dokument" r:id="rId3" imgW="5942185" imgH="367380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Diagram bodu zvratu s využitím příspěvku na úhradu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32618521"/>
              </p:ext>
            </p:extLst>
          </p:nvPr>
        </p:nvGraphicFramePr>
        <p:xfrm>
          <a:off x="0" y="1000125"/>
          <a:ext cx="9144000" cy="5857875"/>
        </p:xfrm>
        <a:graphic>
          <a:graphicData uri="http://schemas.openxmlformats.org/presentationml/2006/ole">
            <p:oleObj spid="_x0000_s32774" name="Dokument" r:id="rId3" imgW="5963772" imgH="3657607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858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Diagram bodu zvratu při relaci kdy p&lt;v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(cena je nižší než variabilní náklady na jednotku produkce)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715375" cy="5411787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24122885"/>
              </p:ext>
            </p:extLst>
          </p:nvPr>
        </p:nvGraphicFramePr>
        <p:xfrm>
          <a:off x="14150" y="1556792"/>
          <a:ext cx="8905875" cy="4279900"/>
        </p:xfrm>
        <a:graphic>
          <a:graphicData uri="http://schemas.openxmlformats.org/presentationml/2006/ole">
            <p:oleObj spid="_x0000_s33796" name="Dokument" r:id="rId3" imgW="8905461" imgH="4280002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763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Diagram bodu zvratu 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715375" cy="5411787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Vzhledem k tomu, že většina podnikatelských subjektů nevyrábí pouze jeden druh výrobků (služeb),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je využitelnost vztahu 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cs-CZ" b="1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omezená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Pokud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výše zmíněný vztah použijí při výrobě (prodeji) většího počtu výrobků, pak je nutno do uvedených vztahů dosadit průměrnou cenu a průměrné variabilní náklady, což zejména u prodejních jednotek představuje jisté komplikace.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 tom případě se pak v souvislosti s bodem zvratu vnucuje otázka 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jakou výši </a:t>
            </a:r>
            <a:r>
              <a:rPr lang="cs-CZ" sz="28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tržeb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musí firma vykázat, má-li </a:t>
            </a:r>
            <a:r>
              <a:rPr lang="cs-C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dosáhnout bodu zvratu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85813" y="2205038"/>
          <a:ext cx="3071812" cy="647700"/>
        </p:xfrm>
        <a:graphic>
          <a:graphicData uri="http://schemas.openxmlformats.org/presentationml/2006/ole">
            <p:oleObj spid="_x0000_s5130" name="Rovnice" r:id="rId3" imgW="1143000" imgH="203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92696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Diagram bodu zvratu VH = f(T)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715375" cy="5411787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0" y="1152525"/>
          <a:ext cx="8982075" cy="5705475"/>
        </p:xfrm>
        <a:graphic>
          <a:graphicData uri="http://schemas.openxmlformats.org/presentationml/2006/ole">
            <p:oleObj spid="_x0000_s6154" name="Dokument" r:id="rId3" imgW="5756896" imgH="365616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0" y="1162050"/>
          <a:ext cx="8980488" cy="5695950"/>
        </p:xfrm>
        <a:graphic>
          <a:graphicData uri="http://schemas.openxmlformats.org/presentationml/2006/ole">
            <p:oleObj spid="_x0000_s7178" name="Dokument" r:id="rId3" imgW="5756896" imgH="365148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graphicFrame>
        <p:nvGraphicFramePr>
          <p:cNvPr id="819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38113" y="1414463"/>
          <a:ext cx="8990012" cy="4786312"/>
        </p:xfrm>
        <a:graphic>
          <a:graphicData uri="http://schemas.openxmlformats.org/presentationml/2006/ole">
            <p:oleObj spid="_x0000_s8202" name="Document" r:id="rId3" imgW="5462945" imgH="29080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4478338" y="3719513"/>
          <a:ext cx="139700" cy="165100"/>
        </p:xfrm>
        <a:graphic>
          <a:graphicData uri="http://schemas.openxmlformats.org/presentationml/2006/ole">
            <p:oleObj spid="_x0000_s9234" name="Rovnice" r:id="rId3" imgW="139579" imgH="164957" progId="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0" y="1200150"/>
          <a:ext cx="9163050" cy="5486400"/>
        </p:xfrm>
        <a:graphic>
          <a:graphicData uri="http://schemas.openxmlformats.org/presentationml/2006/ole">
            <p:oleObj spid="_x0000_s9235" name="Document" r:id="rId4" imgW="6203300" imgH="37087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defRPr/>
            </a:pP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Poznámka: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I rovnice uvedené pro výpočet „bodu zvratu“ nebo „požadovanou výše zisku“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(pro vyjádření závislosti VH na tržbách)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mají jistá omezení. Přesto, že zahrnou celou škálu různých výrobků a služeb (realizovaných za různé ceny) je podmínkou pro jejich objektivní platnost, že: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Výraz </a:t>
            </a:r>
            <a:r>
              <a:rPr lang="cs-CZ" sz="28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p/v</a:t>
            </a:r>
            <a:r>
              <a:rPr lang="cs-C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respektive v/p bude pro všechny výrobky shodný. </a:t>
            </a:r>
            <a:endParaRPr lang="en-US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Osnova přednášky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Konstrukce diagramu bodu zvratu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Výsledek hospodaření jako funkce objemu produkce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Diagram bodu zvratu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Diagram bodu zvratu jako závislost výsledku hospodaření na tržbách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0" y="1409700"/>
          <a:ext cx="9053513" cy="5035550"/>
        </p:xfrm>
        <a:graphic>
          <a:graphicData uri="http://schemas.openxmlformats.org/presentationml/2006/ole">
            <p:oleObj spid="_x0000_s10250" name="Document" r:id="rId3" imgW="5746651" imgH="320622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3435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Prodejna s konfekčním zbožím prodává dámské halenky a pánské košile. Cena halenky je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600 Kč/ks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. Cena pánské košile je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480 Kč/ks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Nákupní ceny obou výrobků jsou: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Dámská halenka: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400 Kč/ks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Pánská košile: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320 Kč/ks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Měsíční fixní náklady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prodejny mají hodnotu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25 000 Kč.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Náklady na nákup konfekčního zboží jsou jedinou položkou variabilních nákladů.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Calibri" pitchFamily="34" charset="0"/>
              <a:buAutoNum type="arabicParenR"/>
              <a:tabLst>
                <a:tab pos="447675" algn="l"/>
              </a:tabLst>
            </a:pPr>
            <a:r>
              <a:rPr lang="cs-CZ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Jaké tržby zaručí prodejně dosažení bodu zvratu za měsíční </a:t>
            </a:r>
            <a:r>
              <a:rPr lang="cs-CZ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období? </a:t>
            </a:r>
            <a:r>
              <a:rPr lang="cs-CZ" sz="1800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(bez ohledu na počet prodaných dámských halenek nebo pánských 	košil)</a:t>
            </a:r>
            <a:endParaRPr lang="en-US" sz="1800" i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8686800" cy="764704"/>
          </a:xfrm>
        </p:spPr>
        <p:txBody>
          <a:bodyPr/>
          <a:lstStyle/>
          <a:p>
            <a:pPr algn="l"/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 </a:t>
            </a:r>
            <a:r>
              <a:rPr lang="cs-CZ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Halenka : 600/400</a:t>
            </a: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Košile . 480/320, F = 25 000 Kč </a:t>
            </a:r>
            <a:endParaRPr lang="en-US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3999" cy="6093295"/>
          </a:xfrm>
        </p:spPr>
        <p:txBody>
          <a:bodyPr/>
          <a:lstStyle/>
          <a:p>
            <a:pPr marL="457200" indent="-457200">
              <a:buFont typeface="+mj-lt"/>
              <a:buAutoNum type="arabicParenR" startAt="2"/>
              <a:defRPr/>
            </a:pPr>
            <a:r>
              <a:rPr lang="cs-CZ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Při jakých tržbách vykáže prodejna výsledek hospodaření v podobě zisku ve výši 35 000 Kč za měsíční hodnocení? </a:t>
            </a:r>
            <a:r>
              <a:rPr lang="cs-CZ" sz="2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(bez ohledu na počet prodaných dámských halenek nebo pánských košil)</a:t>
            </a:r>
            <a:endParaRPr lang="en-US" i="1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6712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8964488" cy="5976664"/>
          </a:xfrm>
        </p:spPr>
        <p:txBody>
          <a:bodyPr/>
          <a:lstStyle/>
          <a:p>
            <a:pPr marL="180975" indent="0">
              <a:lnSpc>
                <a:spcPct val="11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Společnost „Zdravá výživa“ vyrábí 5 druhů jogurtů. Údaje o jednotkových variabilních nákladech a ceně jsou uvedeny v následující tabulce:</a:t>
            </a: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Fixní náklady spojené s výrobou jogurtů činí 750 000 Kč za období jednoho měsíce.</a:t>
            </a: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755576" y="2132856"/>
          <a:ext cx="7388225" cy="3509963"/>
        </p:xfrm>
        <a:graphic>
          <a:graphicData uri="http://schemas.openxmlformats.org/presentationml/2006/ole">
            <p:oleObj spid="_x0000_s31754" name="Document" r:id="rId3" imgW="5913402" imgH="281257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0872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718647"/>
          </a:xfrm>
        </p:spPr>
        <p:txBody>
          <a:bodyPr/>
          <a:lstStyle/>
          <a:p>
            <a:pPr marL="542925" lvl="0" indent="-4572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Doplňte scházející údaje o ceně jogurtů u zbývajících čtyř sortimentních položek jogurtů tak, aby „haléřová nákladovost“ byla u všech jogurtů stejná (nutná podmínka pro uplatnění závislosti výsledku hospodaření (VH) na tržbách (T)).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0" indent="-4572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Vypočítejte výši tržeb, při kterých podnik dosáhne bodu zvratu (při měsíčním hodnocení), pokud sortimentní skladba jogurtů bude v procentuálním složení tak, jak je uvedeno ve sloupci (d) tabulky.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0" indent="-4572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Vypočítejte výši tržeb, při které podnik vykáže výsledek hospodaření (zisk) ve výši 500 000 Kč (při měsíčním hodnocení), pokud sortimentní skladba jogurtů bude v procentuálním složení tak, jak je uvedeno ve sloupci (e) tabulky.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1400" dirty="0" smtClean="0"/>
              <a:t>7,50; 9,90; 12,60; 14,40; 9 p= 10 Kč/ks   F = 750 000 Kč/měsíc  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71563"/>
            <a:ext cx="8928992" cy="566980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00201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08720"/>
          </a:xfrm>
        </p:spPr>
        <p:txBody>
          <a:bodyPr/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 II: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71864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Prodejce komponent a příslušenství k výpočetní technice firma „Spektrum s. r. o.“ nabízí svým klientům :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procesory,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pevné disky,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grafické karty,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základní desky,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skříně a zdroje,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a řadu dalších komponent a příslušenství k PC.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358188" cy="50546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44767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Prodejna uplatňuje u nabízeného zboží poměr mezi prodejní cenou a nákupní cenou v hodnotě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1,5625.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(nákupní cena nabízeného zboží je jedinou položkou variabilních nákladů)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měsíci listopadu minulého roku vykázal prodejce výsledek hospodaření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(VH)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hodnotě 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40 400 Kč.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Tržby za uvedené období činily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390 000 Kč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Wingdings" pitchFamily="2" charset="2"/>
              <a:buNone/>
              <a:tabLst>
                <a:tab pos="447675" algn="l"/>
              </a:tabLst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	Jaká výše fixních nákladů (F) byla evidována v prodejně?</a:t>
            </a:r>
          </a:p>
          <a:p>
            <a:pPr marL="0" indent="0"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Jaká hodnota tržeb (T) zajisti prodejci měsíční hospodaření s 	„nulovou“ hodnotou výsledku hospodaření (VH = 0)?</a:t>
            </a:r>
            <a:endParaRPr lang="en-US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diagramu bodu zvratu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840288"/>
          </a:xfrm>
        </p:spPr>
        <p:txBody>
          <a:bodyPr/>
          <a:lstStyle/>
          <a:p>
            <a:pPr marL="628650" indent="-62865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Diagram bodu zvratu vychází při své konstrukci z propojení:</a:t>
            </a:r>
          </a:p>
          <a:p>
            <a:pPr marL="628650" indent="-628650">
              <a:buFont typeface="Wingdings" pitchFamily="2" charset="2"/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628650" indent="-628650"/>
            <a:r>
              <a:rPr lang="cs-CZ" smtClean="0">
                <a:latin typeface="Times New Roman" pitchFamily="18" charset="0"/>
                <a:cs typeface="Times New Roman" pitchFamily="18" charset="0"/>
              </a:rPr>
              <a:t>nákladové funkce, jako závislosti celkových nákladů na množství 	produkce (objemu produkce) v naturálních jednotkách,</a:t>
            </a:r>
          </a:p>
          <a:p>
            <a:pPr marL="628650" indent="-62865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200" smtClean="0">
                <a:latin typeface="Times New Roman" pitchFamily="18" charset="0"/>
                <a:cs typeface="Times New Roman" pitchFamily="18" charset="0"/>
              </a:rPr>
              <a:t>s </a:t>
            </a:r>
          </a:p>
          <a:p>
            <a:pPr marL="628650" indent="-628650">
              <a:buSzPct val="101000"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tržbami v podobě funkční závislosti na objemu produkce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90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diagramu bodu zvratu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57313"/>
            <a:ext cx="8929687" cy="5500687"/>
          </a:xfrm>
        </p:spPr>
        <p:txBody>
          <a:bodyPr/>
          <a:lstStyle/>
          <a:p>
            <a:pPr marL="400050" lvl="1" indent="0">
              <a:buFont typeface="Wingdings" pitchFamily="2" charset="2"/>
              <a:buNone/>
              <a:tabLst>
                <a:tab pos="895350" algn="l"/>
                <a:tab pos="8610600" algn="r"/>
              </a:tabLst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None/>
              <a:tabLst>
                <a:tab pos="895350" algn="l"/>
                <a:tab pos="8610600" algn="r"/>
              </a:tabLst>
            </a:pPr>
            <a:r>
              <a:rPr lang="cs-CZ" sz="240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Diagram bodu zvratu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rozděluje oblast výroby (produkce) na:</a:t>
            </a:r>
          </a:p>
          <a:p>
            <a:pPr marL="400050" lvl="1" indent="0">
              <a:buFont typeface="Wingdings" pitchFamily="2" charset="2"/>
              <a:buNone/>
              <a:tabLst>
                <a:tab pos="895350" algn="l"/>
                <a:tab pos="8610600" algn="r"/>
              </a:tabLst>
            </a:pPr>
            <a:endParaRPr lang="cs-CZ" sz="240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Char char="q"/>
              <a:tabLst>
                <a:tab pos="895350" algn="l"/>
                <a:tab pos="8610600" algn="r"/>
              </a:tabLst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oblast do bodu zvratu</a:t>
            </a:r>
          </a:p>
          <a:p>
            <a:pPr marL="400050" lvl="1" indent="0">
              <a:buFont typeface="Wingdings" pitchFamily="2" charset="2"/>
              <a:buChar char="q"/>
              <a:tabLst>
                <a:tab pos="895350" algn="l"/>
                <a:tab pos="8610600" algn="r"/>
              </a:tabLst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oblast za bodem zvratu</a:t>
            </a:r>
          </a:p>
          <a:p>
            <a:pPr marL="400050" lvl="1" indent="0">
              <a:buFont typeface="Wingdings" pitchFamily="2" charset="2"/>
              <a:buChar char="q"/>
              <a:tabLst>
                <a:tab pos="895350" algn="l"/>
                <a:tab pos="8610600" algn="r"/>
              </a:tabLst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samotný bod zvratu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bodu zvratu: Náklady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4313" y="1568450"/>
          <a:ext cx="8732837" cy="5289550"/>
        </p:xfrm>
        <a:graphic>
          <a:graphicData uri="http://schemas.openxmlformats.org/presentationml/2006/ole">
            <p:oleObj spid="_x0000_s1034" name="Document" r:id="rId3" imgW="6157844" imgH="39003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bodu zvratu: Tržby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17550" y="1465263"/>
          <a:ext cx="7793038" cy="5351462"/>
        </p:xfrm>
        <a:graphic>
          <a:graphicData uri="http://schemas.openxmlformats.org/presentationml/2006/ole">
            <p:oleObj spid="_x0000_s2058" name="Document" r:id="rId3" imgW="5748447" imgH="393566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313"/>
            <a:ext cx="8229600" cy="71437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jako funkce objemu produkce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71563"/>
            <a:ext cx="8858250" cy="578643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Rozdíl mezi výnosy (tržbami) a celkovými náklady se označuje jako výsledek hospodaření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VH = V – N,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VH = T – N,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Za předpokladu, že T = p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Q,	a	N = v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 Q + F	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VH = p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 Q – (v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 Q + F)		(1)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Line 7"/>
          <p:cNvSpPr>
            <a:spLocks noChangeShapeType="1"/>
          </p:cNvSpPr>
          <p:nvPr/>
        </p:nvSpPr>
        <p:spPr bwMode="auto">
          <a:xfrm flipV="1">
            <a:off x="2928938" y="3143250"/>
            <a:ext cx="785812" cy="1428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lg" len="lg"/>
            <a:tailEnd type="stealth" w="lg" len="lg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7653" name="Line 8"/>
          <p:cNvSpPr>
            <a:spLocks noChangeShapeType="1"/>
          </p:cNvSpPr>
          <p:nvPr/>
        </p:nvSpPr>
        <p:spPr bwMode="auto">
          <a:xfrm flipH="1" flipV="1">
            <a:off x="4500563" y="3141663"/>
            <a:ext cx="2071687" cy="143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lg" len="lg"/>
            <a:tailEnd type="stealth" w="lg" len="lg"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90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jako funkce objemu produkce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  <a:tabLst>
                <a:tab pos="251460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 rovnici (1) a předchozích rovnicích je: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VH	výsledek hospodaření	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V	výnos	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  		N	náklady (celkové)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T	tržby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p	cena za naturální jednotku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Q	množství produkce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N</a:t>
            </a:r>
            <a:r>
              <a:rPr lang="cs-CZ" i="1" baseline="-250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variabilní náklady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v	var. náklady na jednotku produkce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Diagram bodu zvratu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071563"/>
          <a:ext cx="9144000" cy="5786437"/>
        </p:xfrm>
        <a:graphic>
          <a:graphicData uri="http://schemas.openxmlformats.org/presentationml/2006/ole">
            <p:oleObj spid="_x0000_s3082" name="Dokument" r:id="rId3" imgW="5766035" imgH="342606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1450</TotalTime>
  <Words>509</Words>
  <Application>Microsoft Office PowerPoint</Application>
  <PresentationFormat>Předvádění na obrazovce (4:3)</PresentationFormat>
  <Paragraphs>113</Paragraphs>
  <Slides>28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VZOR_Stelmach</vt:lpstr>
      <vt:lpstr>Document</vt:lpstr>
      <vt:lpstr>Dokument</vt:lpstr>
      <vt:lpstr>Rovnice</vt:lpstr>
      <vt:lpstr>Podniková ekonomika  Podnikové propočty</vt:lpstr>
      <vt:lpstr>Osnova přednášky</vt:lpstr>
      <vt:lpstr>Konstrukce diagramu bodu zvratu</vt:lpstr>
      <vt:lpstr>Konstrukce diagramu bodu zvratu</vt:lpstr>
      <vt:lpstr>Konstrukce bodu zvratu: Náklady </vt:lpstr>
      <vt:lpstr>Konstrukce bodu zvratu: Tržby</vt:lpstr>
      <vt:lpstr>Výsledek hospodaření jako funkce objemu produkce</vt:lpstr>
      <vt:lpstr>Výsledek hospodaření jako funkce objemu produkce</vt:lpstr>
      <vt:lpstr>Diagram bodu zvratu</vt:lpstr>
      <vt:lpstr>Diagram bodu zvratu při relaci kdy p&lt;v (cena je nižší než variabilní náklady na jednotku produkce) </vt:lpstr>
      <vt:lpstr>Diagram bodu zvratu s využitím příspěvku na úhradu</vt:lpstr>
      <vt:lpstr>Diagram bodu zvratu při relaci kdy p&lt;v (cena je nižší než variabilní náklady na jednotku produkce) </vt:lpstr>
      <vt:lpstr>Diagram bodu zvratu </vt:lpstr>
      <vt:lpstr>Diagram bodu zvratu VH = f(T) </vt:lpstr>
      <vt:lpstr>Hospodářský výsledek v závislosti na tržbách</vt:lpstr>
      <vt:lpstr>Výsledek hospodaření v závislosti na tržbách</vt:lpstr>
      <vt:lpstr>Výsledek hospodaření v závislosti na tržbách</vt:lpstr>
      <vt:lpstr>Výsledek hospodaření v závislosti na tržbách</vt:lpstr>
      <vt:lpstr>Výsledek hospodaření v závislosti na tržbách</vt:lpstr>
      <vt:lpstr>Výsledek hospodaření v závislosti na tržbách</vt:lpstr>
      <vt:lpstr>Modelová situace I</vt:lpstr>
      <vt:lpstr>Modelová situace I Halenka : 600/400, Košile . 480/320, F = 25 000 Kč </vt:lpstr>
      <vt:lpstr>Modelová situace II</vt:lpstr>
      <vt:lpstr>Modelová situace II</vt:lpstr>
      <vt:lpstr>7,50; 9,90; 12,60; 14,40; 9 p= 10 Kč/ks   F = 750 000 Kč/měsíc  </vt:lpstr>
      <vt:lpstr>Modelová situace II: </vt:lpstr>
      <vt:lpstr>Modelová situace III</vt:lpstr>
      <vt:lpstr>Modelová situace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143</cp:revision>
  <dcterms:created xsi:type="dcterms:W3CDTF">2009-04-16T16:10:59Z</dcterms:created>
  <dcterms:modified xsi:type="dcterms:W3CDTF">2020-04-03T17:33:30Z</dcterms:modified>
</cp:coreProperties>
</file>