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3" r:id="rId3"/>
    <p:sldId id="257" r:id="rId4"/>
    <p:sldId id="258" r:id="rId5"/>
    <p:sldId id="259" r:id="rId6"/>
    <p:sldId id="261" r:id="rId7"/>
    <p:sldId id="262" r:id="rId8"/>
    <p:sldId id="260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45" autoAdjust="0"/>
  </p:normalViewPr>
  <p:slideViewPr>
    <p:cSldViewPr>
      <p:cViewPr varScale="1">
        <p:scale>
          <a:sx n="106" d="100"/>
          <a:sy n="106" d="100"/>
        </p:scale>
        <p:origin x="-16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2022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21D9585-A4DA-4EAE-A5C5-EA6849F77B0C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BA83289-6E29-4DF8-A8A2-A79D612B98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7657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F067FF-CED3-4D5A-8089-58609F9B6E48}" type="datetimeFigureOut">
              <a:rPr lang="cs-CZ" smtClean="0"/>
              <a:pPr/>
              <a:t>23.2.2020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4F3EC1-ADA0-48D2-8EDB-8321528F7E9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F3EC1-ADA0-48D2-8EDB-8321528F7E9E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Obdélník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Elipsa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Elipsa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Elipsa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2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5360D-773A-49A6-87B3-E9080026312D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23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F7287-5B87-4365-82A6-AE5B4DF681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1676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76D41-E0CC-4656-BB1B-3068A864BE19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47933-9604-4B7A-AA15-01A5A446B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58B7204-32A3-4FCB-9A5E-82FA7D92415D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5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4CCDE54-C902-463D-83CD-20678CFC9F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Obdélník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Elipsa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Elipsa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Elipsa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Elipsa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Elipsa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FF222-B9BF-46CD-AF5E-51EF5EDCF650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21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CEA3AE-BADD-4CCC-B1F7-DC70659A7B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0EA33-FDF6-4AEE-9AF1-7BA72EB91163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57930-D13C-4CF9-AA9F-98472EB660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84ECA-0BC8-418C-BF34-6DCAAF13A1E8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24459-026B-4F4C-A1EA-B8B5E9BF0A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3BDEB-B4DE-4B83-8146-46D5308EE7DF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9A6DC-77A2-469A-B440-55BF6C85C2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Přímá spojovací čára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Elipsa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1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75D3BF4-37B4-43B9-913C-BBBE5D2ED812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13" name="Zástupný symbol pro číslo snímku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79EB238-D958-4716-8970-C4E0290F8F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Zástupný symbol pro zápatí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lipsa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9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9CA3DD6-6C18-47B6-9695-77D82E75FC96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13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6A36341-B9AA-499F-823F-EB66C05103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38DD4-BF2A-458F-AEF3-31975288EFD6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8E847-69CD-43E3-AF1E-6E5B74EA2D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3399"/>
            </a:gs>
            <a:gs pos="100000">
              <a:srgbClr val="00184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28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B91401D-5B23-4F09-923D-9D17F7E3F692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Elipsa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FF18BEE-9952-40FC-85D1-9D5535D39C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23" r:id="rId4"/>
    <p:sldLayoutId id="2147483824" r:id="rId5"/>
    <p:sldLayoutId id="2147483825" r:id="rId6"/>
    <p:sldLayoutId id="2147483831" r:id="rId7"/>
    <p:sldLayoutId id="2147483832" r:id="rId8"/>
    <p:sldLayoutId id="2147483826" r:id="rId9"/>
    <p:sldLayoutId id="2147483827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Word_2007_Document3.docx"/><Relationship Id="rId5" Type="http://schemas.openxmlformats.org/officeDocument/2006/relationships/package" Target="../embeddings/Word_2007_Document2.docx"/><Relationship Id="rId4" Type="http://schemas.openxmlformats.org/officeDocument/2006/relationships/package" Target="../embeddings/Word_2007_Document1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ctrTitle"/>
          </p:nvPr>
        </p:nvSpPr>
        <p:spPr bwMode="auto">
          <a:xfrm>
            <a:off x="2268538" y="3141663"/>
            <a:ext cx="6172200" cy="1893887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2700" b="1" i="1" cap="none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AKADEMICKÝ ROK </a:t>
            </a:r>
            <a:r>
              <a:rPr lang="cs-CZ" sz="2700" b="1" i="1" cap="none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2019/2020</a:t>
            </a:r>
            <a:r>
              <a:rPr lang="cs-CZ" sz="2700" b="1" i="1" cap="none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700" b="1" i="1" cap="none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700" b="1" i="1" cap="none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700" b="1" i="1" cap="none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700" b="1" i="1" cap="none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ING. KAREL STELMACH, </a:t>
            </a:r>
            <a:r>
              <a:rPr lang="cs-CZ" sz="2700" b="1" i="1" cap="none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Ph.D</a:t>
            </a:r>
            <a:r>
              <a:rPr lang="cs-CZ" sz="2700" b="1" i="1" cap="none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700" b="1" i="1" cap="none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685800" y="1643063"/>
            <a:ext cx="8458200" cy="1138237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cs-CZ" sz="4000" b="1" i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Podniková </a:t>
            </a:r>
            <a:r>
              <a:rPr lang="cs-CZ" sz="4000" b="1" i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ekonomika</a:t>
            </a:r>
            <a:endParaRPr lang="cs-CZ" sz="4000" b="1" i="1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003399"/>
            </a:gs>
            <a:gs pos="100000">
              <a:srgbClr val="00184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Organizační pokyny  a informace</a:t>
            </a:r>
            <a:endParaRPr lang="en-US" sz="32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579296" cy="4525963"/>
          </a:xfrm>
        </p:spPr>
        <p:txBody>
          <a:bodyPr/>
          <a:lstStyle/>
          <a:p>
            <a:pPr>
              <a:spcAft>
                <a:spcPts val="1200"/>
              </a:spcAft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vyučující:</a:t>
            </a:r>
            <a:r>
              <a:rPr lang="cs-CZ" sz="3200" b="1" dirty="0" smtClean="0">
                <a:solidFill>
                  <a:srgbClr val="002060"/>
                </a:solidFill>
              </a:rPr>
              <a:t>		</a:t>
            </a:r>
            <a:r>
              <a:rPr lang="cs-CZ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Ing. Karel </a:t>
            </a:r>
            <a:r>
              <a:rPr lang="cs-CZ" sz="3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Stelmach</a:t>
            </a:r>
            <a:r>
              <a:rPr lang="cs-CZ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Ph.D</a:t>
            </a:r>
            <a:r>
              <a:rPr lang="cs-CZ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Aft>
                <a:spcPts val="1200"/>
              </a:spcAft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kancelář: 		</a:t>
            </a:r>
            <a:r>
              <a:rPr lang="de-DE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205</a:t>
            </a:r>
            <a:r>
              <a:rPr lang="de-DE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cs-CZ" sz="3200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telefon:  		</a:t>
            </a:r>
            <a:r>
              <a:rPr lang="de-DE" sz="3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596</a:t>
            </a:r>
            <a:r>
              <a:rPr lang="cs-CZ" sz="3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3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398</a:t>
            </a:r>
            <a:r>
              <a:rPr lang="cs-CZ" sz="3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3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sz="3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48 </a:t>
            </a:r>
            <a:r>
              <a:rPr lang="cs-CZ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marL="0" indent="0">
              <a:spcAft>
                <a:spcPts val="1200"/>
              </a:spcAft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e-mail:		</a:t>
            </a:r>
            <a:r>
              <a:rPr lang="cs-CZ" sz="32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stelmach</a:t>
            </a:r>
            <a:r>
              <a:rPr lang="en-US" sz="3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@</a:t>
            </a:r>
            <a:r>
              <a:rPr lang="cs-CZ" sz="32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opf</a:t>
            </a:r>
            <a:r>
              <a:rPr lang="en-US" sz="3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32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slu</a:t>
            </a:r>
            <a:r>
              <a:rPr lang="en-US" sz="3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2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cz</a:t>
            </a:r>
            <a:endParaRPr lang="cs-CZ" sz="3200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Aft>
                <a:spcPts val="600"/>
              </a:spcAft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Konzultační hodiny: </a:t>
            </a:r>
            <a:r>
              <a:rPr lang="cs-CZ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3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úterý     </a:t>
            </a:r>
            <a:r>
              <a:rPr lang="cs-CZ" sz="3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09:00 – 10:30 hodin</a:t>
            </a:r>
          </a:p>
          <a:p>
            <a:pPr marL="0" indent="0">
              <a:spcAft>
                <a:spcPts val="1200"/>
              </a:spcAft>
              <a:buFont typeface="Arial" charset="0"/>
              <a:buNone/>
              <a:tabLst>
                <a:tab pos="2333625" algn="l"/>
                <a:tab pos="3500438" algn="l"/>
              </a:tabLst>
              <a:defRPr/>
            </a:pPr>
            <a:r>
              <a:rPr lang="cs-CZ" sz="32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3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3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úterý     14:00 </a:t>
            </a:r>
            <a:r>
              <a:rPr lang="cs-CZ" sz="3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sz="3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15:30 </a:t>
            </a:r>
            <a:r>
              <a:rPr lang="cs-CZ" sz="3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hodin </a:t>
            </a:r>
          </a:p>
          <a:p>
            <a:pPr marL="0" indent="0"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ctrTitle"/>
          </p:nvPr>
        </p:nvSpPr>
        <p:spPr bwMode="auto">
          <a:xfrm>
            <a:off x="457200" y="116632"/>
            <a:ext cx="7467600" cy="720080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/>
            <a:r>
              <a:rPr lang="cs-CZ" sz="2800" b="1" i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OSNOVA PŘEDNÁŠEK</a:t>
            </a:r>
            <a:endParaRPr lang="en-US" sz="2800" b="1" i="1" cap="none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5" name="Zástupný symbol pro obsah 2"/>
          <p:cNvSpPr>
            <a:spLocks noGrp="1"/>
          </p:cNvSpPr>
          <p:nvPr>
            <p:ph type="subTitle" idx="1"/>
          </p:nvPr>
        </p:nvSpPr>
        <p:spPr>
          <a:xfrm>
            <a:off x="0" y="908050"/>
            <a:ext cx="9144000" cy="5834063"/>
          </a:xfrm>
        </p:spPr>
        <p:txBody>
          <a:bodyPr/>
          <a:lstStyle/>
          <a:p>
            <a:pPr marL="717550" indent="-628650" eaLnBrk="1" hangingPunct="1">
              <a:lnSpc>
                <a:spcPct val="110000"/>
              </a:lnSpc>
              <a:spcAft>
                <a:spcPts val="600"/>
              </a:spcAft>
              <a:buClr>
                <a:schemeClr val="bg2"/>
              </a:buClr>
              <a:buSzPct val="105000"/>
              <a:buFont typeface="Century Schoolbook" pitchFamily="18" charset="0"/>
              <a:buAutoNum type="arabicPeriod"/>
            </a:pPr>
            <a:r>
              <a:rPr lang="cs-CZ" b="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Přehled základních pojmů</a:t>
            </a:r>
            <a:r>
              <a:rPr lang="en-US" b="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cs-CZ" b="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význam a využití elementárních veličin, ukazatelů a ekonomických vztahů z předmětů Nauka o podniku (podniková ekonomika</a:t>
            </a:r>
            <a:r>
              <a:rPr lang="cs-CZ" b="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cs-CZ" sz="2400" b="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Nákladová funkce, metody sestavování nákladových funkcí, oblasti využití nákladových funkcí v podnikové praxi </a:t>
            </a:r>
            <a:r>
              <a:rPr lang="cs-CZ" sz="2400" b="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26. </a:t>
            </a:r>
            <a:r>
              <a:rPr lang="cs-CZ" sz="2400" b="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02. </a:t>
            </a:r>
            <a:r>
              <a:rPr lang="cs-CZ" sz="2400" b="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2020</a:t>
            </a:r>
            <a:endParaRPr lang="cs-CZ" sz="2400" b="0" i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17550" indent="-628650" eaLnBrk="1" hangingPunct="1">
              <a:lnSpc>
                <a:spcPct val="110000"/>
              </a:lnSpc>
              <a:spcAft>
                <a:spcPts val="600"/>
              </a:spcAft>
              <a:buClr>
                <a:schemeClr val="bg2"/>
              </a:buClr>
              <a:buSzPct val="105000"/>
              <a:buFont typeface="Century Schoolbook" pitchFamily="18" charset="0"/>
              <a:buAutoNum type="arabicPeriod"/>
            </a:pPr>
            <a:r>
              <a:rPr lang="cs-CZ" sz="2400" b="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Využití diagramu bodu zvratu, rentabilita výnosů, rentabilita nákladů, nákladovost. </a:t>
            </a:r>
            <a:r>
              <a:rPr lang="cs-CZ" sz="2400" b="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04. </a:t>
            </a:r>
            <a:r>
              <a:rPr lang="cs-CZ" sz="2400" b="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03. </a:t>
            </a:r>
            <a:r>
              <a:rPr lang="cs-CZ" sz="2400" b="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2020</a:t>
            </a:r>
            <a:endParaRPr lang="cs-CZ" sz="2400" b="0" i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17550" indent="-628650" eaLnBrk="1" hangingPunct="1">
              <a:lnSpc>
                <a:spcPct val="110000"/>
              </a:lnSpc>
              <a:spcAft>
                <a:spcPts val="600"/>
              </a:spcAft>
              <a:buClr>
                <a:schemeClr val="bg2"/>
              </a:buClr>
              <a:buSzPct val="105000"/>
              <a:buFont typeface="Century Schoolbook" pitchFamily="18" charset="0"/>
              <a:buAutoNum type="arabicPeriod"/>
            </a:pPr>
            <a:r>
              <a:rPr lang="cs-CZ" sz="2400" b="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Majetková a kapitálová struktura podniku. Optimalizace kapitálové struktury. Finanční páka. </a:t>
            </a:r>
            <a:r>
              <a:rPr lang="cs-CZ" sz="2400" b="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cs-CZ" sz="2400" b="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03. </a:t>
            </a:r>
            <a:r>
              <a:rPr lang="cs-CZ" sz="2400" b="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2020</a:t>
            </a:r>
            <a:endParaRPr lang="cs-CZ" sz="2400" b="0" i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17550" indent="-628650" eaLnBrk="1" hangingPunct="1">
              <a:lnSpc>
                <a:spcPct val="110000"/>
              </a:lnSpc>
              <a:spcAft>
                <a:spcPts val="600"/>
              </a:spcAft>
              <a:buClr>
                <a:schemeClr val="bg2"/>
              </a:buClr>
              <a:buSzPct val="105000"/>
              <a:buFont typeface="Century Schoolbook" pitchFamily="18" charset="0"/>
              <a:buAutoNum type="arabicPeriod"/>
            </a:pPr>
            <a:r>
              <a:rPr lang="cs-CZ" sz="2400" b="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Příspěvek na úhradu fixních nákladů a zisku - definice, význam využití </a:t>
            </a:r>
            <a:r>
              <a:rPr lang="cs-CZ" sz="2400" b="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18. 03. </a:t>
            </a:r>
            <a:r>
              <a:rPr lang="cs-CZ" sz="2400" b="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2020</a:t>
            </a:r>
            <a:endParaRPr lang="cs-CZ" sz="2400" b="0" i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17550" indent="-628650" eaLnBrk="1" hangingPunct="1">
              <a:lnSpc>
                <a:spcPct val="110000"/>
              </a:lnSpc>
              <a:spcAft>
                <a:spcPts val="600"/>
              </a:spcAft>
              <a:buClr>
                <a:schemeClr val="bg2"/>
              </a:buClr>
              <a:buSzPct val="105000"/>
              <a:buFont typeface="Century Schoolbook" pitchFamily="18" charset="0"/>
              <a:buAutoNum type="arabicPeriod"/>
            </a:pPr>
            <a:r>
              <a:rPr lang="cs-CZ" sz="2400" b="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Kalkulace přirážková, kalkulace s poměrovými čísly, kalkulace úplných a neúplných nákladů, srovnání jednotlivých typů kalkulací, oblasti využití.. </a:t>
            </a:r>
            <a:r>
              <a:rPr lang="cs-CZ" sz="2400" b="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25. 03. </a:t>
            </a:r>
            <a:r>
              <a:rPr lang="cs-CZ" sz="2400" b="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2020</a:t>
            </a:r>
            <a:endParaRPr lang="cs-CZ" sz="2400" b="0" i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8163" indent="-449263" eaLnBrk="1" hangingPunct="1">
              <a:lnSpc>
                <a:spcPct val="110000"/>
              </a:lnSpc>
              <a:spcAft>
                <a:spcPct val="60000"/>
              </a:spcAft>
              <a:buClr>
                <a:schemeClr val="bg2"/>
              </a:buClr>
              <a:buSzPct val="105000"/>
            </a:pPr>
            <a:endParaRPr lang="cs-CZ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896938" indent="-538163" eaLnBrk="1" hangingPunct="1">
              <a:lnSpc>
                <a:spcPct val="90000"/>
              </a:lnSpc>
              <a:spcAft>
                <a:spcPct val="60000"/>
              </a:spcAft>
              <a:buSzPct val="105000"/>
              <a:buFont typeface="Century Schoolbook" pitchFamily="18" charset="0"/>
              <a:buNone/>
            </a:pPr>
            <a:endParaRPr lang="en-U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ctrTitle"/>
          </p:nvPr>
        </p:nvSpPr>
        <p:spPr bwMode="auto">
          <a:xfrm>
            <a:off x="457200" y="274638"/>
            <a:ext cx="7467600" cy="633412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/>
            <a:r>
              <a:rPr lang="cs-CZ" sz="2800" b="1" i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OSNOVA PŘEDNÁŠEK</a:t>
            </a:r>
          </a:p>
        </p:txBody>
      </p:sp>
      <p:sp>
        <p:nvSpPr>
          <p:cNvPr id="9219" name="Rectangle 3"/>
          <p:cNvSpPr>
            <a:spLocks noGrp="1"/>
          </p:cNvSpPr>
          <p:nvPr>
            <p:ph type="subTitle" idx="1"/>
          </p:nvPr>
        </p:nvSpPr>
        <p:spPr>
          <a:xfrm>
            <a:off x="0" y="980728"/>
            <a:ext cx="9036050" cy="5877273"/>
          </a:xfrm>
        </p:spPr>
        <p:txBody>
          <a:bodyPr/>
          <a:lstStyle/>
          <a:p>
            <a:pPr marL="627063" indent="-538163" eaLnBrk="1" hangingPunct="1">
              <a:lnSpc>
                <a:spcPct val="120000"/>
              </a:lnSpc>
              <a:spcAft>
                <a:spcPct val="60000"/>
              </a:spcAft>
              <a:buClr>
                <a:schemeClr val="bg2"/>
              </a:buClr>
              <a:buSzTx/>
              <a:buFont typeface="+mj-lt"/>
              <a:buAutoNum type="arabicPeriod" startAt="6"/>
            </a:pPr>
            <a:r>
              <a:rPr lang="cs-CZ" sz="2400" b="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Zásobovací a skladovací činnosti. Věcné řízení oběžného majetku. Optimalizační modely řízení zásob. Výrobní činnost podniku, plánování výrobního programu, využití lineárního programování ve výrobní činnosti podniků. </a:t>
            </a:r>
            <a:r>
              <a:rPr lang="cs-CZ" sz="2400" b="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01. 04. </a:t>
            </a:r>
            <a:r>
              <a:rPr lang="cs-CZ" sz="2400" b="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2020</a:t>
            </a:r>
            <a:endParaRPr lang="cs-CZ" sz="2400" b="0" i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27063" indent="-538163" eaLnBrk="1" hangingPunct="1">
              <a:lnSpc>
                <a:spcPct val="120000"/>
              </a:lnSpc>
              <a:spcAft>
                <a:spcPct val="60000"/>
              </a:spcAft>
              <a:buClr>
                <a:schemeClr val="bg2"/>
              </a:buClr>
              <a:buSzTx/>
              <a:buFont typeface="Wingdings" pitchFamily="2" charset="2"/>
              <a:buAutoNum type="arabicPeriod" startAt="6"/>
            </a:pPr>
            <a:r>
              <a:rPr lang="cs-CZ" sz="2400" b="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Diagram bodu zvratu jako funkční závislost výsledku hospodaření na tržbách. Využití v ekonomické praxi obchodních organizací. </a:t>
            </a:r>
            <a:br>
              <a:rPr lang="cs-CZ" sz="2400" b="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400" b="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08. </a:t>
            </a:r>
            <a:r>
              <a:rPr lang="cs-CZ" sz="2400" b="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04. </a:t>
            </a:r>
            <a:r>
              <a:rPr lang="cs-CZ" sz="2400" b="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2020</a:t>
            </a:r>
            <a:endParaRPr lang="cs-CZ" sz="2400" b="0" i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27063" indent="-538163" eaLnBrk="1" hangingPunct="1">
              <a:lnSpc>
                <a:spcPct val="120000"/>
              </a:lnSpc>
              <a:spcAft>
                <a:spcPct val="60000"/>
              </a:spcAft>
              <a:buClr>
                <a:schemeClr val="bg2"/>
              </a:buClr>
              <a:buSzTx/>
              <a:buFont typeface="Wingdings" pitchFamily="2" charset="2"/>
              <a:buAutoNum type="arabicPeriod" startAt="6"/>
            </a:pPr>
            <a:r>
              <a:rPr lang="cs-CZ" sz="2400" b="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Cenotvorba. Cenová elasticita. </a:t>
            </a:r>
            <a:r>
              <a:rPr lang="cs-CZ" sz="2400" b="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15. 04. </a:t>
            </a:r>
            <a:r>
              <a:rPr lang="cs-CZ" sz="2400" b="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2020</a:t>
            </a:r>
            <a:endParaRPr lang="cs-CZ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896938" indent="-538163" eaLnBrk="1" hangingPunct="1">
              <a:lnSpc>
                <a:spcPct val="120000"/>
              </a:lnSpc>
              <a:spcAft>
                <a:spcPct val="60000"/>
              </a:spcAft>
              <a:buClr>
                <a:schemeClr val="bg2"/>
              </a:buClr>
              <a:buSzTx/>
              <a:buFont typeface="Wingdings" pitchFamily="2" charset="2"/>
              <a:buNone/>
            </a:pPr>
            <a:endParaRPr lang="cs-CZ" dirty="0" smtClean="0">
              <a:solidFill>
                <a:schemeClr val="bg1"/>
              </a:solidFill>
              <a:latin typeface="Arial" charset="0"/>
            </a:endParaRPr>
          </a:p>
          <a:p>
            <a:pPr marL="896938" indent="-538163" eaLnBrk="1" hangingPunct="1">
              <a:buSzTx/>
              <a:buFont typeface="Wingdings" pitchFamily="2" charset="2"/>
              <a:buAutoNum type="arabicPeriod" startAt="6"/>
            </a:pPr>
            <a:endParaRPr lang="cs-CZ" dirty="0" smtClean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ctrTitle"/>
          </p:nvPr>
        </p:nvSpPr>
        <p:spPr bwMode="auto">
          <a:xfrm>
            <a:off x="457200" y="116633"/>
            <a:ext cx="7467600" cy="792088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/>
            <a:r>
              <a:rPr lang="cs-CZ" sz="2800" b="1" i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OSNOVA PŘEDNÁŠEK</a:t>
            </a:r>
          </a:p>
        </p:txBody>
      </p:sp>
      <p:sp>
        <p:nvSpPr>
          <p:cNvPr id="10243" name="Rectangle 3"/>
          <p:cNvSpPr>
            <a:spLocks noGrp="1"/>
          </p:cNvSpPr>
          <p:nvPr>
            <p:ph type="subTitle" idx="1"/>
          </p:nvPr>
        </p:nvSpPr>
        <p:spPr>
          <a:xfrm>
            <a:off x="0" y="1124744"/>
            <a:ext cx="8820150" cy="5349081"/>
          </a:xfrm>
        </p:spPr>
        <p:txBody>
          <a:bodyPr/>
          <a:lstStyle/>
          <a:p>
            <a:pPr marL="717550" indent="-628650" eaLnBrk="1" hangingPunct="1">
              <a:lnSpc>
                <a:spcPct val="120000"/>
              </a:lnSpc>
              <a:spcAft>
                <a:spcPct val="60000"/>
              </a:spcAft>
              <a:buClr>
                <a:schemeClr val="bg2"/>
              </a:buClr>
              <a:buSzTx/>
              <a:buFont typeface="+mj-lt"/>
              <a:buAutoNum type="arabicPeriod" startAt="9"/>
            </a:pPr>
            <a:r>
              <a:rPr lang="cs-CZ" sz="2400" b="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Náklady, výnosy, výdaje příjmy. Cash management. Financování podniku. Běžné (krátkodobé) financování. </a:t>
            </a:r>
            <a:r>
              <a:rPr lang="cs-CZ" sz="2400" b="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22. </a:t>
            </a:r>
            <a:r>
              <a:rPr lang="cs-CZ" sz="2400" b="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04. </a:t>
            </a:r>
            <a:r>
              <a:rPr lang="cs-CZ" sz="2400" b="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2020</a:t>
            </a:r>
            <a:endParaRPr lang="cs-CZ" sz="2400" b="0" i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17550" indent="-628650" eaLnBrk="1" hangingPunct="1">
              <a:lnSpc>
                <a:spcPct val="120000"/>
              </a:lnSpc>
              <a:spcAft>
                <a:spcPct val="60000"/>
              </a:spcAft>
              <a:buClr>
                <a:schemeClr val="bg2"/>
              </a:buClr>
              <a:buSzTx/>
              <a:buFont typeface="+mj-lt"/>
              <a:buAutoNum type="arabicPeriod" startAt="9"/>
            </a:pPr>
            <a:r>
              <a:rPr lang="cs-CZ" sz="2400" b="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Založení podniku</a:t>
            </a:r>
            <a:r>
              <a:rPr lang="cs-CZ" sz="2400" b="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zakladatelský </a:t>
            </a:r>
            <a:r>
              <a:rPr lang="cs-CZ" sz="2400" b="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rozpočet, podnikatelský záměr </a:t>
            </a:r>
            <a:r>
              <a:rPr lang="cs-CZ" sz="2400" b="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29. 04. </a:t>
            </a:r>
            <a:r>
              <a:rPr lang="cs-CZ" sz="2400" b="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2020</a:t>
            </a:r>
            <a:endParaRPr lang="cs-CZ" sz="2400" i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17550" indent="-628650" eaLnBrk="1" hangingPunct="1">
              <a:lnSpc>
                <a:spcPct val="120000"/>
              </a:lnSpc>
              <a:spcAft>
                <a:spcPct val="60000"/>
              </a:spcAft>
              <a:buClr>
                <a:schemeClr val="bg2"/>
              </a:buClr>
              <a:buSzTx/>
              <a:buFont typeface="Wingdings" pitchFamily="2" charset="2"/>
              <a:buAutoNum type="arabicPeriod" startAt="9"/>
            </a:pPr>
            <a:r>
              <a:rPr lang="cs-CZ" sz="2400" b="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I. termín průběžného testu v době konání přednášky 06</a:t>
            </a:r>
            <a:r>
              <a:rPr lang="cs-CZ" sz="2400" b="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. 05. </a:t>
            </a:r>
            <a:r>
              <a:rPr lang="cs-CZ" sz="2400" b="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2020</a:t>
            </a:r>
            <a:endParaRPr lang="cs-CZ" sz="2400" b="0" i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17550" indent="-628650" eaLnBrk="1" hangingPunct="1">
              <a:lnSpc>
                <a:spcPct val="120000"/>
              </a:lnSpc>
              <a:spcAft>
                <a:spcPct val="60000"/>
              </a:spcAft>
              <a:buClr>
                <a:schemeClr val="bg2"/>
              </a:buClr>
              <a:buSzTx/>
              <a:buFont typeface="Wingdings" pitchFamily="2" charset="2"/>
              <a:buAutoNum type="arabicPeriod" startAt="9"/>
            </a:pPr>
            <a:r>
              <a:rPr lang="cs-CZ" sz="2400" b="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Využití ukazatelé příspěvek na úhradu fixních nákladů a zisku (pokračování přednášky z 18. 03. 2019 </a:t>
            </a:r>
            <a:r>
              <a:rPr lang="cs-CZ" sz="2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(13. 05. </a:t>
            </a:r>
            <a:r>
              <a:rPr lang="cs-CZ" sz="2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2020)</a:t>
            </a:r>
            <a:endParaRPr lang="cs-CZ" sz="2400" i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17550" indent="-628650" eaLnBrk="1" hangingPunct="1">
              <a:lnSpc>
                <a:spcPct val="120000"/>
              </a:lnSpc>
              <a:spcAft>
                <a:spcPct val="60000"/>
              </a:spcAft>
              <a:buClr>
                <a:schemeClr val="bg2"/>
              </a:buClr>
              <a:buSzTx/>
              <a:buFont typeface="Wingdings" pitchFamily="2" charset="2"/>
              <a:buAutoNum type="arabicPeriod" startAt="9"/>
            </a:pPr>
            <a:r>
              <a:rPr lang="cs-CZ" sz="2400" b="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cs-CZ" sz="2400" b="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termín průběžného testu v době konání přednášky </a:t>
            </a:r>
            <a:br>
              <a:rPr lang="cs-CZ" sz="2400" b="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(20. </a:t>
            </a:r>
            <a:r>
              <a:rPr lang="cs-CZ" sz="24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05. </a:t>
            </a:r>
            <a:r>
              <a:rPr lang="cs-CZ" sz="2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2020)</a:t>
            </a:r>
            <a:endParaRPr lang="cs-CZ" sz="2400" i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17550" indent="-628650" eaLnBrk="1" hangingPunct="1">
              <a:lnSpc>
                <a:spcPct val="120000"/>
              </a:lnSpc>
              <a:spcAft>
                <a:spcPct val="60000"/>
              </a:spcAft>
              <a:buClr>
                <a:schemeClr val="bg2"/>
              </a:buClr>
              <a:buSzTx/>
              <a:buFont typeface="Wingdings" pitchFamily="2" charset="2"/>
              <a:buAutoNum type="arabicPeriod" startAt="9"/>
            </a:pPr>
            <a:endParaRPr lang="cs-CZ" sz="2400" i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62050" indent="-803275" eaLnBrk="1" hangingPunct="1">
              <a:lnSpc>
                <a:spcPct val="120000"/>
              </a:lnSpc>
              <a:spcAft>
                <a:spcPct val="60000"/>
              </a:spcAft>
              <a:buClr>
                <a:schemeClr val="bg2"/>
              </a:buClr>
              <a:buSzTx/>
              <a:buFont typeface="Wingdings" pitchFamily="2" charset="2"/>
              <a:buAutoNum type="arabicPeriod" startAt="9"/>
            </a:pPr>
            <a:endParaRPr lang="cs-CZ" sz="2400" b="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ctrTitle"/>
          </p:nvPr>
        </p:nvSpPr>
        <p:spPr bwMode="auto">
          <a:xfrm>
            <a:off x="457200" y="274638"/>
            <a:ext cx="7467600" cy="706437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cs-CZ" sz="3400" b="1" i="1" cap="none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Literatura</a:t>
            </a:r>
          </a:p>
        </p:txBody>
      </p:sp>
      <p:sp>
        <p:nvSpPr>
          <p:cNvPr id="11267" name="Rectangle 3"/>
          <p:cNvSpPr>
            <a:spLocks noGrp="1"/>
          </p:cNvSpPr>
          <p:nvPr>
            <p:ph type="subTitle" idx="1"/>
          </p:nvPr>
        </p:nvSpPr>
        <p:spPr>
          <a:xfrm>
            <a:off x="457200" y="1196975"/>
            <a:ext cx="8219256" cy="5276850"/>
          </a:xfrm>
        </p:spPr>
        <p:txBody>
          <a:bodyPr/>
          <a:lstStyle/>
          <a:p>
            <a:pPr marL="457200" indent="-457200" eaLnBrk="1" hangingPunct="1">
              <a:lnSpc>
                <a:spcPct val="125000"/>
              </a:lnSpc>
              <a:spcBef>
                <a:spcPts val="500"/>
              </a:spcBef>
              <a:spcAft>
                <a:spcPct val="50000"/>
              </a:spcAft>
              <a:buSzPct val="105000"/>
              <a:buFont typeface="Wingdings" pitchFamily="2" charset="2"/>
              <a:buChar char="q"/>
            </a:pPr>
            <a: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SYNEK, M. </a:t>
            </a:r>
            <a:r>
              <a:rPr lang="cs-CZ" sz="2400" b="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Manažerská ekonomika</a:t>
            </a:r>
            <a: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5. </a:t>
            </a:r>
            <a:r>
              <a:rPr lang="cs-CZ" sz="2400" b="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vyd</a:t>
            </a:r>
            <a: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Praha: </a:t>
            </a:r>
            <a:r>
              <a:rPr lang="cs-CZ" sz="2400" b="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Grada</a:t>
            </a:r>
            <a: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Publishing</a:t>
            </a:r>
            <a: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2011. ISBN 978-80-247-3494-1</a:t>
            </a:r>
          </a:p>
          <a:p>
            <a:pPr marL="457200" indent="-457200" eaLnBrk="1" hangingPunct="1">
              <a:lnSpc>
                <a:spcPct val="125000"/>
              </a:lnSpc>
              <a:spcBef>
                <a:spcPts val="500"/>
              </a:spcBef>
              <a:spcAft>
                <a:spcPct val="50000"/>
              </a:spcAft>
              <a:buSzPct val="105000"/>
              <a:buFont typeface="Wingdings" pitchFamily="2" charset="2"/>
              <a:buChar char="q"/>
            </a:pPr>
            <a: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SYNEK, M. </a:t>
            </a:r>
            <a:r>
              <a:rPr lang="cs-CZ" sz="2400" b="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Podniková ekonomika</a:t>
            </a:r>
            <a: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6. </a:t>
            </a:r>
            <a:r>
              <a:rPr lang="cs-CZ" sz="2400" b="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vyd</a:t>
            </a:r>
            <a: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Praha: C. H. Beck, 2015. s. 526. ISBN 978-80-7400-274-8.</a:t>
            </a:r>
          </a:p>
          <a:p>
            <a:pPr marL="457200" indent="-457200" eaLnBrk="1" hangingPunct="1">
              <a:lnSpc>
                <a:spcPct val="125000"/>
              </a:lnSpc>
              <a:spcBef>
                <a:spcPts val="500"/>
              </a:spcBef>
              <a:spcAft>
                <a:spcPct val="50000"/>
              </a:spcAft>
              <a:buSzPct val="105000"/>
              <a:buFont typeface="Wingdings" pitchFamily="2" charset="2"/>
              <a:buChar char="q"/>
            </a:pPr>
            <a: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SYNEK, M. a KOL.: </a:t>
            </a:r>
            <a:r>
              <a:rPr lang="cs-CZ" sz="2400" b="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Manažerské výpočty a ekonomická analýza. </a:t>
            </a:r>
            <a: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Praha, C. H. </a:t>
            </a:r>
            <a:r>
              <a:rPr lang="cs-CZ" sz="2400" b="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Beck</a:t>
            </a:r>
            <a: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2009 ISBN 978-80-7400-154-3</a:t>
            </a:r>
          </a:p>
          <a:p>
            <a:pPr marL="457200" indent="-457200" eaLnBrk="1" hangingPunct="1">
              <a:lnSpc>
                <a:spcPct val="125000"/>
              </a:lnSpc>
              <a:spcBef>
                <a:spcPts val="500"/>
              </a:spcBef>
              <a:spcAft>
                <a:spcPct val="50000"/>
              </a:spcAft>
              <a:buSzPct val="105000"/>
              <a:buFont typeface="Wingdings" pitchFamily="2" charset="2"/>
              <a:buChar char="q"/>
            </a:pPr>
            <a: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KRÁL, B. </a:t>
            </a:r>
            <a:r>
              <a:rPr lang="cs-CZ" sz="2400" b="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Manažerské účetnictví, </a:t>
            </a:r>
            <a: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cs-CZ" sz="2400" b="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dopl</a:t>
            </a:r>
            <a: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a </a:t>
            </a:r>
            <a:r>
              <a:rPr lang="cs-CZ" sz="2400" b="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altual</a:t>
            </a:r>
            <a: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400" b="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vyd</a:t>
            </a:r>
            <a: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400" b="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Praha: Management </a:t>
            </a:r>
            <a:r>
              <a:rPr lang="cs-CZ" sz="2400" b="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Press</a:t>
            </a:r>
            <a: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2010. ISBN 978-80-7261-217-8</a:t>
            </a:r>
            <a:endParaRPr lang="en-US" sz="2400" b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lnSpc>
                <a:spcPct val="125000"/>
              </a:lnSpc>
              <a:spcBef>
                <a:spcPts val="500"/>
              </a:spcBef>
              <a:spcAft>
                <a:spcPct val="50000"/>
              </a:spcAft>
              <a:buSzPct val="105000"/>
              <a:buNone/>
            </a:pPr>
            <a: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 eaLnBrk="1" hangingPunct="1">
              <a:lnSpc>
                <a:spcPct val="125000"/>
              </a:lnSpc>
              <a:spcBef>
                <a:spcPts val="500"/>
              </a:spcBef>
              <a:spcAft>
                <a:spcPct val="50000"/>
              </a:spcAft>
              <a:buSzPct val="105000"/>
              <a:buFont typeface="Wingdings" pitchFamily="2" charset="2"/>
              <a:buChar char="q"/>
            </a:pPr>
            <a:endParaRPr lang="cs-CZ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ctrTitle"/>
          </p:nvPr>
        </p:nvSpPr>
        <p:spPr bwMode="auto">
          <a:xfrm>
            <a:off x="457200" y="116633"/>
            <a:ext cx="7467600" cy="72008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cs-CZ" sz="3200" b="1" i="1" cap="none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Literatura</a:t>
            </a:r>
          </a:p>
        </p:txBody>
      </p:sp>
      <p:sp>
        <p:nvSpPr>
          <p:cNvPr id="12291" name="Rectangle 3"/>
          <p:cNvSpPr>
            <a:spLocks noGrp="1"/>
          </p:cNvSpPr>
          <p:nvPr>
            <p:ph type="subTitle" idx="1"/>
          </p:nvPr>
        </p:nvSpPr>
        <p:spPr>
          <a:xfrm>
            <a:off x="251520" y="1052737"/>
            <a:ext cx="8713093" cy="5805264"/>
          </a:xfrm>
        </p:spPr>
        <p:txBody>
          <a:bodyPr/>
          <a:lstStyle/>
          <a:p>
            <a:pPr marL="628650" indent="-628650" eaLnBrk="1" hangingPunct="1">
              <a:spcBef>
                <a:spcPts val="1200"/>
              </a:spcBef>
              <a:spcAft>
                <a:spcPts val="1200"/>
              </a:spcAft>
              <a:buSzPct val="100000"/>
              <a:buFont typeface="Wingdings" panose="05000000000000000000" pitchFamily="2" charset="2"/>
              <a:buChar char="q"/>
            </a:pPr>
            <a:r>
              <a:rPr lang="cs-CZ" sz="2400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SCHOLLEOVÁ, H., 2015. </a:t>
            </a:r>
            <a:r>
              <a:rPr lang="cs-CZ" sz="2400" b="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Podniková ekonomika, Sbírka příkladů a případových studií, </a:t>
            </a:r>
            <a:r>
              <a:rPr lang="cs-CZ" sz="2400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Praha: C. H. Beck. </a:t>
            </a:r>
            <a:br>
              <a:rPr lang="cs-CZ" sz="2400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400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ISBN 978-80-7400-275-5.</a:t>
            </a:r>
          </a:p>
          <a:p>
            <a:pPr marL="628650" indent="-628650" eaLnBrk="1" hangingPunct="1">
              <a:spcBef>
                <a:spcPts val="1200"/>
              </a:spcBef>
              <a:spcAft>
                <a:spcPts val="1200"/>
              </a:spcAft>
              <a:buSzPct val="100000"/>
              <a:buFont typeface="Wingdings" panose="05000000000000000000" pitchFamily="2" charset="2"/>
              <a:buChar char="q"/>
            </a:pPr>
            <a:r>
              <a:rPr lang="cs-CZ" sz="2400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CHOBOTOVÁ, M. A KOL., 2010. </a:t>
            </a:r>
            <a:r>
              <a:rPr lang="cs-CZ" sz="2400" b="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Podniková ekonomika v definicích a příkladech. </a:t>
            </a:r>
            <a:r>
              <a:rPr lang="cs-CZ" sz="2400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Karviná: SU OPF. </a:t>
            </a:r>
            <a:br>
              <a:rPr lang="cs-CZ" sz="2400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400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ISBN 978-80-7248-64-10-6</a:t>
            </a:r>
            <a:endParaRPr lang="cs-CZ" sz="2000" b="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36588" indent="-636588" eaLnBrk="1" hangingPunct="1">
              <a:lnSpc>
                <a:spcPct val="120000"/>
              </a:lnSpc>
              <a:spcAft>
                <a:spcPct val="50000"/>
              </a:spcAft>
              <a:buSzTx/>
              <a:buFont typeface="Wingdings" pitchFamily="2" charset="2"/>
              <a:buChar char="q"/>
            </a:pPr>
            <a: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ČEMERKOVÁ, Š., 2016. </a:t>
            </a:r>
            <a:r>
              <a:rPr lang="cs-CZ" sz="2400" b="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Nauka o podniku I a II, </a:t>
            </a:r>
            <a: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Bratislava: KARTPRINT, ISBN 978-80-89553-43-3. </a:t>
            </a:r>
            <a:b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ISBN 978-80-89553-44-0.</a:t>
            </a:r>
          </a:p>
          <a:p>
            <a:pPr marL="636588" indent="-636588" eaLnBrk="1" hangingPunct="1">
              <a:lnSpc>
                <a:spcPct val="120000"/>
              </a:lnSpc>
              <a:spcAft>
                <a:spcPct val="50000"/>
              </a:spcAft>
              <a:buSzTx/>
              <a:buFont typeface="Wingdings" pitchFamily="2" charset="2"/>
              <a:buChar char="q"/>
            </a:pPr>
            <a: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SCHOLLEOVÁ</a:t>
            </a:r>
            <a:r>
              <a:rPr lang="cs-CZ" sz="2400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H., 2012. </a:t>
            </a:r>
            <a:r>
              <a:rPr lang="cs-CZ" sz="2400" b="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Ekonomické a finanční řízení pro neekonomy</a:t>
            </a:r>
            <a:r>
              <a:rPr lang="cs-CZ" sz="2400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400" b="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vydání. Praha: </a:t>
            </a:r>
            <a:r>
              <a:rPr lang="cs-CZ" sz="2400" b="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Grada</a:t>
            </a:r>
            <a:r>
              <a:rPr lang="cs-CZ" sz="2400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Publishing</a:t>
            </a:r>
            <a:r>
              <a:rPr lang="cs-CZ" sz="2400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cs-CZ" sz="2400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400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ISBN 978-80-247-4004-1.</a:t>
            </a:r>
          </a:p>
          <a:p>
            <a:pPr marL="636588" indent="-636588" eaLnBrk="1" hangingPunct="1">
              <a:lnSpc>
                <a:spcPct val="120000"/>
              </a:lnSpc>
              <a:spcAft>
                <a:spcPct val="50000"/>
              </a:spcAft>
              <a:buSzTx/>
              <a:buFont typeface="Wingdings" pitchFamily="2" charset="2"/>
              <a:buChar char="q"/>
            </a:pPr>
            <a:endParaRPr lang="cs-CZ" sz="2400" b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36588" indent="-636588" eaLnBrk="1" hangingPunct="1">
              <a:buFont typeface="Wingdings" pitchFamily="2" charset="2"/>
              <a:buNone/>
            </a:pPr>
            <a:endParaRPr lang="cs-CZ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5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922337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cs-CZ" sz="3400" b="1" i="1" cap="none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PODMÍNKY UKONČENÍ PŘEDMĚTU</a:t>
            </a:r>
            <a:endParaRPr lang="en-US" sz="3400" b="1" i="1" cap="none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Zástupný symbol pro obsah 16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507413" cy="48736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cs-CZ" sz="2800" b="1" i="1" dirty="0" smtClean="0">
                <a:solidFill>
                  <a:schemeClr val="bg1"/>
                </a:solidFill>
                <a:latin typeface="Times New Roman" pitchFamily="18" charset="0"/>
              </a:rPr>
              <a:t>Povinná účast na seminářích (60 %)</a:t>
            </a:r>
            <a:endParaRPr lang="cs-CZ" sz="2800" b="1" i="1" dirty="0" smtClean="0">
              <a:solidFill>
                <a:srgbClr val="FFC000"/>
              </a:solidFill>
              <a:latin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cs-CZ" sz="2800" b="1" i="1" dirty="0" smtClean="0">
                <a:solidFill>
                  <a:schemeClr val="bg1"/>
                </a:solidFill>
                <a:latin typeface="Times New Roman" pitchFamily="18" charset="0"/>
              </a:rPr>
              <a:t>Zkouška kombinovaná</a:t>
            </a:r>
            <a:endParaRPr lang="en-US" sz="2800" b="1" i="1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5"/>
          <p:cNvSpPr>
            <a:spLocks noGrp="1"/>
          </p:cNvSpPr>
          <p:nvPr>
            <p:ph type="title"/>
          </p:nvPr>
        </p:nvSpPr>
        <p:spPr bwMode="auto">
          <a:xfrm>
            <a:off x="457200" y="-99391"/>
            <a:ext cx="7467600" cy="72008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cs-CZ" sz="3400" b="1" i="1" cap="none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Celkové hodnocení PŘEDMĚTU</a:t>
            </a:r>
            <a:endParaRPr lang="en-US" sz="3400" b="1" i="1" cap="none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Zástupný symbol pro obsah 16"/>
          <p:cNvSpPr>
            <a:spLocks noGrp="1"/>
          </p:cNvSpPr>
          <p:nvPr>
            <p:ph sz="quarter" idx="1"/>
          </p:nvPr>
        </p:nvSpPr>
        <p:spPr>
          <a:xfrm>
            <a:off x="179512" y="764704"/>
            <a:ext cx="8785101" cy="6093296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endParaRPr lang="cs-CZ" sz="2800" b="1" i="1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cs-CZ" sz="2800" b="1" i="1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cs-CZ" sz="2800" b="1" i="1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cs-CZ" sz="2800" b="1" i="1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cs-CZ" sz="2800" b="1" i="1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cs-CZ" sz="2800" b="1" i="1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cs-CZ" b="1" i="1" dirty="0" smtClean="0">
                <a:solidFill>
                  <a:schemeClr val="bg1"/>
                </a:solidFill>
                <a:latin typeface="Times New Roman" pitchFamily="18" charset="0"/>
              </a:rPr>
              <a:t>Výsledná známka  =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b="1" i="1" dirty="0" smtClean="0">
                <a:solidFill>
                  <a:schemeClr val="bg1"/>
                </a:solidFill>
                <a:latin typeface="Times New Roman" pitchFamily="18" charset="0"/>
              </a:rPr>
              <a:t>Bodové ohodnocení testu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b="1" i="1" dirty="0" smtClean="0">
                <a:solidFill>
                  <a:schemeClr val="bg1"/>
                </a:solidFill>
                <a:latin typeface="Times New Roman" pitchFamily="18" charset="0"/>
              </a:rPr>
              <a:t>                +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b="1" i="1" dirty="0" smtClean="0">
                <a:solidFill>
                  <a:schemeClr val="bg1"/>
                </a:solidFill>
                <a:latin typeface="Times New Roman" pitchFamily="18" charset="0"/>
              </a:rPr>
              <a:t>Hodnocení ústní (písemné)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b="1" i="1" dirty="0" smtClean="0">
                <a:solidFill>
                  <a:schemeClr val="bg1"/>
                </a:solidFill>
                <a:latin typeface="Times New Roman" pitchFamily="18" charset="0"/>
              </a:rPr>
              <a:t>zkoušky</a:t>
            </a:r>
          </a:p>
        </p:txBody>
      </p:sp>
      <p:graphicFrame>
        <p:nvGraphicFramePr>
          <p:cNvPr id="103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13113372"/>
              </p:ext>
            </p:extLst>
          </p:nvPr>
        </p:nvGraphicFramePr>
        <p:xfrm>
          <a:off x="6444208" y="620689"/>
          <a:ext cx="2448272" cy="2536174"/>
        </p:xfrm>
        <a:graphic>
          <a:graphicData uri="http://schemas.openxmlformats.org/presentationml/2006/ole">
            <p:oleObj spid="_x0000_s1071" name="Dokument" r:id="rId4" imgW="5973480" imgH="3272400" progId="Word.Document.12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1255899"/>
              </p:ext>
            </p:extLst>
          </p:nvPr>
        </p:nvGraphicFramePr>
        <p:xfrm>
          <a:off x="4191000" y="3811352"/>
          <a:ext cx="2878137" cy="2803525"/>
        </p:xfrm>
        <a:graphic>
          <a:graphicData uri="http://schemas.openxmlformats.org/presentationml/2006/ole">
            <p:oleObj spid="_x0000_s1072" name="Dokument" r:id="rId5" imgW="5757256" imgH="2803218" progId="Word.Document.12">
              <p:embed/>
            </p:oleObj>
          </a:graphicData>
        </a:graphic>
      </p:graphicFrame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67523316"/>
              </p:ext>
            </p:extLst>
          </p:nvPr>
        </p:nvGraphicFramePr>
        <p:xfrm>
          <a:off x="424992" y="914778"/>
          <a:ext cx="5773737" cy="2082174"/>
        </p:xfrm>
        <a:graphic>
          <a:graphicData uri="http://schemas.openxmlformats.org/presentationml/2006/ole">
            <p:oleObj spid="_x0000_s1073" name="Dokument" r:id="rId6" imgW="5773798" imgH="1879313" progId="Word.Document.12">
              <p:embed/>
            </p:oleObj>
          </a:graphicData>
        </a:graphic>
      </p:graphicFrame>
      <p:sp>
        <p:nvSpPr>
          <p:cNvPr id="4" name="Šipka doprava 3"/>
          <p:cNvSpPr/>
          <p:nvPr/>
        </p:nvSpPr>
        <p:spPr>
          <a:xfrm rot="3359917">
            <a:off x="4987999" y="3180181"/>
            <a:ext cx="792088" cy="4479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prava 10"/>
          <p:cNvSpPr/>
          <p:nvPr/>
        </p:nvSpPr>
        <p:spPr>
          <a:xfrm rot="8463984">
            <a:off x="6629863" y="3203070"/>
            <a:ext cx="792088" cy="4479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rkýř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1182</TotalTime>
  <Words>372</Words>
  <Application>Microsoft Office PowerPoint</Application>
  <PresentationFormat>Předvádění na obrazovce (4:3)</PresentationFormat>
  <Paragraphs>53</Paragraphs>
  <Slides>9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Arkýř</vt:lpstr>
      <vt:lpstr>Dokument</vt:lpstr>
      <vt:lpstr>AKADEMICKÝ ROK 2019/2020  ING. KAREL STELMACH, Ph.D.</vt:lpstr>
      <vt:lpstr>Organizační pokyny  a informace</vt:lpstr>
      <vt:lpstr>OSNOVA PŘEDNÁŠEK</vt:lpstr>
      <vt:lpstr>OSNOVA PŘEDNÁŠEK</vt:lpstr>
      <vt:lpstr>OSNOVA PŘEDNÁŠEK</vt:lpstr>
      <vt:lpstr>Literatura</vt:lpstr>
      <vt:lpstr>Literatura</vt:lpstr>
      <vt:lpstr>PODMÍNKY UKONČENÍ PŘEDMĚTU</vt:lpstr>
      <vt:lpstr>Celkové hodnocení PŘEDMĚTU</vt:lpstr>
    </vt:vector>
  </TitlesOfParts>
  <Company>OPF SU Karvina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Akademický rok 2008/2009  Ing. Karel Stelmach, Ph.D.</dc:title>
  <dc:creator>Admin</dc:creator>
  <cp:lastModifiedBy>Uzivatel</cp:lastModifiedBy>
  <cp:revision>107</cp:revision>
  <dcterms:created xsi:type="dcterms:W3CDTF">2009-02-19T15:07:26Z</dcterms:created>
  <dcterms:modified xsi:type="dcterms:W3CDTF">2020-02-23T09:58:53Z</dcterms:modified>
</cp:coreProperties>
</file>