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57" r:id="rId5"/>
    <p:sldId id="267" r:id="rId6"/>
    <p:sldId id="268" r:id="rId7"/>
    <p:sldId id="269" r:id="rId8"/>
    <p:sldId id="261" r:id="rId9"/>
    <p:sldId id="340" r:id="rId10"/>
    <p:sldId id="271" r:id="rId11"/>
    <p:sldId id="292" r:id="rId12"/>
    <p:sldId id="273" r:id="rId13"/>
    <p:sldId id="274" r:id="rId14"/>
    <p:sldId id="289" r:id="rId15"/>
    <p:sldId id="323" r:id="rId16"/>
    <p:sldId id="324" r:id="rId17"/>
    <p:sldId id="290" r:id="rId18"/>
    <p:sldId id="270" r:id="rId19"/>
    <p:sldId id="275" r:id="rId20"/>
    <p:sldId id="276" r:id="rId21"/>
    <p:sldId id="285" r:id="rId22"/>
    <p:sldId id="277" r:id="rId23"/>
    <p:sldId id="286" r:id="rId24"/>
    <p:sldId id="280" r:id="rId25"/>
    <p:sldId id="281" r:id="rId26"/>
    <p:sldId id="287" r:id="rId27"/>
    <p:sldId id="282" r:id="rId28"/>
    <p:sldId id="283" r:id="rId29"/>
    <p:sldId id="284" r:id="rId30"/>
    <p:sldId id="288" r:id="rId31"/>
    <p:sldId id="260" r:id="rId32"/>
    <p:sldId id="272" r:id="rId33"/>
    <p:sldId id="262" r:id="rId34"/>
    <p:sldId id="346" r:id="rId35"/>
    <p:sldId id="293" r:id="rId36"/>
    <p:sldId id="294" r:id="rId37"/>
    <p:sldId id="295" r:id="rId38"/>
    <p:sldId id="296" r:id="rId39"/>
    <p:sldId id="297" r:id="rId40"/>
    <p:sldId id="299" r:id="rId41"/>
    <p:sldId id="341" r:id="rId42"/>
    <p:sldId id="342" r:id="rId43"/>
    <p:sldId id="343" r:id="rId44"/>
    <p:sldId id="345" r:id="rId45"/>
    <p:sldId id="344" r:id="rId46"/>
    <p:sldId id="300" r:id="rId47"/>
    <p:sldId id="302" r:id="rId48"/>
    <p:sldId id="311" r:id="rId49"/>
    <p:sldId id="312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1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0CD77-47F4-41A9-A495-3D44C5357AF7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3B0A-9C04-4DDC-AC9C-2AB194CFA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EFAB0-BCF7-425D-B07A-52EA7C9BA05C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1E0E-F2A9-41F3-9CE1-EB8743B80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00BD-BC7C-4424-8AEE-E01FF2062DDA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085B0-A2B9-4A1E-AD3E-38CF62C26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A99EB-8076-45A6-8FD1-EEBA9411024F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B18EE-B142-4D4C-B05D-43EF2D4373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6E9CE-9F7D-4110-BADA-C789009B2D51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D28A6-BC32-4F7B-9D06-297FB14EC0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E376F-6A20-457D-847D-A1643EEC33B6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728DB-725C-4E9C-8F79-259D3804B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A390-9A44-4D6C-990B-B2C6E493E35D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503ED-1472-4839-8967-BD649BE6F6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85CF8-8331-4647-9A83-72E13A21EB72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EC038-65FA-4A3C-80CF-C91114F75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145F-F7E4-41DB-81AE-4E5B7D9B0019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F9B6-BE9B-4869-8A21-F4124BAD02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8503-3197-4CBC-A56E-AA2BC0E4E0EE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D3617-2361-4132-98FE-20B8F85D2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CAE17-2B83-4E92-9E0D-C9ED8A3E5259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EC0D7-AEBF-4B55-A4FB-2B42EFAEFA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20CD9C0-5819-414F-B3E8-FE03C8845208}" type="datetimeFigureOut">
              <a:rPr lang="en-US"/>
              <a:pPr>
                <a:defRPr/>
              </a:pPr>
              <a:t>2/23/2020</a:t>
            </a:fld>
            <a:endParaRPr lang="cs-CZ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3573C80-A47B-45BA-9804-DC4831AA6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sjc.ujc.cas.cz/search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207568" y="1412777"/>
            <a:ext cx="7772400" cy="1584175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2135561" y="3573016"/>
            <a:ext cx="7858125" cy="24003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Přehled základních pojmů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význam a využití elementárních ekonomických vztahů z předmětů Podniková ekonomika a Nauka o podniku.</a:t>
            </a:r>
          </a:p>
          <a:p>
            <a:pPr marL="0" indent="0" eaLnBrk="1" hangingPunct="1">
              <a:buNone/>
              <a:defRPr/>
            </a:pP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Přednáška dne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02. </a:t>
            </a:r>
            <a:r>
              <a:rPr lang="cs-CZ" sz="2000" i="1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Ing. Karel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  <a:defRPr/>
            </a:pPr>
            <a:endParaRPr lang="en-US" sz="2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516562"/>
          </a:xfrm>
        </p:spPr>
        <p:txBody>
          <a:bodyPr/>
          <a:lstStyle/>
          <a:p>
            <a:pPr marL="727075" lvl="1" indent="-547688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Objem výroby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(označen symbolem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) v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naturálních jednotkách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, kg, l, kWh, atd.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];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objem poskytnutých služeb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počet m</a:t>
            </a:r>
            <a:r>
              <a:rPr lang="cs-CZ" sz="24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uklízených kancelářských prostor, počet zaúčtovaných položek v účetních knihách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27075" lvl="1" indent="-547688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(označena symbolem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vyjadřuje peněžní ekvivalent výkonu obsaženého v jednotkovém objemu produkce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Kč/ks,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/kWh, Kč/m</a:t>
            </a:r>
            <a:r>
              <a:rPr lang="cs-CZ" sz="24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, Kč/l, ….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0" indent="0" eaLnBrk="1" hangingPunct="1">
              <a:buNone/>
            </a:pP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81001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Tržby v závislosti na objemu produkce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341438"/>
            <a:ext cx="8686800" cy="551656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cs-CZ" sz="2400" i="1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424113" y="1700213"/>
          <a:ext cx="7827962" cy="4660900"/>
        </p:xfrm>
        <a:graphic>
          <a:graphicData uri="http://schemas.openxmlformats.org/presentationml/2006/ole">
            <p:oleObj spid="_x0000_s2065" name="Dokument" r:id="rId3" imgW="5756896" imgH="34276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5373687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None/>
              <a:defRPr/>
            </a:pPr>
            <a:endParaRPr lang="cs-CZ" sz="2400" dirty="0"/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„Podniková ekonomika“ jsme předpokládali, že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byly prezentovány pouze “.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„tržbami“ </a:t>
            </a:r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6"/>
            <a:ext cx="8316416" cy="5661025"/>
          </a:xfrm>
        </p:spPr>
        <p:txBody>
          <a:bodyPr/>
          <a:lstStyle/>
          <a:p>
            <a:pPr marL="361950" indent="0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Zmíněné zjednodušení má svou logickou oporu v praktickém poznatku, že v běžné ekonomické praxi tvoří tržby skutečně podstatnou a ve většině případů podnikatelských subjektů i nejvýznamnější položku výnosů. Do náplně pojmu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jsou jinak dále zahrnovány: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změna stavu nedokončené výroby,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změna stavu hotových výrobků,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výroba náhradních dílů na sklad (aktivace),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výnos z prodeje majetku podnikatelské jednotky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Modelový příklad: 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5732462"/>
          </a:xfrm>
        </p:spPr>
        <p:txBody>
          <a:bodyPr/>
          <a:lstStyle/>
          <a:p>
            <a:pPr marL="628650" indent="-361950"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None/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628650" indent="-361950"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 vynaložil na výrobu deseti výrobků (průmyslové čerpadlo) náklady ve výši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100 000 Kč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Osm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z nich prodal za 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120 000 Kč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Zbylé dva neprodané výrobky jsou oceněny na úrovni vlastních nákladů jejich výroby, které činí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20 000 Kč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 osmi prodaných výrobků bylo uhrazeno ještě v daném měsíci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45 000 Kč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28650" indent="-361950"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Které položky výkonů se podílejí na celkových výnosech podniku?</a:t>
            </a:r>
          </a:p>
          <a:p>
            <a:pPr marL="628650" indent="-361950"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Jakou hodnotu má výsledek hospodaření?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Modelový příklad: 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57324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668838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Tržba: T = p· Q	Hotové čerpadla na skladě: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668838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 T = 15 000 · 8	Hot výr = 2· 10 000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0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 T = 120 000 Kč	 Hot výr = 20 000 Kč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668838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Výnosy celkem = T + Hot výr	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Výnosy celkem = 140 000 Kč</a:t>
            </a:r>
            <a:endParaRPr lang="cs-CZ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4" y="1870130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66" y="1870130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3" y="1870130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3" y="1870130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1877657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3" y="1900178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120" y="1900178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5" y="1877656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7" y="1877657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lmach\AppData\Local\Microsoft\Windows\Temporary Internet Files\Content.IE5\SLZ8TJDW\MC9003202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7" y="1886254"/>
            <a:ext cx="576063" cy="10060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avá složená závorka 1"/>
          <p:cNvSpPr/>
          <p:nvPr/>
        </p:nvSpPr>
        <p:spPr>
          <a:xfrm rot="5400000">
            <a:off x="4205786" y="494679"/>
            <a:ext cx="540066" cy="5544612"/>
          </a:xfrm>
          <a:prstGeom prst="rightBrace">
            <a:avLst>
              <a:gd name="adj1" fmla="val 8333"/>
              <a:gd name="adj2" fmla="val 5159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628" name="Picture 4" descr="C:\Users\Stelmach\AppData\Local\Microsoft\Windows\Temporary Internet Files\Content.IE5\YM12JI7K\MC90044174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3266986"/>
            <a:ext cx="2552048" cy="21062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á složená závorka 2"/>
          <p:cNvSpPr/>
          <p:nvPr/>
        </p:nvSpPr>
        <p:spPr>
          <a:xfrm rot="5400000">
            <a:off x="7673764" y="2581187"/>
            <a:ext cx="540068" cy="1371600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631" name="Picture 7" descr="C:\Users\Stelmach\AppData\Local\Microsoft\Windows\Temporary Internet Files\Content.IE5\YM12JI7K\MC90014974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3537022"/>
            <a:ext cx="2160240" cy="14041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smiúhelník 3"/>
          <p:cNvSpPr/>
          <p:nvPr/>
        </p:nvSpPr>
        <p:spPr>
          <a:xfrm>
            <a:off x="4475820" y="3861048"/>
            <a:ext cx="900101" cy="6480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C000"/>
                </a:solidFill>
              </a:rPr>
              <a:t>8 ks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15" name="Krychle 14"/>
          <p:cNvSpPr/>
          <p:nvPr/>
        </p:nvSpPr>
        <p:spPr>
          <a:xfrm>
            <a:off x="8188414" y="3663467"/>
            <a:ext cx="576064" cy="32402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/>
              <a:t>2 ks</a:t>
            </a:r>
          </a:p>
        </p:txBody>
      </p:sp>
    </p:spTree>
    <p:extLst>
      <p:ext uri="{BB962C8B-B14F-4D97-AF65-F5344CB8AC3E}">
        <p14:creationId xmlns="" xmlns:p14="http://schemas.microsoft.com/office/powerpoint/2010/main" val="8502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Modelový příklad: 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0" y="1125538"/>
            <a:ext cx="8892480" cy="57324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</a:p>
          <a:p>
            <a:pPr marL="32400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Odpovědi: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00000"/>
              <a:buNone/>
              <a:defRPr/>
            </a:pP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Na výnosech se podílejí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00000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Tržby za prodané výrobky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00000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Hodnota čerpadel na skladě hotových výrobků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Výsledek hospodaření: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VH = V – N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VH = 140 000 – 100 000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VH = 40 000 Kč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18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Modelový příklad: B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Font typeface="Wingdings" pitchFamily="2" charset="2"/>
              <a:buNone/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 vynaložil na výrobu deseti výrobků (průmyslové čerpadlo) náklady ve výši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100 000 Kč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V hodnoceném období neprodal z důvodu provozní výluky u svého odběratele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ani jeden výrobek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Ocenění hotových výrobků se děje na stejné bázi jako v modelové situaci „A“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Které položky výkonů se podílejí na celkových výnosech podniku?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buSzPct val="100000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Jakou hodnotu má výsledek hospodaření?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386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podnikatelského subjektu jsou peněžní částky vynaložené na získání výnosů.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podnikatelského subjektu lze charakterizovat jako peněžně vyjádřenou (oceněnou) spotřebu výrobních faktorů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třídění nákladů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461168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Třídění nákladů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účely řízení nákladů se náklady kumulují do stejnorodých skupin podle řady kritérií. Smyslem zmíněného kumulování nákladů do stejnorodých skupin je potřeba ovlivňovat výši nákladů podle jejich specifických charakteristik.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81001"/>
            <a:ext cx="8229600" cy="7842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Úvod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836613"/>
            <a:ext cx="9144000" cy="5688012"/>
          </a:xfrm>
        </p:spPr>
        <p:txBody>
          <a:bodyPr/>
          <a:lstStyle/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endParaRPr lang="cs-CZ" sz="2400" dirty="0"/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přednášek a seminářů bude uplatňován následující princip v použité symbolice:</a:t>
            </a: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VELKÝMI PÍSMENY BUDOU OZNAČOVÁNY VELIČINY A UKAZATELÉ JEJICHŽ HODNOTA BUDE VYKAZOVÁNA V ABSOLUTNÍ VÝŠI.</a:t>
            </a: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       	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OBJEM (VÝŠE) PRODUKCE	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Q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4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kg, l,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KWh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VÝSLEDEK HOSPODAŘENÍ	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VH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5029200" algn="r"/>
                <a:tab pos="87058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TRŽBY	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T	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třídění nákladů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57324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účely řízení nákladů jak podniků služeb tak průmyslových podnikatelských subjektů se uplatňují následující kritéria třídění nákladů:</a:t>
            </a:r>
          </a:p>
          <a:p>
            <a:pPr marL="1617663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členění nákladů podle nákladových druhů,</a:t>
            </a:r>
          </a:p>
          <a:p>
            <a:pPr marL="1617663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účelové třídění nákladů,</a:t>
            </a:r>
          </a:p>
          <a:p>
            <a:pPr marL="2101850" lvl="2" indent="-4572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Char char="q"/>
              <a:defRPr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podle místa vzniku a odpovědnosti</a:t>
            </a:r>
          </a:p>
          <a:p>
            <a:pPr marL="2101850" lvl="2" indent="-4572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Char char="q"/>
              <a:defRPr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podle výkonů (kalkulační hledisko)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třídění nákladů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52514"/>
            <a:ext cx="8686800" cy="5805487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 startAt="3"/>
              <a:defRPr/>
            </a:pPr>
            <a:endParaRPr lang="cs-CZ" sz="2400" dirty="0"/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 startAt="3"/>
              <a:defRPr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 závislosti na změnách objemu výroby respektive množství poskytovaných  služeb,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 startAt="3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 pohledu vnitropodnikového řízení nákladů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Tx/>
              <a:buFont typeface="Wingdings" pitchFamily="2" charset="2"/>
              <a:buAutoNum type="arabicPeriod" startAt="3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Členění nákladů v manažerském rozhodování,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(účetní pojetí nákladů je v některých případech málo průkazné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vzniklo manažerské pojetí nákladů).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pojmy. Druhové třídění nákladů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6"/>
            <a:ext cx="9144000" cy="5661025"/>
          </a:xfrm>
        </p:spPr>
        <p:txBody>
          <a:bodyPr/>
          <a:lstStyle/>
          <a:p>
            <a:pPr indent="22225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Druhovým třídním nákladů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vznikají ekonomicky stejnorodé skupiny nákladů. </a:t>
            </a:r>
          </a:p>
          <a:p>
            <a:pPr indent="22225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Existuje řada kritérií podle kterých lze členit náklady do stejnorodých skupin za účelem jejich snadnější aplikace v rámci celé palety rozhodovacích úloh. Z pohledu kontinuity reprodukčního procesu lze za základ přijmout druhové členění nákladů, které vstupují do výrobního procesu jako prvotní (primární) náklady.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druhové třídění nákladů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6"/>
            <a:ext cx="9144000" cy="56610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dirty="0"/>
          </a:p>
          <a:p>
            <a:pPr marL="26670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Jde o náklady 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externí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které do podniku vstupují jako produkty 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jiných podnikatelských subjektů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670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Druhové členění nákladů je sice </a:t>
            </a:r>
            <a:r>
              <a:rPr lang="cs-CZ" sz="2400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základem nákladové struktury účetních výkazů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ale je málo upotřebitelné v oblasti sledování hospodárného vynakládání nákladů.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52514"/>
            <a:ext cx="8820472" cy="6048375"/>
          </a:xfrm>
        </p:spPr>
        <p:txBody>
          <a:bodyPr/>
          <a:lstStyle/>
          <a:p>
            <a:pPr marL="26670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27844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účely kontroly hospodárného vynakládání nákladů je vhodnějším kritériem jejich účelnost použití. V tomto bodě lze uvést dvě roviny sledování nákladů:</a:t>
            </a:r>
          </a:p>
          <a:p>
            <a:pPr marL="893763" lvl="1" indent="-436563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tabLst>
                <a:tab pos="27844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podle místa vzniku (střediska),</a:t>
            </a:r>
          </a:p>
          <a:p>
            <a:pPr marL="893763" lvl="1" indent="-436563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SzTx/>
              <a:tabLst>
                <a:tab pos="27844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podle výkonů (výrobek, kalkulační jednice, nositel nákladů, služba) </a:t>
            </a:r>
          </a:p>
          <a:p>
            <a:pPr marL="26670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27844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Pokud jde o první skupinu nákladů, hovoří se o 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jednicových a režijních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nákladech. </a:t>
            </a:r>
          </a:p>
          <a:p>
            <a:pPr marL="0" indent="0" eaLnBrk="1" hangingPunct="1">
              <a:spcBef>
                <a:spcPct val="50000"/>
              </a:spcBef>
              <a:spcAft>
                <a:spcPct val="50000"/>
              </a:spcAft>
              <a:buNone/>
              <a:tabLst>
                <a:tab pos="2784475" algn="l"/>
              </a:tabLst>
              <a:defRPr/>
            </a:pPr>
            <a:endParaRPr lang="cs-CZ" sz="2400" dirty="0"/>
          </a:p>
          <a:p>
            <a:pPr marL="0" indent="0" eaLnBrk="1" hangingPunct="1">
              <a:spcBef>
                <a:spcPct val="50000"/>
              </a:spcBef>
              <a:buNone/>
              <a:tabLst>
                <a:tab pos="2784475" algn="l"/>
              </a:tabLst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76676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071564"/>
            <a:ext cx="8893175" cy="502443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Jednicové náklady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lze spojit jednoznačně s určitým výkonem (výrobkem, službou).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Naopak množina všech ostatních nákladů, kterou nelze jednoznačně přiřadit k určitému výkonu tvoří skupinu 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režijních nákladů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 takto strukturovaných nákladů se hledá odpověď na otázku: „kde“ náklady vznikly a „kdo“ má pravomoc a možnost jejich výši ovlivnit. 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Sledování nákladů podle místa vzniku má úzkou návaznost na metodu řízení nákladů prostřednictvím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„nákladového controllingu</a:t>
            </a: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“.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cs-CZ" sz="3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196975"/>
            <a:ext cx="8893175" cy="532765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 takto strukturovaných nákladů se hledá odpověď na otázku: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„kde“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náklady vznikly a 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„kdo“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pravomoc a možnost jejich výši ovlivnit.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Sledování nákladů podle místa vzniku má úzkou návaznost na metodu řízení nákladů prostřednictvím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„nákladového controllingu“.</a:t>
            </a:r>
          </a:p>
          <a:p>
            <a:pPr marL="0" indent="0" eaLnBrk="1" hangingPunct="1"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08050"/>
            <a:ext cx="9144000" cy="5949950"/>
          </a:xfrm>
        </p:spPr>
        <p:txBody>
          <a:bodyPr/>
          <a:lstStyle/>
          <a:p>
            <a:pPr marL="0" indent="0" eaLnBrk="1" hangingPunct="1">
              <a:buNone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výrobě kancelářského stolu jsou</a:t>
            </a:r>
          </a:p>
          <a:p>
            <a:pPr marL="0" indent="0" eaLnBrk="1" hangingPunct="1">
              <a:buNone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jednicovými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náklady: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dřevo (vrchní deska stolu),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ocelový plech (kovové šuplíky),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tenkostěnné ocelové profily (nohy stolu)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plastové kryty profilů (podložky)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základní barva , lak …</a:t>
            </a:r>
          </a:p>
          <a:p>
            <a:pPr marL="912813" lvl="1" eaLnBrk="1" hangingPunct="1">
              <a:buClr>
                <a:schemeClr val="tx1"/>
              </a:buClr>
              <a:buNone/>
              <a:tabLst>
                <a:tab pos="447675" algn="l"/>
                <a:tab pos="4486275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Clr>
                <a:schemeClr val="tx1"/>
              </a:buClr>
              <a:buNone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úklidu kancelářských prostor jsou</a:t>
            </a:r>
          </a:p>
          <a:p>
            <a:pPr marL="0" indent="0" eaLnBrk="1" hangingPunct="1">
              <a:buClr>
                <a:schemeClr val="tx1"/>
              </a:buClr>
              <a:buNone/>
              <a:tabLst>
                <a:tab pos="447675" algn="l"/>
                <a:tab pos="4486275" algn="r"/>
              </a:tabLst>
              <a:defRPr/>
            </a:pP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jednicovými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spotřeba čisticích  prostředků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spotřeba vody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spotřeba elektrické energie</a:t>
            </a:r>
          </a:p>
          <a:p>
            <a:pPr marL="912813" lvl="1" eaLnBrk="1" hangingPunct="1"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r>
              <a:rPr lang="cs-CZ" sz="2000" strike="sngStrike" dirty="0">
                <a:latin typeface="Times New Roman" pitchFamily="18" charset="0"/>
                <a:cs typeface="Times New Roman" pitchFamily="18" charset="0"/>
              </a:rPr>
              <a:t>opotřebení vysavače …</a:t>
            </a:r>
          </a:p>
          <a:p>
            <a:pPr marL="912813" lvl="1" eaLnBrk="1" hangingPunct="1">
              <a:buClr>
                <a:schemeClr val="tx1"/>
              </a:buClr>
              <a:buFont typeface="Wingdings" pitchFamily="2" charset="2"/>
              <a:buChar char="q"/>
              <a:tabLst>
                <a:tab pos="447675" algn="l"/>
                <a:tab pos="4486275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912813" lvl="1" eaLnBrk="1" hangingPunct="1">
              <a:buClr>
                <a:schemeClr val="tx1"/>
              </a:buClr>
              <a:buNone/>
              <a:tabLst>
                <a:tab pos="447675" algn="l"/>
                <a:tab pos="4486275" algn="r"/>
              </a:tabLst>
              <a:defRPr/>
            </a:pPr>
            <a:endParaRPr lang="cs-CZ" sz="2000" dirty="0"/>
          </a:p>
        </p:txBody>
      </p:sp>
      <p:pic>
        <p:nvPicPr>
          <p:cNvPr id="36868" name="Picture 4" descr="MCj030151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4064" y="1196975"/>
            <a:ext cx="28082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5591176" y="1700214"/>
            <a:ext cx="1800225" cy="28892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6096001" y="2205038"/>
            <a:ext cx="2087563" cy="144462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6888164" y="2852738"/>
            <a:ext cx="287337" cy="144462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36872" name="Picture 8" descr="MCj025042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2264" y="4076700"/>
            <a:ext cx="15843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9" descr="MCj034494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01051" y="4941889"/>
            <a:ext cx="20875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6240463" y="3141664"/>
            <a:ext cx="1727200" cy="287337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81076"/>
            <a:ext cx="9144000" cy="5616575"/>
          </a:xfrm>
        </p:spPr>
        <p:txBody>
          <a:bodyPr/>
          <a:lstStyle/>
          <a:p>
            <a:pPr indent="19050" eaLnBrk="1" hangingPunct="1">
              <a:spcBef>
                <a:spcPct val="50000"/>
              </a:spcBef>
              <a:buNone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Kalkulační členění nákladů umožňuje odpovědět na otázku: 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 co byly náklady vynaloženy (na jakou službu)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Toto hledisko je pro podnikovou sféru velmi významné, protože dokáže zjistit:</a:t>
            </a:r>
          </a:p>
          <a:p>
            <a:pPr indent="1905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rentabilitu (ziskovost) jednotlivých položek poskytovaných 	výrobků a služeb,</a:t>
            </a:r>
          </a:p>
          <a:p>
            <a:pPr indent="1905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jak jednotlivé výrobky či služby přispívají na tvorbu 	výsledku hospodaření (zisku) a tím ovlivňovat nabídkovou 	paletu výrobků a služeb,</a:t>
            </a:r>
          </a:p>
          <a:p>
            <a:pPr indent="1905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zda danou službu provozovat ve vlastní režii nebo raději 	danou službu nakoupit (outsourcing),</a:t>
            </a:r>
          </a:p>
          <a:p>
            <a:pPr indent="1905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minimální cenu pro obchodní oblast.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4970462"/>
          </a:xfrm>
        </p:spPr>
        <p:txBody>
          <a:bodyPr/>
          <a:lstStyle/>
          <a:p>
            <a:pPr indent="1905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Při kalkulačním třídění nákladů, které odpovídá na otázku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„na co“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byly náklady vynaloženy jde o druhou rovinu sledování nákladů a to v závislosti na způsobu přiřazování nákladů na nositele nákladů. Rozeznávají se náklady:</a:t>
            </a:r>
          </a:p>
          <a:p>
            <a:pPr indent="1905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přímé</a:t>
            </a:r>
          </a:p>
          <a:p>
            <a:pPr indent="1905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</a:t>
            </a:r>
          </a:p>
          <a:p>
            <a:pPr indent="1905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nepřímé.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81001"/>
            <a:ext cx="8229600" cy="1031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Úvod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81200"/>
            <a:ext cx="8362950" cy="4114800"/>
          </a:xfrm>
        </p:spPr>
        <p:txBody>
          <a:bodyPr/>
          <a:lstStyle/>
          <a:p>
            <a:pPr indent="19050" eaLnBrk="1" hangingPunct="1">
              <a:spcBef>
                <a:spcPct val="50000"/>
              </a:spcBef>
              <a:buNone/>
              <a:tabLst>
                <a:tab pos="6629400" algn="r"/>
                <a:tab pos="87820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malými písmeny budou označovány veličiny a ukazatelé, jejichž hodnota bude vztažena na jednotkovou velikost:</a:t>
            </a:r>
          </a:p>
          <a:p>
            <a:pPr indent="19050" eaLnBrk="1" hangingPunct="1">
              <a:spcBef>
                <a:spcPct val="50000"/>
              </a:spcBef>
              <a:buNone/>
              <a:tabLst>
                <a:tab pos="6629400" algn="r"/>
                <a:tab pos="8782050" algn="r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370638" algn="r"/>
                <a:tab pos="87820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jednotku produkce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370638" algn="r"/>
                <a:tab pos="87820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variabilní náklady na jednotku produkce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Kč/kg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370638" algn="r"/>
                <a:tab pos="8782050" algn="r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cena 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p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/kWh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629400" algn="r"/>
                <a:tab pos="8782050" algn="r"/>
              </a:tabLst>
              <a:defRPr/>
            </a:pP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629400" algn="r"/>
                <a:tab pos="8782050" algn="r"/>
              </a:tabLst>
              <a:defRPr/>
            </a:pPr>
            <a:endParaRPr lang="cs-CZ" dirty="0" smtClean="0">
              <a:cs typeface="Times New Roman" pitchFamily="18" charset="0"/>
            </a:endParaRPr>
          </a:p>
          <a:p>
            <a:pPr indent="19050" eaLnBrk="1" hangingPunct="1">
              <a:spcBef>
                <a:spcPct val="50000"/>
              </a:spcBef>
              <a:buNone/>
              <a:tabLst>
                <a:tab pos="6629400" algn="r"/>
                <a:tab pos="8782050" algn="r"/>
              </a:tabLst>
              <a:defRPr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pojmy: účelové třídění nákladů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6"/>
            <a:ext cx="8362950" cy="56610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Vzhledem k existenci společných (nepřímých) nákladů pro skupinu výkonů, je základní otázkou tohoto pohledu na náklady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způsob přiřazování společných nákladů konkrétním výkonům.</a:t>
            </a:r>
          </a:p>
          <a:p>
            <a:pPr marL="0" indent="0" eaLnBrk="1" hangingPunct="1"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Vztahy mezi základními ekonomickými veličinami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341439"/>
            <a:ext cx="8496300" cy="51831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posuzování úspěšnosti (neúspěšnosti) hospodaření podnikatelských subjektů jak v oblasti výrobní činnosti tak v oblasti služeb se využívá veličin: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výnosy,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výsledek hospodaření,</a:t>
            </a:r>
          </a:p>
          <a:p>
            <a:pPr marL="0" indent="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Vztahy mezi základními ekonomickými veličinami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48275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Rozdíl mezi výnosy a náklady se označuje jako </a:t>
            </a: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výsledek hospodaření.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 případě, že výnosy mají vyšší hodnotu než náklady hovoříme o </a:t>
            </a:r>
            <a:r>
              <a:rPr lang="cs-CZ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zisku</a:t>
            </a:r>
            <a:r>
              <a:rPr lang="en-US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 případě, že hodnota výnosů nedosahuje výše nákladů, hovoříme o </a:t>
            </a:r>
            <a:r>
              <a:rPr lang="cs-CZ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ztrátě</a:t>
            </a:r>
            <a:endParaRPr lang="en-US" sz="2400" b="1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dirty="0" smtClean="0"/>
          </a:p>
          <a:p>
            <a:pPr marL="0" indent="0"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Vztahy mezi základními ekonomickými veličinami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o výnosech nákladech a výsledku hospodaření podává </a:t>
            </a:r>
            <a:r>
              <a:rPr lang="cs-CZ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výkaz zisku a ztrát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stručně označovaný jako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výsledovka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6"/>
            <a:ext cx="10972800" cy="56610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Nákladová funkce vyjadřuje matematickou (grafickou) formou vztah mezi náklady a objemem produkce.</a:t>
            </a:r>
          </a:p>
          <a:p>
            <a:pPr marL="0" indent="0" eaLnBrk="1" hangingPunct="1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proporcionální náklady</a:t>
            </a:r>
          </a:p>
          <a:p>
            <a:pPr marL="0" indent="0" eaLnBrk="1" hangingPunct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náklady </a:t>
            </a:r>
          </a:p>
          <a:p>
            <a:pPr marL="0" indent="0" eaLnBrk="1" hangingPunct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náklady</a:t>
            </a:r>
          </a:p>
          <a:p>
            <a:pPr marL="0" indent="0" eaLnBrk="1" hangingPunct="1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Využití nákladových funkcí:</a:t>
            </a:r>
          </a:p>
          <a:p>
            <a:pPr marL="400050" lvl="1" indent="0" eaLnBrk="1" hangingPunct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v řadě rozhodovacích úloh managementu podniku, </a:t>
            </a:r>
          </a:p>
          <a:p>
            <a:pPr marL="400050" lvl="1" indent="0" eaLnBrk="1" hangingPunct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ale i v soukromé sféře v oblasti osobních rozhodovacích úloh.</a:t>
            </a:r>
          </a:p>
          <a:p>
            <a:pPr marL="0" indent="0" eaLnBrk="1" hangingPunct="1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097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Měsíční hodnoty produkce a celkových nákladů převzaté z účetnictví podnikatelského subjektu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0" y="1773238"/>
          <a:ext cx="9118600" cy="5084762"/>
        </p:xfrm>
        <a:graphic>
          <a:graphicData uri="http://schemas.openxmlformats.org/presentationml/2006/ole">
            <p:oleObj spid="_x0000_s3089" name="Dokument" r:id="rId3" imgW="5736955" imgH="343879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cs-CZ" sz="28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sz="24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klasifikační analýzy</a:t>
            </a:r>
            <a:r>
              <a:rPr lang="cs-CZ" sz="24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(expertní) 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je založena na roztřídění jednotlivých nákladových položek do skupin variabilních a fixních (konstantních) nákladů na základě posouzení jejich chování při měnícím se objemu produkce.</a:t>
            </a: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Poznámka:</a:t>
            </a: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Druhově stejný typ nákladů nemusí být zařazen „jednoznačně  a trvale“  do jedné ze skupin nákladů.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(klasifikační analýza)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0" y="1844675"/>
          <a:ext cx="9144000" cy="3816350"/>
        </p:xfrm>
        <a:graphic>
          <a:graphicData uri="http://schemas.openxmlformats.org/presentationml/2006/ole">
            <p:oleObj spid="_x0000_s4113" name="Dokument" r:id="rId3" imgW="5922429" imgH="281740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cs-CZ" sz="28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063750" y="1700213"/>
          <a:ext cx="8077200" cy="4794250"/>
        </p:xfrm>
        <a:graphic>
          <a:graphicData uri="http://schemas.openxmlformats.org/presentationml/2006/ole">
            <p:oleObj spid="_x0000_s5137" name="Dokument" r:id="rId3" imgW="5775404" imgH="3427505" progId="">
              <p:embed/>
            </p:oleObj>
          </a:graphicData>
        </a:graphic>
      </p:graphicFrame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503613" y="4149726"/>
            <a:ext cx="431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Calibri" pitchFamily="34" charset="0"/>
              </a:rPr>
              <a:t>A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7751763" y="1412876"/>
            <a:ext cx="7921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Calibri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(metoda dvou období)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600201"/>
            <a:ext cx="8229600" cy="4900613"/>
          </a:xfrm>
          <a:noFill/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None/>
              <a:tabLst>
                <a:tab pos="533400" algn="l"/>
                <a:tab pos="3581400" algn="l"/>
              </a:tabLst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Metoda dvou období využívá ke konstrukci nákladové funkce pouze dva extremní body ve výrobě. Principem řešení je sestavení rovnice přímky s využitím „souřadnic“ dvou extrémních bodů:</a:t>
            </a: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None/>
              <a:tabLst>
                <a:tab pos="533400" algn="l"/>
                <a:tab pos="3581400" algn="l"/>
              </a:tabLst>
            </a:pPr>
            <a:endParaRPr lang="cs-CZ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N 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QMIN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2400" i="1" dirty="0"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+ F      byly dosazeny souřadnice bodu A 		dle předchozího diagramu A</a:t>
            </a:r>
            <a:r>
              <a:rPr lang="en-US" sz="2400" i="1" dirty="0"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,, 		N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QMAX 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= v ∙ Q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+ F	byly dosazeny souřadnice bodu B 		dle předchozího diagramu B</a:t>
            </a:r>
            <a:r>
              <a:rPr lang="en-US" sz="2400" i="1" dirty="0"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, 		N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/>
          <p:cNvSpPr>
            <a:spLocks noGrp="1"/>
          </p:cNvSpPr>
          <p:nvPr>
            <p:ph type="title" idx="4294967295"/>
          </p:nvPr>
        </p:nvSpPr>
        <p:spPr>
          <a:xfrm>
            <a:off x="1981200" y="381000"/>
            <a:ext cx="8229600" cy="6985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Zástupný symbol pro obsah 4"/>
          <p:cNvSpPr>
            <a:spLocks noGrp="1"/>
          </p:cNvSpPr>
          <p:nvPr>
            <p:ph idx="4294967295"/>
          </p:nvPr>
        </p:nvSpPr>
        <p:spPr>
          <a:xfrm>
            <a:off x="1981200" y="1071563"/>
            <a:ext cx="8229600" cy="5429250"/>
          </a:xfrm>
        </p:spPr>
        <p:txBody>
          <a:bodyPr/>
          <a:lstStyle/>
          <a:p>
            <a:pPr marL="0" indent="0" eaLnBrk="1" hangingPunct="1">
              <a:buNone/>
              <a:tabLst>
                <a:tab pos="539750" algn="l"/>
              </a:tabLst>
              <a:defRPr/>
            </a:pPr>
            <a:endParaRPr lang="cs-CZ" sz="2400" dirty="0"/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podniková ekonomika šlo o následující pojmy:</a:t>
            </a:r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Účetní výkazy:</a:t>
            </a:r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rozvaha (majetková struktura a kapitálová struktura)</a:t>
            </a:r>
          </a:p>
          <a:p>
            <a:pPr marL="0" indent="0" eaLnBrk="1" hangingPunct="1"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výkaz zisku a ztrát  (výnosy, náklady)</a:t>
            </a:r>
          </a:p>
          <a:p>
            <a:pPr marL="0" indent="0" eaLnBrk="1" hangingPunct="1"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výkaz cash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(příjmy, výdaje)</a:t>
            </a:r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Výkon, výnos, tržba, výsledek hospodaření, nákladová funkce,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15888"/>
            <a:ext cx="8229600" cy="1225550"/>
          </a:xfrm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919289" y="1341438"/>
          <a:ext cx="8353425" cy="5327650"/>
        </p:xfrm>
        <a:graphic>
          <a:graphicData uri="http://schemas.openxmlformats.org/presentationml/2006/ole">
            <p:oleObj spid="_x0000_s6161" name="Dokument" r:id="rId3" imgW="5766035" imgH="342606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1434" y="404664"/>
            <a:ext cx="9144000" cy="1440160"/>
          </a:xfrm>
          <a:noFill/>
        </p:spPr>
        <p:txBody>
          <a:bodyPr/>
          <a:lstStyle/>
          <a:p>
            <a:pPr algn="l">
              <a:spcAft>
                <a:spcPts val="600"/>
              </a:spcAft>
              <a:tabLst>
                <a:tab pos="2667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měsíci červnu minulého roku vyrobila firma „Doplňky pro zahradu s. r. o.“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houpaček. Dle podnikové evidence odpovídá výroba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produkci v bodě zvratu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(Q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 měsíci září bylo vyrobeno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86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při tržbách ve výši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344 000 Kč</a:t>
            </a:r>
            <a:r>
              <a:rPr lang="cs-CZ" sz="1600" dirty="0">
                <a:effectLst/>
              </a:rPr>
              <a:t>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/>
            </a:r>
            <a:br>
              <a:rPr lang="cs-CZ" sz="1600" dirty="0">
                <a:effectLst/>
              </a:rPr>
            </a:br>
            <a:endParaRPr lang="cs-CZ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1988840"/>
            <a:ext cx="9001000" cy="4824536"/>
          </a:xfrm>
          <a:noFill/>
        </p:spPr>
        <p:txBody>
          <a:bodyPr/>
          <a:lstStyle/>
          <a:p>
            <a:pPr marL="266700" indent="-2667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AutoNum type="arabicPeriod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Rozhodněte, zda v měsíci září, kdy bylo vyrobeno 86 ks zahradních houpaček, měly celkové náklady hodnotu 327 200 Kč nebo 367 200 Kč? (k rozhodnutí využijte svůj vlastní náčrt diagramu bodu zvratu)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AutoNum type="arabicPeriod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Spočítejte hodnotu výsledku hospodaření dosaženého v měsíci září (VH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ZÁŘÍ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AutoNum type="arabicPeriod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Stanovte výši tržeb a nákladů, které firma vykázala v měsíci červnu minulého roku.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AutoNum type="arabicPeriod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znalosti hodnot tržeb a nákladů v měsících červen a září stanovte matematickou podobu nákladové funkce firmy „Doplňky pro zahradu s. r. o.“ pro měsíční období za předpokladu, že výše fixních nákladů je v jednotlivých měsících roku stejná (s využitím principu metody dvou období).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3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1434" y="404664"/>
            <a:ext cx="9144000" cy="1440160"/>
          </a:xfrm>
          <a:noFill/>
        </p:spPr>
        <p:txBody>
          <a:bodyPr/>
          <a:lstStyle/>
          <a:p>
            <a:pPr algn="l">
              <a:spcAft>
                <a:spcPts val="600"/>
              </a:spcAft>
              <a:tabLst>
                <a:tab pos="2667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měsíci červnu minulého roku vyrobila firma „Doplňky pro zahradu s. r. o.“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houpaček. Dle podnikové evidence odpovídá výroba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produkci v bodě zvratu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(Q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 měsíci září bylo vyrobeno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86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při tržbách ve výši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344 000 Kč</a:t>
            </a:r>
            <a:r>
              <a:rPr lang="cs-CZ" sz="1600" dirty="0">
                <a:effectLst/>
              </a:rPr>
              <a:t>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/>
            </a:r>
            <a:br>
              <a:rPr lang="cs-CZ" sz="1600" dirty="0">
                <a:effectLst/>
              </a:rPr>
            </a:br>
            <a:endParaRPr lang="cs-CZ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1988840"/>
            <a:ext cx="9001000" cy="4824536"/>
          </a:xfrm>
          <a:noFill/>
        </p:spPr>
        <p:txBody>
          <a:bodyPr/>
          <a:lstStyle/>
          <a:p>
            <a:pPr marL="266700" indent="-2667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AutoNum type="arabicPeriod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Rozhodněte, zda v měsíci září, kdy bylo vyrobeno 86 ks zahradních houpaček, měly celkové náklady hodnotu 327 200 Kč nebo 367 200 Kč? (k rozhodnutí využijte svůj vlastní náčrt diagramu bodu zvratu)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63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1434" y="404664"/>
            <a:ext cx="9144000" cy="1440160"/>
          </a:xfrm>
          <a:noFill/>
        </p:spPr>
        <p:txBody>
          <a:bodyPr/>
          <a:lstStyle/>
          <a:p>
            <a:pPr algn="l">
              <a:spcAft>
                <a:spcPts val="600"/>
              </a:spcAft>
              <a:tabLst>
                <a:tab pos="2667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měsíci červnu minulého roku vyrobila firma „Doplňky pro zahradu s. r. o.“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houpaček. Dle podnikové evidence odpovídá výroba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produkci v bodě zvratu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(Q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 měsíci září bylo vyrobeno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86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při tržbách ve výši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344 000 Kč</a:t>
            </a:r>
            <a:r>
              <a:rPr lang="cs-CZ" sz="1600" dirty="0">
                <a:effectLst/>
              </a:rPr>
              <a:t>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/>
            </a:r>
            <a:br>
              <a:rPr lang="cs-CZ" sz="1600" dirty="0">
                <a:effectLst/>
              </a:rPr>
            </a:br>
            <a:endParaRPr lang="cs-CZ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1988840"/>
            <a:ext cx="9001000" cy="4824536"/>
          </a:xfrm>
          <a:noFill/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+mj-lt"/>
              <a:buAutoNum type="arabicPeriod" startAt="2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Spočítejte hodnotu výsledku hospodaření dosaženého v měsíci září (VH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ZÁŘÍ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395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1434" y="404664"/>
            <a:ext cx="9144000" cy="1440160"/>
          </a:xfrm>
          <a:noFill/>
        </p:spPr>
        <p:txBody>
          <a:bodyPr/>
          <a:lstStyle/>
          <a:p>
            <a:pPr algn="l">
              <a:spcAft>
                <a:spcPts val="600"/>
              </a:spcAft>
              <a:tabLst>
                <a:tab pos="2667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měsíci červnu minulého roku vyrobila firma „Doplňky pro zahradu s. r. o.“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houpaček. Dle podnikové evidence odpovídá výroba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produkci v bodě zvratu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(Q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 měsíci září bylo vyrobeno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86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při tržbách ve výši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344 000 Kč</a:t>
            </a:r>
            <a:r>
              <a:rPr lang="cs-CZ" sz="1600" dirty="0">
                <a:effectLst/>
              </a:rPr>
              <a:t>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/>
            </a:r>
            <a:br>
              <a:rPr lang="cs-CZ" sz="1600" dirty="0">
                <a:effectLst/>
              </a:rPr>
            </a:br>
            <a:endParaRPr lang="cs-CZ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1988840"/>
            <a:ext cx="9001000" cy="4824536"/>
          </a:xfrm>
          <a:noFill/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+mj-lt"/>
              <a:buAutoNum type="arabicPeriod" startAt="3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Stanovte výši tržeb a nákladů, které firma vykázala v měsíci červnu minulého roku.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83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1434" y="404664"/>
            <a:ext cx="9144000" cy="1440160"/>
          </a:xfrm>
          <a:noFill/>
        </p:spPr>
        <p:txBody>
          <a:bodyPr/>
          <a:lstStyle/>
          <a:p>
            <a:pPr algn="l">
              <a:spcAft>
                <a:spcPts val="600"/>
              </a:spcAft>
              <a:tabLst>
                <a:tab pos="2667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měsíci červnu minulého roku vyrobila firma „Doplňky pro zahradu s. r. o.“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houpaček. Dle podnikové evidence odpovídá výroba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produkci v bodě zvratu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(Q</a:t>
            </a:r>
            <a:r>
              <a:rPr lang="cs-CZ" sz="2400" i="1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 měsíci září bylo vyrobeno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86 ks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zahradních houpaček při tržbách ve výši </a:t>
            </a: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344 000 Kč</a:t>
            </a:r>
            <a:r>
              <a:rPr lang="cs-CZ" sz="1600" dirty="0">
                <a:effectLst/>
              </a:rPr>
              <a:t>.</a:t>
            </a:r>
            <a:br>
              <a:rPr lang="cs-CZ" sz="1600" dirty="0">
                <a:effectLst/>
              </a:rPr>
            </a:br>
            <a:r>
              <a:rPr lang="cs-CZ" sz="1600" dirty="0">
                <a:effectLst/>
              </a:rPr>
              <a:t/>
            </a:r>
            <a:br>
              <a:rPr lang="cs-CZ" sz="1600" dirty="0">
                <a:effectLst/>
              </a:rPr>
            </a:br>
            <a:endParaRPr lang="cs-CZ" sz="1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1988840"/>
            <a:ext cx="9001000" cy="4824536"/>
          </a:xfrm>
          <a:noFill/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+mj-lt"/>
              <a:buAutoNum type="arabicPeriod" startAt="4"/>
              <a:tabLst>
                <a:tab pos="3581400" algn="l"/>
              </a:tabLst>
            </a:pPr>
            <a:r>
              <a:rPr lang="cs-CZ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znalosti hodnot tržeb a nákladů v měsících červen a září stanovte matematickou podobu nákladové funkce firmy „Doplňky pro zahradu s. r. o.“ pro měsíční období za předpokladu, že výše fixních nákladů je v jednotlivých měsících roku stejná (s využitím principu metody dvou období).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51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16632"/>
            <a:ext cx="8229600" cy="1224136"/>
          </a:xfrm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produkce v bodě zvratu (Q</a:t>
            </a:r>
            <a:r>
              <a:rPr lang="cs-CZ" sz="2800" b="1" i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produkce pro požadovaného zisku (Q</a:t>
            </a:r>
            <a:r>
              <a:rPr lang="cs-CZ" sz="2800" b="1" i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7170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1" y="1773239"/>
          <a:ext cx="9047163" cy="4903787"/>
        </p:xfrm>
        <a:graphic>
          <a:graphicData uri="http://schemas.openxmlformats.org/presentationml/2006/ole">
            <p:oleObj spid="_x0000_s7185" name="Document" r:id="rId3" imgW="5737314" imgH="310995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"/>
            <a:ext cx="8229600" cy="836613"/>
          </a:xfrm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Rentabilita</a:t>
            </a:r>
          </a:p>
        </p:txBody>
      </p:sp>
      <p:graphicFrame>
        <p:nvGraphicFramePr>
          <p:cNvPr id="819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640013" y="1052514"/>
          <a:ext cx="6881812" cy="5805487"/>
        </p:xfrm>
        <a:graphic>
          <a:graphicData uri="http://schemas.openxmlformats.org/presentationml/2006/ole">
            <p:oleObj spid="_x0000_s8209" name="Document" r:id="rId3" imgW="5746651" imgH="48479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0"/>
            <a:ext cx="8229600" cy="1125538"/>
          </a:xfrm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Řízení zásob.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836614"/>
            <a:ext cx="9144000" cy="6021387"/>
          </a:xfrm>
          <a:noFill/>
        </p:spPr>
        <p:txBody>
          <a:bodyPr/>
          <a:lstStyle/>
          <a:p>
            <a:pPr marL="628650" indent="-628650" eaLnBrk="1" hangingPunct="1"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Klasifikace zásob:</a:t>
            </a:r>
          </a:p>
          <a:p>
            <a:pPr marL="628650" indent="-628650" eaLnBrk="1" hangingPunct="1">
              <a:spcBef>
                <a:spcPct val="50000"/>
              </a:spcBef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b="1" u="sng" dirty="0">
                <a:effectLst/>
                <a:latin typeface="Times New Roman" pitchFamily="18" charset="0"/>
                <a:cs typeface="Times New Roman" pitchFamily="18" charset="0"/>
              </a:rPr>
              <a:t>Druhové členění zásob</a:t>
            </a:r>
            <a:r>
              <a:rPr lang="cs-CZ" sz="2400" u="sng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výrobní zásoby, 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nedokončená výroba,            Účetnictví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náhradní díly…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None/>
            </a:pPr>
            <a:endParaRPr lang="cs-CZ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628650" indent="-628650" eaLnBrk="1" hangingPunct="1">
              <a:spcBef>
                <a:spcPct val="50000"/>
              </a:spcBef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b="1" u="sng" dirty="0">
                <a:effectLst/>
                <a:latin typeface="Times New Roman" pitchFamily="18" charset="0"/>
                <a:cs typeface="Times New Roman" pitchFamily="18" charset="0"/>
              </a:rPr>
              <a:t>Členění podle funkčních složek</a:t>
            </a:r>
            <a:r>
              <a:rPr lang="cs-CZ" sz="2400" u="sng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běžná zásoba, 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pojistná zásoba, 	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technologická (technická zásoba),     Operativní řízení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sezónní zásoba,</a:t>
            </a:r>
          </a:p>
          <a:p>
            <a:pPr marL="2152650" lvl="1" indent="-447675" eaLnBrk="1" hangingPunct="1">
              <a:spcBef>
                <a:spcPts val="300"/>
              </a:spcBef>
              <a:spcAft>
                <a:spcPts val="3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spekulativní zásoba.</a:t>
            </a:r>
          </a:p>
        </p:txBody>
      </p:sp>
      <p:sp>
        <p:nvSpPr>
          <p:cNvPr id="4" name="Pravá složená závorka 3"/>
          <p:cNvSpPr>
            <a:spLocks/>
          </p:cNvSpPr>
          <p:nvPr/>
        </p:nvSpPr>
        <p:spPr bwMode="auto">
          <a:xfrm>
            <a:off x="6600825" y="1412875"/>
            <a:ext cx="431800" cy="1944688"/>
          </a:xfrm>
          <a:prstGeom prst="rightBrace">
            <a:avLst>
              <a:gd name="adj1" fmla="val 8340"/>
              <a:gd name="adj2" fmla="val 50491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</a:endParaRPr>
          </a:p>
        </p:txBody>
      </p:sp>
      <p:sp>
        <p:nvSpPr>
          <p:cNvPr id="5" name="Pravá složená závorka 4"/>
          <p:cNvSpPr>
            <a:spLocks/>
          </p:cNvSpPr>
          <p:nvPr/>
        </p:nvSpPr>
        <p:spPr bwMode="auto">
          <a:xfrm>
            <a:off x="7824193" y="3644900"/>
            <a:ext cx="432048" cy="2808288"/>
          </a:xfrm>
          <a:prstGeom prst="rightBrace">
            <a:avLst>
              <a:gd name="adj1" fmla="val 6955"/>
              <a:gd name="adj2" fmla="val 57451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Nadpis 1"/>
          <p:cNvSpPr>
            <a:spLocks noGrp="1"/>
          </p:cNvSpPr>
          <p:nvPr>
            <p:ph type="title" idx="4294967295"/>
          </p:nvPr>
        </p:nvSpPr>
        <p:spPr>
          <a:xfrm>
            <a:off x="1992313" y="1"/>
            <a:ext cx="8229600" cy="836613"/>
          </a:xfrm>
          <a:noFill/>
        </p:spPr>
        <p:txBody>
          <a:bodyPr/>
          <a:lstStyle/>
          <a:p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Řízení zásob </a:t>
            </a:r>
            <a:r>
              <a:rPr lang="cs-CZ" sz="24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(účetní pohled)</a:t>
            </a:r>
            <a:endParaRPr lang="en-US" sz="24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1" y="981076"/>
            <a:ext cx="8507413" cy="5876925"/>
          </a:xfrm>
          <a:noFill/>
        </p:spPr>
        <p:txBody>
          <a:bodyPr/>
          <a:lstStyle/>
          <a:p>
            <a:pPr marL="180975" indent="0" eaLnBrk="1" hangingPunct="1">
              <a:spcBef>
                <a:spcPts val="300"/>
              </a:spcBef>
              <a:spcAft>
                <a:spcPts val="600"/>
              </a:spcAft>
              <a:buClr>
                <a:srgbClr val="FFC000"/>
              </a:buClr>
              <a:buNone/>
            </a:pPr>
            <a:endParaRPr lang="cs-CZ" sz="2400">
              <a:solidFill>
                <a:schemeClr val="bg1"/>
              </a:solidFill>
              <a:effectLst/>
            </a:endParaRPr>
          </a:p>
          <a:p>
            <a:pPr marL="180975" indent="0" eaLnBrk="1" hangingPunct="1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None/>
            </a:pPr>
            <a:endParaRPr lang="cs-CZ" sz="2600">
              <a:solidFill>
                <a:schemeClr val="bg1"/>
              </a:solidFill>
              <a:effectLst/>
            </a:endParaRPr>
          </a:p>
          <a:p>
            <a:pPr marL="180975" indent="0" eaLnBrk="1" hangingPunct="1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None/>
            </a:pPr>
            <a:endParaRPr lang="cs-CZ" sz="2600">
              <a:solidFill>
                <a:schemeClr val="bg1"/>
              </a:solidFill>
              <a:effectLst/>
            </a:endParaRPr>
          </a:p>
          <a:p>
            <a:pPr marL="18097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None/>
            </a:pPr>
            <a:r>
              <a:rPr lang="cs-CZ" sz="2400">
                <a:solidFill>
                  <a:schemeClr val="bg1"/>
                </a:solidFill>
                <a:effectLst/>
              </a:rPr>
              <a:t>	</a:t>
            </a:r>
            <a:endParaRPr lang="en-US" sz="240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55750" y="1028700"/>
          <a:ext cx="9112250" cy="5849938"/>
        </p:xfrm>
        <a:graphic>
          <a:graphicData uri="http://schemas.openxmlformats.org/presentationml/2006/ole">
            <p:oleObj spid="_x0000_s9233" name="Document" r:id="rId3" imgW="8285994" imgH="530241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412776"/>
            <a:ext cx="8229600" cy="41148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jsou finančním (peněžním) ohodnocením celého souboru realizovaných výrobků a služeb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které podnik prostřednictvím své činnosti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realizoval za určité časové období.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(tržby za prodej výrobků či služeb, zvýšení stavu nedokončené výroby či hotových výrobků, výroba náhradních dílů na sklad).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Bez ohledu na to, zda v tomto období došlo k fyzickému inkasu peněžních prostředků.</a:t>
            </a:r>
          </a:p>
          <a:p>
            <a:pPr marL="0" indent="0" eaLnBrk="1" hangingPunct="1">
              <a:lnSpc>
                <a:spcPct val="120000"/>
              </a:lnSpc>
              <a:spcAft>
                <a:spcPct val="60000"/>
              </a:spcAft>
              <a:buNone/>
            </a:pPr>
            <a:endParaRPr lang="cs-CZ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 idx="4294967295"/>
          </p:nvPr>
        </p:nvSpPr>
        <p:spPr>
          <a:xfrm>
            <a:off x="1981200" y="1"/>
            <a:ext cx="8229600" cy="765175"/>
          </a:xfrm>
          <a:noFill/>
        </p:spPr>
        <p:txBody>
          <a:bodyPr/>
          <a:lstStyle/>
          <a:p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Operativní řízení zásob</a:t>
            </a:r>
            <a:endParaRPr lang="en-US" sz="28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052514"/>
            <a:ext cx="8686800" cy="56165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Běžná zásoba,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kryje potřeby výroby mezi jednotlivými dodávkami. Její stav vykazuje pokles od momentu dodávky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(maximum)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až po úplné vyčerpání běžné dodávky těsně před další dodávkou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(minimum).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Pojistná zásoba,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plní funkci jisticího prvku v momentě, kdy je narušena možnost čerpání běžné zásoby z důvodu odchylky od plánovaných parametrů v její spotřebě nebo dodávce.</a:t>
            </a:r>
          </a:p>
          <a:p>
            <a:pPr marL="0" indent="0">
              <a:spcBef>
                <a:spcPts val="600"/>
              </a:spcBef>
              <a:spcAft>
                <a:spcPts val="5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Technická zásoba, </a:t>
            </a:r>
          </a:p>
          <a:p>
            <a:pPr marL="0" indent="0">
              <a:spcBef>
                <a:spcPts val="600"/>
              </a:spcBef>
              <a:spcAft>
                <a:spcPts val="5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Havarijní zásoba,</a:t>
            </a:r>
          </a:p>
          <a:p>
            <a:pPr marL="0" indent="0">
              <a:spcBef>
                <a:spcPts val="600"/>
              </a:spcBef>
              <a:spcAft>
                <a:spcPts val="5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Sezonní zásoba,</a:t>
            </a:r>
          </a:p>
          <a:p>
            <a:pPr marL="0" indent="0">
              <a:spcBef>
                <a:spcPts val="600"/>
              </a:spcBef>
              <a:spcAft>
                <a:spcPts val="5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b="1" i="1" u="sng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Spekulativní zásoba</a:t>
            </a:r>
            <a:endParaRPr lang="en-US" sz="2400" b="1" i="1" u="sng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42875"/>
            <a:ext cx="8229600" cy="857250"/>
          </a:xfrm>
          <a:noFill/>
        </p:spPr>
        <p:txBody>
          <a:bodyPr/>
          <a:lstStyle/>
          <a:p>
            <a:pPr eaLnBrk="1" hangingPunct="1"/>
            <a:r>
              <a:rPr lang="cs-CZ" sz="2800" b="1" i="1">
                <a:solidFill>
                  <a:schemeClr val="tx1"/>
                </a:solidFill>
                <a:effectLst/>
                <a:latin typeface="Times New Roman" pitchFamily="18" charset="0"/>
              </a:rPr>
              <a:t>Průběh zásoby běžné v čase</a:t>
            </a:r>
          </a:p>
        </p:txBody>
      </p:sp>
      <p:graphicFrame>
        <p:nvGraphicFramePr>
          <p:cNvPr id="10242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44639" y="1049338"/>
          <a:ext cx="9020175" cy="5383212"/>
        </p:xfrm>
        <a:graphic>
          <a:graphicData uri="http://schemas.openxmlformats.org/presentationml/2006/ole">
            <p:oleObj spid="_x0000_s10257" name="Document" r:id="rId3" imgW="5755988" imgH="343519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42875"/>
            <a:ext cx="8229600" cy="5715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>
                <a:solidFill>
                  <a:schemeClr val="tx1"/>
                </a:solidFill>
                <a:latin typeface="Times New Roman" pitchFamily="18" charset="0"/>
              </a:rPr>
              <a:t>Pojistná zásoba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571626"/>
            <a:ext cx="9144000" cy="5286375"/>
          </a:xfrm>
          <a:solidFill>
            <a:schemeClr val="tx1"/>
          </a:solidFill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524001" y="836614"/>
          <a:ext cx="9091613" cy="5424487"/>
        </p:xfrm>
        <a:graphic>
          <a:graphicData uri="http://schemas.openxmlformats.org/presentationml/2006/ole">
            <p:oleObj spid="_x0000_s11281" name="Document" r:id="rId3" imgW="6074887" imgH="364756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>
                <a:solidFill>
                  <a:schemeClr val="tx1"/>
                </a:solidFill>
                <a:latin typeface="Times New Roman" pitchFamily="18" charset="0"/>
              </a:rPr>
              <a:t>Pojistná zásoba</a:t>
            </a:r>
            <a:endParaRPr lang="en-US" sz="2800" b="1" i="1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12290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1881189" y="1554164"/>
          <a:ext cx="8702675" cy="5303837"/>
        </p:xfrm>
        <a:graphic>
          <a:graphicData uri="http://schemas.openxmlformats.org/presentationml/2006/ole">
            <p:oleObj spid="_x0000_s12320" name="Document" r:id="rId3" imgW="5965355" imgH="3634948" progId="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965326" y="1554164"/>
          <a:ext cx="8702675" cy="5303837"/>
        </p:xfrm>
        <a:graphic>
          <a:graphicData uri="http://schemas.openxmlformats.org/presentationml/2006/ole">
            <p:oleObj spid="_x0000_s12321" name="Document" r:id="rId4" imgW="5965355" imgH="363494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 idx="4294967295"/>
          </p:nvPr>
        </p:nvSpPr>
        <p:spPr>
          <a:xfrm>
            <a:off x="1981200" y="1"/>
            <a:ext cx="8229600" cy="765175"/>
          </a:xfrm>
          <a:noFill/>
        </p:spPr>
        <p:txBody>
          <a:bodyPr/>
          <a:lstStyle/>
          <a:p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Operativní plánování nákupu</a:t>
            </a:r>
            <a:endParaRPr lang="en-US" sz="28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836614"/>
            <a:ext cx="8686800" cy="5832475"/>
          </a:xfrm>
          <a:noFill/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Cílem plánování nákupu je určit potřebu materiálu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(pro naplnění požadavků výrobního procesu). 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Plánování se realizuje prostřednictvím</a:t>
            </a:r>
            <a:r>
              <a:rPr lang="cs-CZ" sz="2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bilanční metody. 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Řeší bilanci mezi</a:t>
            </a:r>
            <a:r>
              <a:rPr lang="cs-CZ" sz="2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zdroji</a:t>
            </a:r>
            <a:r>
              <a:rPr lang="cs-CZ" sz="2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potřebami.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u="sng" dirty="0">
                <a:effectLst/>
                <a:latin typeface="Times New Roman" pitchFamily="18" charset="0"/>
                <a:cs typeface="Times New Roman" pitchFamily="18" charset="0"/>
              </a:rPr>
              <a:t>Zdroje: 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zásoba příslušné materiálové položky na začátku 	sledovaného období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(zásoba na počátku plánovaného 	období)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a dodávky příslušné materiálové položky 	od dodavatele.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u="sng" dirty="0">
                <a:effectLst/>
                <a:latin typeface="Times New Roman" pitchFamily="18" charset="0"/>
                <a:cs typeface="Times New Roman" pitchFamily="18" charset="0"/>
              </a:rPr>
              <a:t>Potřeba: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spotřeba příslušné materiálové položky za dané 	období a očekávaná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(požadovaná)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výše zásoby na 	konci sledovaného období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(může být ve výši pojistné 	zásoby).</a:t>
            </a: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rgbClr val="FFC000"/>
              </a:buClr>
              <a:buNone/>
              <a:tabLst>
                <a:tab pos="1793875" algn="l"/>
              </a:tabLst>
            </a:pPr>
            <a:r>
              <a:rPr lang="cs-CZ" sz="2400" i="1" u="sng" dirty="0">
                <a:effectLst/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Z hlediska použité terminologie je nutno rozlišovat mezi 	pojmy</a:t>
            </a:r>
            <a:r>
              <a:rPr lang="cs-CZ" sz="2000" i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„spotřeba“ a </a:t>
            </a:r>
            <a:r>
              <a:rPr lang="cs-CZ" sz="2000" i="1" dirty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„potřeba“</a:t>
            </a:r>
            <a:endParaRPr lang="en-US" sz="2400" i="1" u="sng" dirty="0"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 idx="4294967295"/>
          </p:nvPr>
        </p:nvSpPr>
        <p:spPr>
          <a:xfrm>
            <a:off x="1981200" y="381001"/>
            <a:ext cx="8229600" cy="847725"/>
          </a:xfrm>
          <a:noFill/>
        </p:spPr>
        <p:txBody>
          <a:bodyPr/>
          <a:lstStyle/>
          <a:p>
            <a:r>
              <a:rPr lang="cs-CZ" sz="2800" b="1" i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Operativní plánování nákupu</a:t>
            </a:r>
            <a:endParaRPr lang="en-US" sz="2800" b="1" i="1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0" y="1125538"/>
            <a:ext cx="9144000" cy="5543550"/>
          </a:xfrm>
          <a:noFill/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r>
              <a:rPr lang="cs-CZ" sz="2400" u="sng" dirty="0">
                <a:solidFill>
                  <a:schemeClr val="bg1"/>
                </a:solidFill>
                <a:effectLst/>
              </a:rPr>
              <a:t>   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r>
              <a:rPr lang="cs-CZ" sz="2400" u="sng" dirty="0">
                <a:solidFill>
                  <a:schemeClr val="bg1"/>
                </a:solidFill>
                <a:effectLst/>
              </a:rPr>
              <a:t> </a:t>
            </a:r>
            <a:r>
              <a:rPr lang="cs-CZ" sz="2400" u="sng" dirty="0">
                <a:effectLst/>
                <a:latin typeface="Times New Roman" pitchFamily="18" charset="0"/>
                <a:cs typeface="Times New Roman" pitchFamily="18" charset="0"/>
              </a:rPr>
              <a:t>Platí následující bilanční rovnice: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r>
              <a:rPr lang="cs-CZ" sz="2400" i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     		 </a:t>
            </a:r>
            <a:r>
              <a:rPr lang="cs-CZ" sz="2800" i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2400" i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i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Potřeba</a:t>
            </a:r>
            <a:endParaRPr lang="cs-CZ" sz="2400" i="1" dirty="0"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endParaRPr lang="cs-CZ" sz="2400" i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r>
              <a:rPr lang="cs-CZ" sz="2800" i="1" dirty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sz="2800" i="1" baseline="-25000" dirty="0" err="1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POČÁT</a:t>
            </a:r>
            <a:r>
              <a:rPr lang="cs-CZ" sz="2800" i="1" baseline="-250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i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+ Dodávky </a:t>
            </a:r>
            <a:r>
              <a:rPr lang="cs-CZ" sz="2800" i="1" dirty="0"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800" i="1" dirty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  Spotřeba mat. + </a:t>
            </a:r>
            <a:r>
              <a:rPr lang="cs-CZ" sz="2800" i="1" dirty="0" err="1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sz="2800" i="1" baseline="-25000" dirty="0" err="1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KONEČNÁ</a:t>
            </a:r>
            <a:endParaRPr lang="cs-CZ" sz="2400" i="1" dirty="0"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</a:pPr>
            <a:r>
              <a:rPr lang="cs-CZ" sz="2400" i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i="1" dirty="0"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sz="2800" i="1" dirty="0">
                <a:effectLst/>
                <a:latin typeface="Times New Roman" pitchFamily="18" charset="0"/>
                <a:cs typeface="Times New Roman" pitchFamily="18" charset="0"/>
              </a:rPr>
              <a:t> + Do	=	S  +  Z</a:t>
            </a:r>
            <a:r>
              <a:rPr lang="cs-CZ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buNone/>
              <a:tabLst>
                <a:tab pos="1524000" algn="l"/>
              </a:tabLst>
            </a:pPr>
            <a:r>
              <a:rPr lang="cs-CZ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Poznámka: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v rámci plánovacího mechanizmu se někdy předpokládá, že zásoba 	konečná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je ve výši pojistné zásoby.</a:t>
            </a:r>
            <a:endParaRPr lang="cs-CZ" sz="28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252" name="Přímá spojovací šipka 4"/>
          <p:cNvCxnSpPr>
            <a:cxnSpLocks noChangeShapeType="1"/>
          </p:cNvCxnSpPr>
          <p:nvPr/>
        </p:nvCxnSpPr>
        <p:spPr bwMode="auto">
          <a:xfrm rot="10800000" flipV="1">
            <a:off x="3792539" y="3068638"/>
            <a:ext cx="790575" cy="6477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3253" name="Přímá spojovací šipka 6"/>
          <p:cNvCxnSpPr>
            <a:cxnSpLocks noChangeShapeType="1"/>
          </p:cNvCxnSpPr>
          <p:nvPr/>
        </p:nvCxnSpPr>
        <p:spPr bwMode="auto">
          <a:xfrm>
            <a:off x="7032626" y="2997200"/>
            <a:ext cx="792163" cy="6477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88913"/>
            <a:ext cx="8229600" cy="647700"/>
          </a:xfrm>
          <a:noFill/>
        </p:spPr>
        <p:txBody>
          <a:bodyPr/>
          <a:lstStyle/>
          <a:p>
            <a:pPr eaLnBrk="1" hangingPunct="1"/>
            <a:r>
              <a:rPr lang="cs-CZ" sz="2800" b="1" i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Operativní plánování nákupu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0" y="1196976"/>
            <a:ext cx="9144000" cy="5661025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cs-CZ" sz="2400">
                <a:effectLst/>
              </a:rPr>
              <a:t>Plánování zásob:</a:t>
            </a:r>
          </a:p>
          <a:p>
            <a:pPr marL="0" indent="0" eaLnBrk="1" hangingPunct="1">
              <a:buNone/>
            </a:pPr>
            <a:endParaRPr lang="cs-CZ" sz="240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>
              <a:buNone/>
            </a:pPr>
            <a:endParaRPr lang="cs-CZ" smtClean="0">
              <a:effectLst/>
            </a:endParaRPr>
          </a:p>
          <a:p>
            <a:pPr marL="0" indent="0" eaLnBrk="1" hangingPunct="1"/>
            <a:endParaRPr lang="cs-CZ" sz="2000">
              <a:effectLst/>
            </a:endParaRPr>
          </a:p>
          <a:p>
            <a:pPr marL="0" indent="0" eaLnBrk="1" hangingPunct="1"/>
            <a:endParaRPr lang="cs-CZ" sz="2000">
              <a:effectLst/>
            </a:endParaRP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89088" y="2636839"/>
          <a:ext cx="9078912" cy="2212975"/>
        </p:xfrm>
        <a:graphic>
          <a:graphicData uri="http://schemas.openxmlformats.org/presentationml/2006/ole">
            <p:oleObj spid="_x0000_s13329" name="Document" r:id="rId3" imgW="5902509" imgH="147727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15888"/>
            <a:ext cx="8229600" cy="792162"/>
          </a:xfrm>
          <a:noFill/>
        </p:spPr>
        <p:txBody>
          <a:bodyPr/>
          <a:lstStyle/>
          <a:p>
            <a:pPr eaLnBrk="1" hangingPunct="1"/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Operativní plánování nákupu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981076"/>
            <a:ext cx="9144000" cy="587692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V souladu s bilančním pravidlem patrným z 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tabulky Bilance zdrojů a potřeb platí: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i="1" dirty="0"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i="1" dirty="0">
                <a:effectLst/>
                <a:latin typeface="Times New Roman" pitchFamily="18" charset="0"/>
                <a:cs typeface="Times New Roman" pitchFamily="18" charset="0"/>
              </a:rPr>
              <a:t> + Do = S + Z</a:t>
            </a:r>
            <a:r>
              <a:rPr lang="cs-CZ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endParaRPr lang="cs-CZ" sz="2400" baseline="-25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	Kde: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	Počáteční zásoba (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v naturálních 					jednotkách)</a:t>
            </a: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	Do		Dodávka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(nákup) 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požadovaného 					materiálu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	S		Spotřeba materiálu ve výrobním 					procesu nebo procesu  služeb 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(naturální 				jednotky)</a:t>
            </a:r>
            <a:endParaRPr lang="cs-CZ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  <a:buNone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	Z</a:t>
            </a:r>
            <a:r>
              <a:rPr lang="cs-CZ" sz="2400" i="1" baseline="-25000" dirty="0"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Konečný stav zásob v určitém období</a:t>
            </a:r>
          </a:p>
          <a:p>
            <a:pPr marL="0" indent="0" eaLnBrk="1" hangingPunct="1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sz="2400" dirty="0">
                <a:effectLst/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2000" i="1" dirty="0">
                <a:effectLst/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 výrobních kapacit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809750" y="1600202"/>
            <a:ext cx="8401050" cy="4525963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/>
              <a:t>	</a:t>
            </a:r>
          </a:p>
          <a:p>
            <a:pPr indent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 kapacitu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považujeme maximální objem výroby, který je výrobní jednotka (podnik, závod, dílna, stroj) je schopna vyrobit za určitý časový úsek. (rok, měsíc, den, hodinu)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 výrobních kapacit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Plán výrobní kapacity řeší tyto otázky: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2000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Jaký druh a jaká velikost výrobních kapacit je potřeba?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2000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Jak budou výrobní kapacity rozmístěny?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2000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Kdy budou výrobní kapacity potřeba?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Výnos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(modelová situace)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57324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SzTx/>
              <a:buNone/>
              <a:tabLst>
                <a:tab pos="62388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 jakou hodnotu výnosů (a příjmů) může kalkulovat vedení hotelu „Student“ za měsíc červenec roku 2015, jestliže v uvedeném měsíci: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Tx/>
              <a:buFont typeface="Wingdings" pitchFamily="2" charset="2"/>
              <a:buAutoNum type="alphaLcParenR"/>
              <a:tabLst>
                <a:tab pos="62388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 bylo od klientů hotelu přijato v 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hotovosti 269 320 Kč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Tx/>
              <a:buNone/>
              <a:tabLst>
                <a:tab pos="62388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a další skupiny klientů uhradí červencový pobyt 	v hotelu formou faktury a to:</a:t>
            </a:r>
          </a:p>
          <a:p>
            <a:pPr marL="0" indent="0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SzTx/>
              <a:buFont typeface="Wingdings" pitchFamily="2" charset="2"/>
              <a:buAutoNum type="alphaLcParenR" startAt="2"/>
              <a:tabLst>
                <a:tab pos="62388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1. skupina 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fakturou v hodnotě 36 200 Kč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splatností 	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30. července 2015,</a:t>
            </a:r>
          </a:p>
          <a:p>
            <a:pPr marL="0" indent="0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SzTx/>
              <a:buFont typeface="Wingdings" pitchFamily="2" charset="2"/>
              <a:buAutoNum type="alphaLcParenR" startAt="2"/>
              <a:tabLst>
                <a:tab pos="62388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2. skupina 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fakturou v hodnotě 40 365 Kč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splatností 	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15. srpna 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080120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 výrobních kapacit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500189"/>
            <a:ext cx="8229600" cy="4857751"/>
          </a:xfrm>
        </p:spPr>
        <p:txBody>
          <a:bodyPr/>
          <a:lstStyle/>
          <a:p>
            <a:pPr indent="-395288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 smtClean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Kapacita výrobní jednotky je závislá na mnoha činitelích, mezi které patří:</a:t>
            </a:r>
          </a:p>
          <a:p>
            <a:pPr indent="-395288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použitá technologie, technická úroveň strojů a zařízení, na době jejich činnosti, organizaci práce a výroby, kvalifikaci pracovních sil, použitých surovinách. </a:t>
            </a:r>
          </a:p>
          <a:p>
            <a:pPr indent="-395288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Obecně můžeme výrobní kapacitu vyjádřit jako výsledek jejího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výkonu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doby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po kterou je v činnosti.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 výrobních kapacit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None/>
            </a:pPr>
            <a:r>
              <a:rPr lang="cs-CZ" dirty="0" smtClean="0"/>
              <a:t>	</a:t>
            </a:r>
            <a:r>
              <a:rPr lang="cs-CZ" sz="24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Výkon výrobní jednotky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maximální výrobnost za jednotku času, obvykle 1 hodinu, při normované jakosti surovin a přesném dodržení technologického postupu a jakosti výrobku.</a:t>
            </a:r>
          </a:p>
          <a:p>
            <a:pPr algn="just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Výkon výrobní jednotky se stanoví na základě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kapacitní normy výrobnosti.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936104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 výrobních kapacit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4683224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68938" algn="l"/>
              </a:tabLst>
            </a:pP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Časový fond výrobního zařízení (využitelný časový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fnd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 plánovaný počet dní (hodin) jeho činnosti za rok. Je závislý na mnohých faktorech, např. na přírodních podmínkách - počasí atd.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6893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Rozlišujeme tyto časové fondy: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tabLst>
                <a:tab pos="546893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kalendářní časový fond 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tabLst>
                <a:tab pos="546893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nominální časový fond 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82000"/>
              <a:tabLst>
                <a:tab pos="5468938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využitelný časový fond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Schéma časového fondu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77076586"/>
              </p:ext>
            </p:extLst>
          </p:nvPr>
        </p:nvGraphicFramePr>
        <p:xfrm>
          <a:off x="2024063" y="2286001"/>
          <a:ext cx="8001000" cy="3351213"/>
        </p:xfrm>
        <a:graphic>
          <a:graphicData uri="http://schemas.openxmlformats.org/presentationml/2006/ole">
            <p:oleObj spid="_x0000_s14349" name="Dokument" r:id="rId3" imgW="6100026" imgH="24183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2187575" y="3"/>
            <a:ext cx="8229600" cy="1214439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Charakteristika časových fondů </a:t>
            </a:r>
            <a:r>
              <a:rPr lang="cs-CZ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(poznámky)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738318" y="785814"/>
            <a:ext cx="8929687" cy="6072187"/>
          </a:xfrm>
        </p:spPr>
        <p:txBody>
          <a:bodyPr/>
          <a:lstStyle/>
          <a:p>
            <a:pPr eaLnBrk="1" hangingPunct="1">
              <a:buNone/>
              <a:tabLst>
                <a:tab pos="627063" algn="l"/>
              </a:tabLst>
              <a:defRPr/>
            </a:pPr>
            <a:endParaRPr lang="cs-CZ" sz="2000" b="1" u="sng" dirty="0"/>
          </a:p>
          <a:p>
            <a:pPr eaLnBrk="1" hangingPunct="1">
              <a:tabLst>
                <a:tab pos="627063" algn="l"/>
              </a:tabLs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Kalendářní časový fond </a:t>
            </a:r>
            <a:r>
              <a:rPr lang="cs-CZ" sz="2000" b="1" u="sng" dirty="0" err="1"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tabLst>
                <a:tab pos="6270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Používá se k výpočtu výrobní kapacity v 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nepřetržitých výrobních procesech (hutích, chemických výrobách).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aseline="300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cs-CZ" sz="2000" dirty="0">
              <a:solidFill>
                <a:srgbClr val="60B5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tabLst>
                <a:tab pos="627063" algn="l"/>
              </a:tabLs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Nominální časový fond </a:t>
            </a:r>
            <a:r>
              <a:rPr lang="cs-CZ" sz="2000" b="1" u="sng" dirty="0" err="1">
                <a:latin typeface="Times New Roman" pitchFamily="18" charset="0"/>
                <a:cs typeface="Times New Roman" pitchFamily="18" charset="0"/>
              </a:rPr>
              <a:t>Tn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– zjistíme z kalendářního časového fondu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odečtením nepracovních dnů (nedělí, sobot, svátků).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Je-li organizována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celozávodní dovolená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odečteme i počet dnů jejího trvání.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Nominální časový fond v hodinách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zjistíme násobením počtu dnů  nominálního časového fondu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počtem směn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 jednom pracovním dni </a:t>
            </a:r>
            <a:r>
              <a:rPr lang="cs-CZ" sz="2000" dirty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a délkou směny v hodinách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(„</a:t>
            </a:r>
            <a:r>
              <a:rPr lang="cs-CZ" sz="2000" dirty="0" err="1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stratil</a:t>
            </a:r>
            <a:r>
              <a:rPr lang="cs-CZ" sz="2000" dirty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“ se čas, který odpovídá neprovozovaným směnám např. odpolední a noční směna při jednosměnném provozu)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tabLst>
                <a:tab pos="627063" algn="l"/>
              </a:tabLs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Využitelný (efektivní) časový fond </a:t>
            </a:r>
            <a:r>
              <a:rPr lang="cs-CZ" sz="2000" b="1" u="sng" dirty="0" err="1">
                <a:latin typeface="Times New Roman" pitchFamily="18" charset="0"/>
                <a:cs typeface="Times New Roman" pitchFamily="18" charset="0"/>
              </a:rPr>
              <a:t>Tp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– vypočteme z nominálního časového fondu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odečtením plánovaných prostojů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Plánovanými prostoji rozumíme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čas pro plánované opravy a přemístění zařízení a čas na výrobu </a:t>
            </a:r>
            <a:r>
              <a:rPr lang="cs-CZ" sz="2000" b="1" dirty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technologicky nevyhnutelných zmetků (technologicky nutný odpad)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tabLst>
                <a:tab pos="627063" algn="l"/>
              </a:tabLst>
              <a:defRPr/>
            </a:pPr>
            <a:r>
              <a:rPr lang="cs-CZ" sz="2000" b="1" baseline="300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2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V nepřetržitých provozech („4“ směnných provozech) platí, že kalendářní čas je roven nominálnímu časovému fondu T</a:t>
            </a:r>
            <a:r>
              <a:rPr lang="cs-CZ" sz="1200" baseline="-250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KAL</a:t>
            </a:r>
            <a:r>
              <a:rPr lang="cs-CZ" sz="12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sz="1200" baseline="-250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cs-CZ" sz="12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(pokud nejsou vyznačeny jinak dny pracovního klidu</a:t>
            </a:r>
            <a:r>
              <a:rPr lang="en-US" sz="12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1200" dirty="0">
                <a:solidFill>
                  <a:srgbClr val="60B5CC"/>
                </a:solidFill>
                <a:latin typeface="Times New Roman" pitchFamily="18" charset="0"/>
                <a:cs typeface="Times New Roman" pitchFamily="18" charset="0"/>
              </a:rPr>
              <a:t> např. plánované opravy)</a:t>
            </a:r>
            <a:endParaRPr lang="cs-CZ" sz="1200" baseline="30000" dirty="0">
              <a:solidFill>
                <a:srgbClr val="60B5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tabLst>
                <a:tab pos="627063" algn="l"/>
              </a:tabLst>
              <a:defRPr/>
            </a:pPr>
            <a:endParaRPr lang="cs-CZ" sz="1200" baseline="30000" dirty="0">
              <a:solidFill>
                <a:srgbClr val="60B5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224136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výrobní kapacity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9750" y="1285877"/>
            <a:ext cx="8643938" cy="5572125"/>
          </a:xfrm>
        </p:spPr>
        <p:txBody>
          <a:bodyPr>
            <a:normAutofit fontScale="70000" lnSpcReduction="20000"/>
          </a:bodyPr>
          <a:lstStyle/>
          <a:p>
            <a:pPr indent="-396000" algn="just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1614488" algn="l"/>
              </a:tabLst>
              <a:defRPr/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výpočet výrobních kapacit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VK ≡ Q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se používají tři základní vzorce:</a:t>
            </a:r>
          </a:p>
          <a:p>
            <a:pPr indent="-396000" algn="just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1614488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1. Pokud  vyrábí výrobní jednotka jeden druh výrobku nebo výrobky na sebe převoditelné vyjádříme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 naturálních jednotkách (např. u výrobní linky):</a:t>
            </a:r>
          </a:p>
          <a:p>
            <a:pPr indent="-396000" algn="ctr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1614488" algn="l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P(P)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∙ V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(P)</a:t>
            </a:r>
          </a:p>
          <a:p>
            <a:pPr indent="-396000" algn="ctr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1614488" algn="l"/>
              </a:tabLst>
              <a:defRPr/>
            </a:pPr>
            <a:endParaRPr lang="cs-CZ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indent="-396000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1614488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Kde:   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= VÝROBNÍ KAPACITA vyjádřená v naturálních 			jednotkách,</a:t>
            </a:r>
          </a:p>
          <a:p>
            <a:pPr indent="-396000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985838" algn="l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T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= využitelný časový fond v hod.,</a:t>
            </a:r>
          </a:p>
          <a:p>
            <a:pPr indent="-396000" defTabSz="982663">
              <a:spcBef>
                <a:spcPts val="1200"/>
              </a:spcBef>
              <a:spcAft>
                <a:spcPts val="1200"/>
              </a:spcAft>
              <a:buNone/>
              <a:tabLst>
                <a:tab pos="982663" algn="l"/>
                <a:tab pos="985838" algn="l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V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= výkon v naturálních jednotkách např. za                         		 1 hod.</a:t>
            </a:r>
          </a:p>
          <a:p>
            <a:pPr algn="just" defTabSz="982663">
              <a:buNone/>
              <a:tabLst>
                <a:tab pos="982663" algn="l"/>
                <a:tab pos="1614488" algn="l"/>
              </a:tabLst>
              <a:defRPr/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defTabSz="982663">
              <a:buFont typeface="Arial" charset="0"/>
              <a:buChar char="•"/>
              <a:tabLst>
                <a:tab pos="982663" algn="l"/>
                <a:tab pos="1614488" algn="l"/>
              </a:tabLst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296144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výrobní kapacity</a:t>
            </a: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1992313" y="1628778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dirty="0" smtClean="0"/>
              <a:t>2. 	</a:t>
            </a:r>
            <a:r>
              <a:rPr lang="cs-CZ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VK (Q)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je možné vypočítat pomocí kapacitní normy pracnosti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(používá se ve strojírenských výrobách u mechanického obrábění).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Kapacitní normu pracnosti v hodinách stanovíme jako:</a:t>
            </a:r>
          </a:p>
          <a:p>
            <a:pPr algn="ctr">
              <a:buFont typeface="Arial" charset="0"/>
              <a:buNone/>
            </a:pPr>
            <a:endParaRPr lang="cs-CZ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Kde:</a:t>
            </a:r>
          </a:p>
          <a:p>
            <a:pPr>
              <a:buFont typeface="Arial" charset="0"/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norma pracnosti výrobku v normohodinách,</a:t>
            </a:r>
          </a:p>
          <a:p>
            <a:pPr>
              <a:buFont typeface="Arial" charset="0"/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53106504"/>
              </p:ext>
            </p:extLst>
          </p:nvPr>
        </p:nvGraphicFramePr>
        <p:xfrm>
          <a:off x="2495601" y="3356993"/>
          <a:ext cx="949325" cy="860425"/>
        </p:xfrm>
        <a:graphic>
          <a:graphicData uri="http://schemas.openxmlformats.org/presentationml/2006/ole">
            <p:oleObj spid="_x0000_s15373" name="Rovnice" r:id="rId3" imgW="545863" imgH="49508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008112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výrobní kapacity</a:t>
            </a:r>
          </a:p>
        </p:txBody>
      </p:sp>
      <p:sp>
        <p:nvSpPr>
          <p:cNvPr id="6148" name="Zástupný symbol pro obsah 2"/>
          <p:cNvSpPr>
            <a:spLocks noGrp="1"/>
          </p:cNvSpPr>
          <p:nvPr>
            <p:ph idx="1"/>
          </p:nvPr>
        </p:nvSpPr>
        <p:spPr>
          <a:xfrm>
            <a:off x="1809750" y="1600200"/>
            <a:ext cx="8572500" cy="5257800"/>
          </a:xfrm>
        </p:spPr>
        <p:txBody>
          <a:bodyPr/>
          <a:lstStyle/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 smtClean="0"/>
              <a:t>3</a:t>
            </a:r>
            <a:r>
              <a:rPr lang="cs-CZ" sz="2400" dirty="0"/>
              <a:t>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výrobní kapacitu výrobních ploch:</a:t>
            </a: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 = 	celková výrobní plocha v m</a:t>
            </a:r>
            <a:r>
              <a:rPr lang="cs-CZ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 =	</a:t>
            </a:r>
            <a:r>
              <a:rPr lang="cs-CZ" sz="2400" strike="sngStrike" dirty="0">
                <a:latin typeface="Times New Roman" pitchFamily="18" charset="0"/>
                <a:cs typeface="Times New Roman" pitchFamily="18" charset="0"/>
              </a:rPr>
              <a:t>kapacitní norma plochy na výrobu 1 výrobku v m</a:t>
            </a:r>
            <a:r>
              <a:rPr lang="cs-CZ" sz="2400" strike="sngStrike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strike="sngStrike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2400" strike="sngStrike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plocha vymezující 1 pracoviště</a:t>
            </a: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= kapacitní norma pracnosti 1 výrobku v hod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(normovaná průběžná doba výroby.)</a:t>
            </a:r>
          </a:p>
          <a:p>
            <a:pPr marL="623888" indent="-623888">
              <a:spcBef>
                <a:spcPts val="1200"/>
              </a:spcBef>
              <a:spcAft>
                <a:spcPts val="1200"/>
              </a:spcAft>
              <a:buNone/>
            </a:pPr>
            <a:endParaRPr lang="cs-CZ" i="1" dirty="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807242"/>
              </p:ext>
            </p:extLst>
          </p:nvPr>
        </p:nvGraphicFramePr>
        <p:xfrm>
          <a:off x="2727325" y="2709863"/>
          <a:ext cx="2171700" cy="709612"/>
        </p:xfrm>
        <a:graphic>
          <a:graphicData uri="http://schemas.openxmlformats.org/presentationml/2006/ole">
            <p:oleObj spid="_x0000_s16397" name="Rovnice" r:id="rId3" imgW="863225" imgH="4316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1981200" y="274640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Využití výrobní kapacity</a:t>
            </a: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14442"/>
            <a:ext cx="8401050" cy="5214937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cs-CZ" dirty="0" smtClean="0"/>
              <a:t>	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Poměr mezi skutečným objemem výroby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a výrobní kapacitou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charakterizuje využití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plánované kapacity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(interval od 0 do 1). Rozdíl mezi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vyjadřuje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kapacitní rezervu:</a:t>
            </a:r>
          </a:p>
          <a:p>
            <a:pPr algn="just">
              <a:buFont typeface="Arial" charset="0"/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</a:p>
          <a:p>
            <a:pPr algn="just">
              <a:buFont typeface="Arial" charset="0"/>
              <a:buNone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SVVK = koeficient celkového (integrálního) využití VK,</a:t>
            </a:r>
          </a:p>
          <a:p>
            <a:pPr algn="just">
              <a:buFont typeface="Arial" charset="0"/>
              <a:buNone/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skutečný objem výroby,</a:t>
            </a:r>
          </a:p>
          <a:p>
            <a:pPr algn="just">
              <a:buFont typeface="Arial" charset="0"/>
              <a:buNone/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(kapacitní objem výroby),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657475" y="3489329"/>
          <a:ext cx="2971800" cy="885825"/>
        </p:xfrm>
        <a:graphic>
          <a:graphicData uri="http://schemas.openxmlformats.org/presentationml/2006/ole">
            <p:oleObj spid="_x0000_s17421" name="Rovnice" r:id="rId3" imgW="11303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8229600" cy="1027112"/>
          </a:xfrm>
        </p:spPr>
        <p:txBody>
          <a:bodyPr/>
          <a:lstStyle/>
          <a:p>
            <a:pPr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časového  (extenzivního) využití kapacity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09750" y="1357316"/>
            <a:ext cx="8643938" cy="550068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Rozkladem koeficientu celkového využití dostaneme koeficient časového (extenzivního) využití, ukazující stupeň využití využitelného časového fondu, a koeficient výkonového využití  výrobní kapacity, vyjadřující stupeň využití výkonnostních parametrů strojů nebo zařízení.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skutečná doba provozu,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skutečný výkon,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koeficient časového (extenzivního) využití,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koeficient výkonového využití.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57907275"/>
              </p:ext>
            </p:extLst>
          </p:nvPr>
        </p:nvGraphicFramePr>
        <p:xfrm>
          <a:off x="3633788" y="3479802"/>
          <a:ext cx="4373562" cy="679451"/>
        </p:xfrm>
        <a:graphic>
          <a:graphicData uri="http://schemas.openxmlformats.org/presentationml/2006/ole">
            <p:oleObj spid="_x0000_s18445" name="Rovnice" r:id="rId3" imgW="24130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Výkon, výnos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5147788"/>
              </p:ext>
            </p:extLst>
          </p:nvPr>
        </p:nvGraphicFramePr>
        <p:xfrm>
          <a:off x="1527175" y="2419351"/>
          <a:ext cx="9069388" cy="3248025"/>
        </p:xfrm>
        <a:graphic>
          <a:graphicData uri="http://schemas.openxmlformats.org/presentationml/2006/ole">
            <p:oleObj spid="_x0000_s1041" name="Document" r:id="rId3" imgW="6080992" imgH="21775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8" y="285751"/>
            <a:ext cx="864393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celkového (integrálního) využití</a:t>
            </a:r>
            <a:b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cs-CZ" sz="3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Rozkladem koeficientu celkového (integrálního, skutečného) využití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dostaneme koeficient časového (extenzívního) využití kapacity a koeficient výkonového (intenzivního) využití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400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Obdobným způsobem počítáme využití výrobní kapacity u různorodé výroby a výrobní kapacity ploch.</a:t>
            </a:r>
          </a:p>
          <a:p>
            <a:pPr algn="just"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5212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Extenzivní využití výrobní kapacity</a:t>
            </a:r>
            <a:b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cs-CZ" sz="3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14439"/>
            <a:ext cx="8229600" cy="53578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 smtClean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tomu dochází zejména vyšším využíváním časového fondu výrobních jednotek, tj. extenzivní cestou,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zvýšení časového využití výrobní kapacity lze dosáhnout především vyšší směnnosti (zvyšováním počtu směn, počtu pracovníků v druhé a třetí směně).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Dalším způsobem, jak zvyšovat extenzivní využívání výrobní kapacity, je zdokonalování organizace práce.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Extenzivní způsob má však své meze: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horní hranicí je kalendářní časový fond.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29614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/>
                </a:solidFill>
              </a:rPr>
              <a:t/>
            </a:r>
            <a:br>
              <a:rPr lang="cs-CZ" dirty="0" smtClean="0">
                <a:solidFill>
                  <a:schemeClr val="accent1"/>
                </a:solidFill>
              </a:rPr>
            </a:br>
            <a: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Intenzivní využívání výrobní kapacity</a:t>
            </a:r>
            <a:br>
              <a:rPr lang="cs-CZ" sz="3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cs-CZ" sz="3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9600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Intenzivní využívání výrobní kapacity je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dáno využitím technických parametru strojů a výrobního zařízení. </a:t>
            </a:r>
          </a:p>
          <a:p>
            <a:pPr indent="-39600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 růstu kapacity vede snižování pracnosti výrobku, zkracování operačních časů, zvyšování kvalifikace pracovníku apod. </a:t>
            </a:r>
          </a:p>
          <a:p>
            <a:pPr indent="-39600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Tento způsob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dokonalejšího využívání výrobní kapacity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velké možnosti.</a:t>
            </a:r>
          </a:p>
          <a:p>
            <a:pPr>
              <a:spcBef>
                <a:spcPct val="40000"/>
              </a:spcBef>
              <a:spcAft>
                <a:spcPct val="40000"/>
              </a:spcAft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6715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Základní pojmy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5732462"/>
          </a:xfrm>
        </p:spPr>
        <p:txBody>
          <a:bodyPr/>
          <a:lstStyle/>
          <a:p>
            <a:pPr marL="180975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Rozhodující </a:t>
            </a: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výnosovou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položkou výrobních podniků jsou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tržby za prodej výrobků a poskytovaných služeb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U obchodních organizací se za výnosovou položku může považovat obchodní rozpětí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(rozdíl mezi prodejní a nakupovanou cenou prodávaného zboží).</a:t>
            </a:r>
          </a:p>
          <a:p>
            <a:pPr marL="180975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Tržby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za prodej vlastních výrobků (služeb) jsou výslednicí součinu objemu prodejů výrobků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(Q)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cen za jednotlivé druhy výrobků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(p)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(respektive služeb)</a:t>
            </a:r>
          </a:p>
          <a:p>
            <a:pPr marL="180975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4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 = p </a:t>
            </a:r>
            <a:r>
              <a:rPr lang="en-US" sz="4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4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US" sz="4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641"/>
            <a:ext cx="8229600" cy="576064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Co jsou to tržby?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1909" y="836712"/>
            <a:ext cx="9144000" cy="5732462"/>
          </a:xfrm>
        </p:spPr>
        <p:txBody>
          <a:bodyPr/>
          <a:lstStyle/>
          <a:p>
            <a:pPr marL="180975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1800" dirty="0"/>
              <a:t>Pod pojmem tržby se obvykle rozumějí celkové tržby. Pojem </a:t>
            </a:r>
            <a:r>
              <a:rPr lang="cs-CZ" sz="1800" b="1" dirty="0">
                <a:effectLst/>
              </a:rPr>
              <a:t>tržby</a:t>
            </a:r>
            <a:r>
              <a:rPr lang="cs-CZ" sz="1800" dirty="0"/>
              <a:t> ale překvapivě není v české odborné literatuře (aspoň ne v té níže uvedené) nijak definován a není ani definován ani legislativně. Pomoci nám však může překvapivě </a:t>
            </a:r>
            <a:r>
              <a:rPr lang="cs-CZ" sz="1800" dirty="0">
                <a:hlinkClick r:id="rId2"/>
              </a:rPr>
              <a:t>Slovník spisovného jazyka českého</a:t>
            </a:r>
            <a:r>
              <a:rPr lang="cs-CZ" sz="1800" dirty="0"/>
              <a:t>, který říká, že tržba je </a:t>
            </a:r>
            <a:r>
              <a:rPr lang="cs-CZ" sz="1800" i="1" dirty="0">
                <a:solidFill>
                  <a:srgbClr val="FFC000"/>
                </a:solidFill>
                <a:effectLst/>
              </a:rPr>
              <a:t>„úhrnný peněžní příjem z prodeje za určitou dobu nebo při nějaké příležitosti.“</a:t>
            </a:r>
            <a:r>
              <a:rPr lang="cs-CZ" sz="1800" dirty="0"/>
              <a:t> Bohužel, definice podle Ústavu pro jazyk český počítá s příjmy a nikoliv s výnosy, takže z Výkazu zisku a ztráty by tržby nikdy nebylo možné vyčíslit, nemluvě o tom, že by se jednalo dokonce o přímý rozpor s výkladem v účetnictví. Ústav pro jazyk český AV ČR tak fakticky definuje tento pojem v přímém rozporu s tím, jak se v češtině používá. Sám Výkaz zisku a ztráty totiž sice celkové tržby nedefinuje, nicméně ve třech případech tržby (počítané z výnosů) přeci jen zmiňuje. </a:t>
            </a:r>
          </a:p>
          <a:p>
            <a:pPr>
              <a:spcAft>
                <a:spcPts val="600"/>
              </a:spcAft>
            </a:pPr>
            <a:r>
              <a:rPr lang="cs-CZ" sz="1800" dirty="0"/>
              <a:t>SYNEK, Miloslav a kol. Podniková ekonomika. 4. </a:t>
            </a:r>
            <a:r>
              <a:rPr lang="cs-CZ" sz="1800" dirty="0" err="1"/>
              <a:t>přeprac</a:t>
            </a:r>
            <a:r>
              <a:rPr lang="cs-CZ" sz="1800" dirty="0"/>
              <a:t>. vyd. Praha : C. H. Beck, 2006. 475 s. Beckovy ekonomické učebnice. ISBN 80-7179-892-4.</a:t>
            </a:r>
          </a:p>
          <a:p>
            <a:pPr>
              <a:spcAft>
                <a:spcPts val="600"/>
              </a:spcAft>
            </a:pPr>
            <a:r>
              <a:rPr lang="cs-CZ" sz="1800" dirty="0"/>
              <a:t>SCHOLLEOVÁ, Hana. Ekonomické a finanční řízení pro neekonomy. 1. vyd. [</a:t>
            </a:r>
            <a:r>
              <a:rPr lang="cs-CZ" sz="1800" dirty="0" err="1"/>
              <a:t>s.l</a:t>
            </a:r>
            <a:r>
              <a:rPr lang="cs-CZ" sz="1800" dirty="0"/>
              <a:t>.] : </a:t>
            </a:r>
            <a:r>
              <a:rPr lang="cs-CZ" sz="1800" dirty="0" err="1"/>
              <a:t>Grada</a:t>
            </a:r>
            <a:r>
              <a:rPr lang="cs-CZ" sz="1800" dirty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, a. s., 2008. 256 s. ISBN 978-80-247-2424-9.</a:t>
            </a:r>
          </a:p>
          <a:p>
            <a:pPr>
              <a:spcAft>
                <a:spcPts val="600"/>
              </a:spcAft>
            </a:pPr>
            <a:r>
              <a:rPr lang="cs-CZ" sz="1800" dirty="0"/>
              <a:t>KOVANICOVÁ, Dana. Abeceda účetních znalostí pro každého. XIX. aktualizované vydání. Praha : Polygon, 2009. 413 s. ISBN 978-80-7273-156-5.</a:t>
            </a:r>
          </a:p>
          <a:p>
            <a:pPr marL="0" indent="0">
              <a:spcAft>
                <a:spcPts val="600"/>
              </a:spcAft>
              <a:buNone/>
            </a:pPr>
            <a:endParaRPr lang="cs-CZ" sz="1800" dirty="0"/>
          </a:p>
          <a:p>
            <a:pPr marL="180975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</a:pPr>
            <a:endParaRPr lang="en-US" sz="18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569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846</TotalTime>
  <Words>1575</Words>
  <Application>Microsoft Office PowerPoint</Application>
  <PresentationFormat>Vlastní</PresentationFormat>
  <Paragraphs>355</Paragraphs>
  <Slides>72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72</vt:i4>
      </vt:variant>
    </vt:vector>
  </HeadingPairs>
  <TitlesOfParts>
    <vt:vector size="76" baseType="lpstr">
      <vt:lpstr>Textura</vt:lpstr>
      <vt:lpstr>Document</vt:lpstr>
      <vt:lpstr>Dokument</vt:lpstr>
      <vt:lpstr>Rovnice</vt:lpstr>
      <vt:lpstr>Podniková ekonomika</vt:lpstr>
      <vt:lpstr>Úvod</vt:lpstr>
      <vt:lpstr>Úvod</vt:lpstr>
      <vt:lpstr>Základní pojmy</vt:lpstr>
      <vt:lpstr>Základní pojmy</vt:lpstr>
      <vt:lpstr>Výnos (modelová situace)</vt:lpstr>
      <vt:lpstr>Výkon, výnos</vt:lpstr>
      <vt:lpstr>Základní pojmy</vt:lpstr>
      <vt:lpstr>Co jsou to tržby?</vt:lpstr>
      <vt:lpstr>Základní pojmy</vt:lpstr>
      <vt:lpstr>Tržby v závislosti na objemu produkce</vt:lpstr>
      <vt:lpstr>Základní pojmy</vt:lpstr>
      <vt:lpstr>Základní pojmy</vt:lpstr>
      <vt:lpstr>Modelový příklad: A</vt:lpstr>
      <vt:lpstr>Modelový příklad: A</vt:lpstr>
      <vt:lpstr>Modelový příklad: A</vt:lpstr>
      <vt:lpstr>Modelový příklad: B</vt:lpstr>
      <vt:lpstr>Základní pojmy</vt:lpstr>
      <vt:lpstr>Základní pojmy: třídění nákladů</vt:lpstr>
      <vt:lpstr>Základní pojmy: třídění nákladů</vt:lpstr>
      <vt:lpstr>Základní pojmy: třídění nákladů</vt:lpstr>
      <vt:lpstr>Základní pojmy. Druhové třídění nákladů</vt:lpstr>
      <vt:lpstr>Základní pojmy: druhové třídění nákladů</vt:lpstr>
      <vt:lpstr>Základní pojmy: účelové třídění nákladů</vt:lpstr>
      <vt:lpstr>Základní pojmy: účelové třídění nákladů</vt:lpstr>
      <vt:lpstr>Základní pojmy: účelové třídění nákladů</vt:lpstr>
      <vt:lpstr>Základní pojmy: účelové třídění nákladů</vt:lpstr>
      <vt:lpstr>Základní pojmy: účelové třídění nákladů</vt:lpstr>
      <vt:lpstr>Základní pojmy: účelové třídění nákladů</vt:lpstr>
      <vt:lpstr>Základní pojmy: účelové třídění nákladů</vt:lpstr>
      <vt:lpstr>Vztahy mezi základními ekonomickými veličinami</vt:lpstr>
      <vt:lpstr>Vztahy mezi základními ekonomickými veličinami</vt:lpstr>
      <vt:lpstr>Vztahy mezi základními ekonomickými veličinami</vt:lpstr>
      <vt:lpstr>Nákladová funkce</vt:lpstr>
      <vt:lpstr>Měsíční hodnoty produkce a celkových nákladů převzaté z účetnictví podnikatelského subjektu</vt:lpstr>
      <vt:lpstr>Nákladová funkce (klasifikační analýza)</vt:lpstr>
      <vt:lpstr>Nákladová funkce (klasifikační analýza)</vt:lpstr>
      <vt:lpstr>Nákladová funkce (metoda dvou období)</vt:lpstr>
      <vt:lpstr>Nákladová funkce (metoda dvou období)</vt:lpstr>
      <vt:lpstr>Diagram bodu zvratu</vt:lpstr>
      <vt:lpstr>V měsíci červnu minulého roku vyrobila firma „Doplňky pro zahradu s. r. o.“ 72 ks zahradních houpaček. Dle podnikové evidence odpovídá výroba 72 ks zahradních houpaček produkci v bodě zvratu (QBZ). V měsíci září bylo vyrobeno 86 ks zahradních houpaček při tržbách ve výši 344 000 Kč.  </vt:lpstr>
      <vt:lpstr>V měsíci červnu minulého roku vyrobila firma „Doplňky pro zahradu s. r. o.“ 72 ks zahradních houpaček. Dle podnikové evidence odpovídá výroba 72 ks zahradních houpaček produkci v bodě zvratu (QBZ). V měsíci září bylo vyrobeno 86 ks zahradních houpaček při tržbách ve výši 344 000 Kč.  </vt:lpstr>
      <vt:lpstr>V měsíci červnu minulého roku vyrobila firma „Doplňky pro zahradu s. r. o.“ 72 ks zahradních houpaček. Dle podnikové evidence odpovídá výroba 72 ks zahradních houpaček produkci v bodě zvratu (QBZ). V měsíci září bylo vyrobeno 86 ks zahradních houpaček při tržbách ve výši 344 000 Kč.  </vt:lpstr>
      <vt:lpstr>V měsíci červnu minulého roku vyrobila firma „Doplňky pro zahradu s. r. o.“ 72 ks zahradních houpaček. Dle podnikové evidence odpovídá výroba 72 ks zahradních houpaček produkci v bodě zvratu (QBZ). V měsíci září bylo vyrobeno 86 ks zahradních houpaček při tržbách ve výši 344 000 Kč.  </vt:lpstr>
      <vt:lpstr>V měsíci červnu minulého roku vyrobila firma „Doplňky pro zahradu s. r. o.“ 72 ks zahradních houpaček. Dle podnikové evidence odpovídá výroba 72 ks zahradních houpaček produkci v bodě zvratu (QBZ). V měsíci září bylo vyrobeno 86 ks zahradních houpaček při tržbách ve výši 344 000 Kč.  </vt:lpstr>
      <vt:lpstr>Výpočet produkce v bodě zvratu (QBZ)  a produkce pro požadovaného zisku (QZ)</vt:lpstr>
      <vt:lpstr>Rentabilita</vt:lpstr>
      <vt:lpstr>Řízení zásob.</vt:lpstr>
      <vt:lpstr>Řízení zásob (účetní pohled)</vt:lpstr>
      <vt:lpstr>Operativní řízení zásob</vt:lpstr>
      <vt:lpstr>Průběh zásoby běžné v čase</vt:lpstr>
      <vt:lpstr>Pojistná zásoba</vt:lpstr>
      <vt:lpstr>Pojistná zásoba</vt:lpstr>
      <vt:lpstr>Operativní plánování nákupu</vt:lpstr>
      <vt:lpstr>Operativní plánování nákupu</vt:lpstr>
      <vt:lpstr>Operativní plánování nákupu</vt:lpstr>
      <vt:lpstr>Operativní plánování nákupu</vt:lpstr>
      <vt:lpstr>Plán výrobních kapacit</vt:lpstr>
      <vt:lpstr>Plán výrobních kapacit</vt:lpstr>
      <vt:lpstr>Plán výrobních kapacit</vt:lpstr>
      <vt:lpstr>Plán výrobních kapacit</vt:lpstr>
      <vt:lpstr>Plán výrobních kapacit</vt:lpstr>
      <vt:lpstr>Schéma časového fondu</vt:lpstr>
      <vt:lpstr>Charakteristika časových fondů (poznámky)</vt:lpstr>
      <vt:lpstr>Výpočet výrobní kapacity</vt:lpstr>
      <vt:lpstr>Výpočet výrobní kapacity</vt:lpstr>
      <vt:lpstr>Výpočet výrobní kapacity</vt:lpstr>
      <vt:lpstr>Využití výrobní kapacity</vt:lpstr>
      <vt:lpstr>Koeficient časového  (extenzivního) využití kapacity</vt:lpstr>
      <vt:lpstr> Koeficient celkového (integrálního) využití </vt:lpstr>
      <vt:lpstr> Extenzivní využití výrobní kapacity </vt:lpstr>
      <vt:lpstr> Intenzivní využívání výrobní kapacity </vt:lpstr>
    </vt:vector>
  </TitlesOfParts>
  <Company>OPF SU Karvina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Admin</dc:creator>
  <cp:lastModifiedBy>Uzivatel</cp:lastModifiedBy>
  <cp:revision>61</cp:revision>
  <dcterms:created xsi:type="dcterms:W3CDTF">2009-02-26T08:04:02Z</dcterms:created>
  <dcterms:modified xsi:type="dcterms:W3CDTF">2020-02-23T10:37:01Z</dcterms:modified>
</cp:coreProperties>
</file>