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</p:sldMasterIdLst>
  <p:notesMasterIdLst>
    <p:notesMasterId r:id="rId64"/>
  </p:notesMasterIdLst>
  <p:sldIdLst>
    <p:sldId id="263" r:id="rId4"/>
    <p:sldId id="312" r:id="rId5"/>
    <p:sldId id="313" r:id="rId6"/>
    <p:sldId id="303" r:id="rId7"/>
    <p:sldId id="304" r:id="rId8"/>
    <p:sldId id="305" r:id="rId9"/>
    <p:sldId id="306" r:id="rId10"/>
    <p:sldId id="307" r:id="rId11"/>
    <p:sldId id="308" r:id="rId12"/>
    <p:sldId id="310" r:id="rId13"/>
    <p:sldId id="257" r:id="rId14"/>
    <p:sldId id="258" r:id="rId15"/>
    <p:sldId id="284" r:id="rId16"/>
    <p:sldId id="259" r:id="rId17"/>
    <p:sldId id="260" r:id="rId18"/>
    <p:sldId id="261" r:id="rId19"/>
    <p:sldId id="262" r:id="rId20"/>
    <p:sldId id="285" r:id="rId21"/>
    <p:sldId id="286" r:id="rId22"/>
    <p:sldId id="287" r:id="rId23"/>
    <p:sldId id="288" r:id="rId24"/>
    <p:sldId id="289" r:id="rId25"/>
    <p:sldId id="300" r:id="rId26"/>
    <p:sldId id="290" r:id="rId27"/>
    <p:sldId id="301" r:id="rId28"/>
    <p:sldId id="291" r:id="rId29"/>
    <p:sldId id="292" r:id="rId30"/>
    <p:sldId id="293" r:id="rId31"/>
    <p:sldId id="294" r:id="rId32"/>
    <p:sldId id="296" r:id="rId33"/>
    <p:sldId id="319" r:id="rId34"/>
    <p:sldId id="295" r:id="rId35"/>
    <p:sldId id="297" r:id="rId36"/>
    <p:sldId id="322" r:id="rId37"/>
    <p:sldId id="299" r:id="rId38"/>
    <p:sldId id="324" r:id="rId39"/>
    <p:sldId id="320" r:id="rId40"/>
    <p:sldId id="321" r:id="rId41"/>
    <p:sldId id="328" r:id="rId42"/>
    <p:sldId id="298" r:id="rId43"/>
    <p:sldId id="329" r:id="rId44"/>
    <p:sldId id="264" r:id="rId45"/>
    <p:sldId id="265" r:id="rId46"/>
    <p:sldId id="330" r:id="rId47"/>
    <p:sldId id="331" r:id="rId48"/>
    <p:sldId id="332" r:id="rId49"/>
    <p:sldId id="314" r:id="rId50"/>
    <p:sldId id="266" r:id="rId51"/>
    <p:sldId id="315" r:id="rId52"/>
    <p:sldId id="316" r:id="rId53"/>
    <p:sldId id="325" r:id="rId54"/>
    <p:sldId id="269" r:id="rId55"/>
    <p:sldId id="270" r:id="rId56"/>
    <p:sldId id="317" r:id="rId57"/>
    <p:sldId id="302" r:id="rId58"/>
    <p:sldId id="318" r:id="rId59"/>
    <p:sldId id="267" r:id="rId60"/>
    <p:sldId id="268" r:id="rId61"/>
    <p:sldId id="326" r:id="rId62"/>
    <p:sldId id="327" r:id="rId6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08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-17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0A9852B-0754-425E-8B7F-3AD3E92CEF88}" type="datetimeFigureOut">
              <a:rPr lang="en-US"/>
              <a:pPr>
                <a:defRPr/>
              </a:pPr>
              <a:t>2/23/2020</a:t>
            </a:fld>
            <a:endParaRPr lang="en-US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4CF7C4F-138E-4201-8F80-685E4E3475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52312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C300-E61E-4DF6-8511-E1EE7AAD106A}" type="slidenum">
              <a:rPr lang="en-US" smtClean="0"/>
              <a:pPr/>
              <a:t>43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981F4-251D-46BC-B617-1F360873AB2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DCAAE-FFA9-4715-832C-4BF7BD09C50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FB4D5-74F3-4576-9E8C-E475821473B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95479-CFA7-410D-80CA-B4970A5DC4C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59DA3-480C-4274-8A77-F636ABEB4C07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D3713-42BE-43B5-AB00-3EA15AA39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11E3F-EC07-414C-B0E4-AB5473853B26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74D70-9D34-4A8B-978E-EFFC2FFAD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3ADA2-79D2-44BD-B163-C1240E56F6CE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645C0-51A4-407C-955D-5FCCCAE3E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7783A-8173-4AA9-92F3-9F78E3F9FC1F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0DA3C-A7C9-48C7-82FA-BB79D5DBF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D5816-6E2F-415F-97E2-3C1DF7D402D6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B0BE5-4F90-4C88-B919-A6A11BF65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81553-E84B-4C2C-8B9D-76071CA9992B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551D8-8D47-4FC4-B576-9C05F4C24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3EB27-C30C-4E07-B2CA-9BB6BFE1AA9B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E6D10-529B-49BE-A033-0936A62AA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2B014-81BE-4E95-9C3B-73125155AE3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F4EA2-1FDC-4F0B-A564-203612D79FB5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764DA-E05C-46AE-8F9C-DDA4E7BCFF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1A83-06F1-4F5D-AE04-B32911008188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C4656-5BD7-4AAD-9DED-941E1835B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C59E3-1A9D-438E-8E48-6D439A15935D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B9ED1-1452-434A-9C80-37BB76B90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0A5A0-613A-48D3-9DD0-A4F373C672DB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6474C-FD4A-4843-AACC-3065B9EE3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47951-8AA0-4715-8481-F98DF74A757B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08F38-1C95-4813-AF77-0AFE63300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B66D0-55CB-4119-B353-FD4632DB4047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D14A6-2C32-4478-8F43-BC4BEC659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00E93-2F48-41D8-BF52-87C15B01FE1C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7E000-4DB2-4A38-BFF3-A8F83B462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B1DE0-947C-4962-8B80-C3022163CDBC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82B6F-070B-4F0F-9C6F-1C687D45B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C7D98-3854-483A-8E03-FB6DA0BEDD04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8FA3D-8FA6-490D-9C7A-894D573F4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719C9-4098-4108-8BAC-96F152423A53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0B7E2-F828-4FED-BB44-3B09213A0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33C00-E9E5-4889-A090-9420D1F20C3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BA3C0-8098-425C-B831-9FC7D5578D70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045E5-570F-4E3B-A869-48F18D439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06C8D-51A6-4E07-B505-7ACCC138FE07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B27C0-35F2-495D-8AE4-C08E7911D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65C02-F451-4221-8383-67C2E2AF3BCA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23255-A942-49A7-867C-58D004CDC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933E0-FD9E-478D-8BF8-629381D22F6A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2010A-A014-477F-89EA-1BDE4E4FD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AE02-BD74-4B1D-9538-647933AC82AE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5E2A4-5350-4F43-9A7E-FFFFEAB45C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50F4A-C280-4F52-823E-89314773B70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7E678-D8F5-41B2-958F-EB9CDB8EE04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C6E42-7AC9-48CE-A5BE-F4AB968FF42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6B145-AA22-4A85-8878-DD94C756EC8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DB120-8310-4735-9681-7D8D2010749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536CB-C951-422F-91AB-2D787AF734E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F75F136B-89A0-406B-A16E-54EAA60639C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843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7817AF-415A-4C48-8DDC-E4DEAA53F9A6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AF7ECF-1403-45BD-BEE6-EA255C145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945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E316A6-CA39-4555-B6D8-554D6D5A8DA8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5E849A-79F2-43AE-84B9-0C9F88F78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Wingdings" pitchFamily="2" charset="2"/>
        <a:buChar char="q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Courier New" pitchFamily="49" charset="0"/>
        <a:buChar char="o"/>
        <a:defRPr sz="22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Arial" charset="0"/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17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package" Target="../embeddings/Word_2007_Document2.docx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package" Target="../embeddings/Word_2007_Document4.docx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548680"/>
            <a:ext cx="7772400" cy="1728192"/>
          </a:xfrm>
          <a:solidFill>
            <a:schemeClr val="accent5">
              <a:alpha val="24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1" i="1" dirty="0" smtClean="0">
                <a:latin typeface="Times New Roman" pitchFamily="18" charset="0"/>
                <a:cs typeface="Times New Roman" pitchFamily="18" charset="0"/>
              </a:rPr>
              <a:t>Podniková ekonomika</a:t>
            </a: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4294967295"/>
          </p:nvPr>
        </p:nvSpPr>
        <p:spPr>
          <a:xfrm>
            <a:off x="571500" y="2708920"/>
            <a:ext cx="7858125" cy="357758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457200" indent="-11113" eaLnBrk="1" hangingPunct="1">
              <a:lnSpc>
                <a:spcPct val="110000"/>
              </a:lnSpc>
              <a:spcAft>
                <a:spcPct val="60000"/>
              </a:spcAft>
              <a:buSzPct val="105000"/>
              <a:buFont typeface="Century Schoolbook" pitchFamily="18" charset="0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Nákladová funkce, metody sestavování nákladových funkcí, oblasti využití nákladových funkcí v podnikové praxi.</a:t>
            </a:r>
          </a:p>
          <a:p>
            <a:pPr marL="457200" indent="-1111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11113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Přednáška dne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24.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02.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cs-CZ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11113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Ing. Karel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Stelmach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11113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 idx="4294967295"/>
          </p:nvPr>
        </p:nvSpPr>
        <p:spPr>
          <a:xfrm>
            <a:off x="179388" y="274638"/>
            <a:ext cx="8785225" cy="490537"/>
          </a:xfrm>
        </p:spPr>
        <p:txBody>
          <a:bodyPr/>
          <a:lstStyle/>
          <a:p>
            <a:pPr eaLnBrk="1" hangingPunct="1"/>
            <a:r>
              <a:rPr lang="cs-CZ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Kombinace výrobních faktorů</a:t>
            </a:r>
            <a:endParaRPr lang="en-US" sz="2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idx="4294967295"/>
          </p:nvPr>
        </p:nvSpPr>
        <p:spPr>
          <a:xfrm>
            <a:off x="287338" y="1125538"/>
            <a:ext cx="8856662" cy="5500687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tabLst>
                <a:tab pos="358775" algn="l"/>
              </a:tabLst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Výroba (poskytnutá služba) se uskutečňuje prostřednictvím </a:t>
            </a:r>
            <a:r>
              <a:rPr lang="cs-CZ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účelného spolupůsobení výrobních faktorů. 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U většiny výrobních procesů jde o spoluúčast všech výrobních faktorů – v oblasti služeb se v řadě případů neuplatní </a:t>
            </a:r>
            <a:r>
              <a:rPr lang="cs-CZ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pracovní předmět v podobě materiálu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významný podíl v souhrnu výrobních faktorů má </a:t>
            </a:r>
            <a:r>
              <a:rPr lang="cs-CZ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lidská práce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tabLst>
                <a:tab pos="358775" algn="l"/>
              </a:tabLst>
            </a:pPr>
            <a:r>
              <a:rPr lang="cs-CZ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Účelně spojit a vhodně kombinovat výrobní faktory do efektivně fungujícího celku je náplní činnosti dispozitivního faktoru.</a:t>
            </a:r>
          </a:p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tabLst>
                <a:tab pos="358775" algn="l"/>
              </a:tabLst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Proporcionalita výrobních faktorů je dána přírodně technickými činiteli, cenou jednotlivých faktorů a náklady, které jsou s jejich fungováním ve výrobě spojeny.</a:t>
            </a:r>
          </a:p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tabLst>
                <a:tab pos="358775" algn="l"/>
              </a:tabLst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časem se proporce podílu jednotlivých výrobních faktorů mění. </a:t>
            </a:r>
            <a:r>
              <a:rPr lang="cs-CZ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(ruční práce je nahrazována prací strojů)</a:t>
            </a:r>
            <a:endParaRPr 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188641"/>
            <a:ext cx="8229600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Nákladová funkce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323528" y="1196975"/>
            <a:ext cx="8496944" cy="5400675"/>
          </a:xfrm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Analýza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nákladové funkce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umožňuje členění nákladů do dvou základních skupin:</a:t>
            </a:r>
          </a:p>
          <a:p>
            <a:pPr marL="803275" lvl="1" indent="-346075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SzTx/>
              <a:buFont typeface="Wingdings" pitchFamily="2" charset="2"/>
              <a:buChar char="q"/>
              <a:tabLst>
                <a:tab pos="446088" algn="l"/>
                <a:tab pos="539750" algn="l"/>
              </a:tabLst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fixní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(konstantní)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náklady,</a:t>
            </a:r>
          </a:p>
          <a:p>
            <a:pPr marL="803275" lvl="1" indent="-346075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SzTx/>
              <a:buFont typeface="Wingdings" pitchFamily="2" charset="2"/>
              <a:buChar char="q"/>
              <a:tabLst>
                <a:tab pos="446088" algn="l"/>
                <a:tab pos="539750" algn="l"/>
              </a:tabLst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variabilní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(proměnné)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náklady.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SzTx/>
              <a:buFont typeface="Wingdings" pitchFamily="2" charset="2"/>
              <a:buNone/>
              <a:tabLst>
                <a:tab pos="446088" algn="l"/>
                <a:tab pos="539750" algn="l"/>
              </a:tabLst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Uvedené členění nákladů je výsledkem závislosti nákladů na množství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(objemu)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produkce.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Clr>
                <a:srgbClr val="FFFF00"/>
              </a:buClr>
              <a:buSzTx/>
              <a:buFont typeface="Wingdings" pitchFamily="2" charset="2"/>
              <a:buChar char="q"/>
              <a:tabLst>
                <a:tab pos="446088" algn="l"/>
                <a:tab pos="539750" algn="l"/>
              </a:tabLst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fixní náklady (má se na myslí celková výše fixních nákladů za 	určité období) jsou vůči změnám objemu produkce netečné.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</a:pP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Závislost fixních nákladů na množství (objemu ) produkce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7938" y="1487488"/>
          <a:ext cx="9136062" cy="5408612"/>
        </p:xfrm>
        <a:graphic>
          <a:graphicData uri="http://schemas.openxmlformats.org/presentationml/2006/ole">
            <p:oleObj spid="_x0000_s1044" name="Dokument" r:id="rId3" imgW="5785319" imgH="342835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Variabilní náklady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Variabilní náklady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mění svou výši v závislosti na objemu produkce. 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Obvykle tvoří variabilní náklady celá plejáda nákladových položek, jednicových nákladů.</a:t>
            </a:r>
            <a:endParaRPr lang="cs-CZ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1"/>
            <a:ext cx="8219256" cy="792087"/>
          </a:xfrm>
          <a:solidFill>
            <a:schemeClr val="accent6"/>
          </a:solidFill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Variabilní náklady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8820150" cy="5400675"/>
          </a:xfrm>
        </p:spPr>
        <p:txBody>
          <a:bodyPr/>
          <a:lstStyle/>
          <a:p>
            <a:pPr marL="534988" indent="-534988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Variabilní náklady mění svou výši v závislosti na množství produkce, které bylo v daném období vyrobeno. Jednou z položek variabilních nákladů při výrobě psacích stolů ve firmě „ Nábytek ze dřeva, s. r. o.“ je spotřeba dřeva na zhotovení vrchní desky. Dalšími položkami jsou:</a:t>
            </a:r>
          </a:p>
          <a:p>
            <a:pPr marL="1249363" lvl="1" indent="-534988" algn="just" eaLnBrk="1" hangingPunct="1">
              <a:lnSpc>
                <a:spcPct val="110000"/>
              </a:lnSpc>
              <a:spcAft>
                <a:spcPct val="200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dřevěné boční stěny stolu, </a:t>
            </a:r>
          </a:p>
          <a:p>
            <a:pPr marL="1249363" lvl="1" indent="-534988" algn="just" eaLnBrk="1" hangingPunct="1">
              <a:lnSpc>
                <a:spcPct val="110000"/>
              </a:lnSpc>
              <a:spcAft>
                <a:spcPct val="200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kování,</a:t>
            </a:r>
          </a:p>
          <a:p>
            <a:pPr marL="1249363" lvl="1" indent="-534988" algn="just" eaLnBrk="1" hangingPunct="1">
              <a:lnSpc>
                <a:spcPct val="110000"/>
              </a:lnSpc>
              <a:spcAft>
                <a:spcPct val="200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barva a lak</a:t>
            </a:r>
          </a:p>
          <a:p>
            <a:pPr marL="1249363" lvl="1" indent="-534988" algn="just" eaLnBrk="1" hangingPunct="1">
              <a:lnSpc>
                <a:spcPct val="110000"/>
              </a:lnSpc>
              <a:spcAft>
                <a:spcPct val="200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spojovací šrouby,</a:t>
            </a:r>
          </a:p>
          <a:p>
            <a:pPr marL="1249363" lvl="1" indent="-534988" algn="just" eaLnBrk="1" hangingPunct="1">
              <a:lnSpc>
                <a:spcPct val="110000"/>
              </a:lnSpc>
              <a:spcAft>
                <a:spcPct val="200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 řada dalších položek.</a:t>
            </a:r>
          </a:p>
        </p:txBody>
      </p:sp>
      <p:pic>
        <p:nvPicPr>
          <p:cNvPr id="33796" name="Picture 5" descr="MC900301514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3573463"/>
            <a:ext cx="3816350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Variabilní náklady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588" y="1555750"/>
          <a:ext cx="9090025" cy="5349875"/>
        </p:xfrm>
        <a:graphic>
          <a:graphicData uri="http://schemas.openxmlformats.org/presentationml/2006/ole">
            <p:oleObj spid="_x0000_s2068" name="Dokument" r:id="rId3" imgW="5825615" imgH="342835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1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Variabilní náklady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91513" cy="5400675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6913563" algn="dec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Celkové variabilní náklady na výrobu 40 ks psacích strojů dle předchozího obrázku činí: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SzTx/>
              <a:buFont typeface="Wingdings" pitchFamily="2" charset="2"/>
              <a:buChar char="q"/>
              <a:tabLst>
                <a:tab pos="446088" algn="l"/>
                <a:tab pos="6913563" algn="dec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dřevo na vrchní desku stolu	39 270 Kč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SzTx/>
              <a:buFont typeface="Wingdings" pitchFamily="2" charset="2"/>
              <a:buChar char="q"/>
              <a:tabLst>
                <a:tab pos="446088" algn="l"/>
                <a:tab pos="6913563" algn="dec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dřevo na boční stěny stolu	21 450 Kč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SzTx/>
              <a:buFont typeface="Wingdings" pitchFamily="2" charset="2"/>
              <a:buChar char="q"/>
              <a:tabLst>
                <a:tab pos="446088" algn="l"/>
                <a:tab pos="6913563" algn="dec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barva a lak 	2 200 Kč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SzTx/>
              <a:buFont typeface="Wingdings" pitchFamily="2" charset="2"/>
              <a:buChar char="q"/>
              <a:tabLst>
                <a:tab pos="446088" algn="l"/>
                <a:tab pos="6913563" algn="dec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spojovací šrouby	1 400 Kč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SzTx/>
              <a:buFont typeface="Wingdings" pitchFamily="2" charset="2"/>
              <a:buChar char="q"/>
              <a:tabLst>
                <a:tab pos="446088" algn="l"/>
                <a:tab pos="6913563" algn="dec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VARIABILNÍ NÁKLADY CELKEM	64 320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1"/>
            <a:ext cx="8229600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Variabilní náklady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None/>
              <a:tabLst>
                <a:tab pos="4303713" algn="l"/>
              </a:tabLst>
              <a:defRPr/>
            </a:pPr>
            <a:r>
              <a:rPr lang="cs-CZ" sz="2400" dirty="0" smtClean="0">
                <a:latin typeface="Times New Roman" pitchFamily="18" charset="0"/>
              </a:rPr>
              <a:t>Na 40 ks psacích stolů, připadá za 64 320 Kč variabilních nákladů </a:t>
            </a:r>
            <a:r>
              <a:rPr lang="cs-CZ" sz="2400" i="1" dirty="0" smtClean="0">
                <a:latin typeface="Times New Roman" pitchFamily="18" charset="0"/>
              </a:rPr>
              <a:t>N</a:t>
            </a:r>
            <a:r>
              <a:rPr lang="cs-CZ" sz="2400" i="1" baseline="-25000" dirty="0" smtClean="0">
                <a:latin typeface="Times New Roman" pitchFamily="18" charset="0"/>
              </a:rPr>
              <a:t>V</a:t>
            </a:r>
            <a:r>
              <a:rPr lang="cs-CZ" sz="2400" i="1" dirty="0" smtClean="0">
                <a:latin typeface="Times New Roman" pitchFamily="18" charset="0"/>
              </a:rPr>
              <a:t> = 64 320 Kč</a:t>
            </a:r>
            <a:r>
              <a:rPr lang="en-US" sz="2400" dirty="0" smtClean="0">
                <a:latin typeface="Times New Roman" pitchFamily="18" charset="0"/>
                <a:cs typeface="Tahoma" pitchFamily="34" charset="0"/>
              </a:rPr>
              <a:t>;</a:t>
            </a:r>
            <a:r>
              <a:rPr lang="cs-CZ" sz="2400" dirty="0" smtClean="0">
                <a:latin typeface="Times New Roman" pitchFamily="18" charset="0"/>
                <a:cs typeface="Tahoma" pitchFamily="34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=&gt;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jeden kus psacího stolu vyžaduje jednotkové variabilní náklady v hodnotě: 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None/>
              <a:tabLst>
                <a:tab pos="4303713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v = 64 320 / 40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None/>
              <a:tabLst>
                <a:tab pos="4303713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v = 1 608 Kč/ks 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None/>
              <a:tabLst>
                <a:tab pos="4303713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Potom celková výše variabilních nákladů na libovolný počet vyrobených psacích stolů je: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None/>
              <a:tabLst>
                <a:tab pos="4303713" algn="l"/>
              </a:tabLst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cs-CZ" sz="2400" i="1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= v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Q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None/>
              <a:tabLst>
                <a:tab pos="4303713" algn="l"/>
              </a:tabLst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cs-CZ" sz="2400" i="1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= 1 608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Q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Graf proporcionální závislosti celkových variabilních nákladů N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 na objemu produkce</a:t>
            </a:r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175" y="1204913"/>
          <a:ext cx="9024938" cy="5349875"/>
        </p:xfrm>
        <a:graphic>
          <a:graphicData uri="http://schemas.openxmlformats.org/presentationml/2006/ole">
            <p:oleObj spid="_x0000_s3092" name="Dokument" r:id="rId3" imgW="5785319" imgH="342835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Graf proporcionální závislosti celkových a jednotkových variabilních nákladů v závislosti na objemu produkce</a:t>
            </a:r>
          </a:p>
        </p:txBody>
      </p:sp>
      <p:graphicFrame>
        <p:nvGraphicFramePr>
          <p:cNvPr id="4098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1543050"/>
          <a:ext cx="9144000" cy="5314950"/>
        </p:xfrm>
        <a:graphic>
          <a:graphicData uri="http://schemas.openxmlformats.org/presentationml/2006/ole">
            <p:oleObj spid="_x0000_s4116" name="Dokument" r:id="rId3" imgW="5775404" imgH="342750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Náklady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5400675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  <a:buFont typeface="Wingdings" pitchFamily="2" charset="2"/>
              <a:buNone/>
              <a:tabLst>
                <a:tab pos="3228975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Základní principy:</a:t>
            </a:r>
          </a:p>
          <a:p>
            <a:pPr marL="960438" lvl="1" indent="-503238" eaLnBrk="1" hangingPunct="1">
              <a:spcBef>
                <a:spcPct val="50000"/>
              </a:spcBef>
              <a:buFont typeface="Wingdings" pitchFamily="2" charset="2"/>
              <a:buChar char="q"/>
              <a:tabLst>
                <a:tab pos="3228975" algn="l"/>
              </a:tabLst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pojetí nákladů z pohledu finančního účetnictví,</a:t>
            </a:r>
          </a:p>
          <a:p>
            <a:pPr marL="960438" lvl="1" indent="-503238" eaLnBrk="1" hangingPunct="1">
              <a:spcBef>
                <a:spcPct val="50000"/>
              </a:spcBef>
              <a:buFont typeface="Wingdings" pitchFamily="2" charset="2"/>
              <a:buChar char="q"/>
              <a:tabLst>
                <a:tab pos="3228975" algn="l"/>
              </a:tabLst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náklady v rámci vnitropodnikového (manažerského) účetnictví,</a:t>
            </a:r>
          </a:p>
          <a:p>
            <a:pPr eaLnBrk="1" hangingPunct="1">
              <a:spcBef>
                <a:spcPct val="50000"/>
              </a:spcBef>
              <a:buNone/>
              <a:tabLst>
                <a:tab pos="3228975" algn="l"/>
              </a:tabLst>
            </a:pPr>
            <a:r>
              <a:rPr lang="cs-CZ" sz="2500" dirty="0" smtClean="0">
                <a:latin typeface="Times New Roman" pitchFamily="18" charset="0"/>
                <a:cs typeface="Times New Roman" pitchFamily="18" charset="0"/>
              </a:rPr>
              <a:t>náklady je nutno odlišit od peněžních výdajů,</a:t>
            </a:r>
          </a:p>
          <a:p>
            <a:pPr marL="960438" lvl="1" indent="-503238" eaLnBrk="1" hangingPunct="1">
              <a:spcBef>
                <a:spcPct val="50000"/>
              </a:spcBef>
              <a:buFont typeface="Wingdings" pitchFamily="2" charset="2"/>
              <a:buNone/>
              <a:tabLst>
                <a:tab pos="3228975" algn="l"/>
              </a:tabLst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  <a:tabLst>
                <a:tab pos="3228975" algn="l"/>
              </a:tabLst>
            </a:pPr>
            <a:r>
              <a:rPr lang="cs-CZ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Náklady podniku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jsou peněžní částky, které podnik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účelně vynaložil na získání </a:t>
            </a:r>
            <a:r>
              <a:rPr lang="cs-CZ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výnosů.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  <a:tabLst>
                <a:tab pos="3228975" algn="l"/>
              </a:tabLst>
            </a:pP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Jsou finančním ohodnocením spotřeby</a:t>
            </a:r>
            <a:r>
              <a:rPr lang="cs-CZ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i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výrobních faktorů.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843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Graf lineární a nelineárních závislosti celkových variabilních nákladů na objemu produkce</a:t>
            </a:r>
            <a:r>
              <a:rPr lang="cs-CZ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5122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1750" y="1277938"/>
          <a:ext cx="9078913" cy="5580062"/>
        </p:xfrm>
        <a:graphic>
          <a:graphicData uri="http://schemas.openxmlformats.org/presentationml/2006/ole">
            <p:oleObj spid="_x0000_s5140" name="Dokument" r:id="rId3" imgW="5755629" imgH="344059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Graf závislosti celkových fixních nákladů F na objemu produkce, služeb</a:t>
            </a:r>
          </a:p>
        </p:txBody>
      </p:sp>
      <p:graphicFrame>
        <p:nvGraphicFramePr>
          <p:cNvPr id="614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1268413"/>
          <a:ext cx="9144000" cy="5589587"/>
        </p:xfrm>
        <a:graphic>
          <a:graphicData uri="http://schemas.openxmlformats.org/presentationml/2006/ole">
            <p:oleObj spid="_x0000_s6164" name="Dokument" r:id="rId3" imgW="5766035" imgH="342606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41438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Graf závislosti celkových fixních nákladů F a fixních nákladů vztažených n jednotku produkce f v závislosti na výši produkce Q</a:t>
            </a:r>
          </a:p>
        </p:txBody>
      </p:sp>
      <p:graphicFrame>
        <p:nvGraphicFramePr>
          <p:cNvPr id="7170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1343025"/>
          <a:ext cx="9144000" cy="5438775"/>
        </p:xfrm>
        <a:graphic>
          <a:graphicData uri="http://schemas.openxmlformats.org/presentationml/2006/ole">
            <p:oleObj spid="_x0000_s7188" name="Dokument" r:id="rId3" imgW="5766251" imgH="342835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Metody pro stanovení parametrů nákladových funkcí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Parametrem (parametry) nákladové funkce se rozumí stanovení (kvantifikace) hodnot variabilních nákladů </a:t>
            </a:r>
            <a:r>
              <a:rPr lang="cs-CZ" sz="2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(jednotkových) a celkových fixních nákladů </a:t>
            </a:r>
            <a:r>
              <a:rPr lang="cs-CZ" sz="2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v nákladové funkci.</a:t>
            </a:r>
          </a:p>
          <a:p>
            <a:pPr eaLnBrk="1" hangingPunct="1">
              <a:spcBef>
                <a:spcPts val="1800"/>
              </a:spcBef>
              <a:spcAft>
                <a:spcPts val="600"/>
              </a:spcAft>
              <a:buFont typeface="Wingdings" pitchFamily="2" charset="2"/>
              <a:buNone/>
              <a:tabLst>
                <a:tab pos="981075" algn="l"/>
                <a:tab pos="6913563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Platí vztah:</a:t>
            </a:r>
          </a:p>
          <a:p>
            <a:pPr eaLnBrk="1" hangingPunct="1">
              <a:spcBef>
                <a:spcPts val="1800"/>
              </a:spcBef>
              <a:spcAft>
                <a:spcPts val="600"/>
              </a:spcAft>
              <a:buFont typeface="Wingdings" pitchFamily="2" charset="2"/>
              <a:buNone/>
              <a:tabLst>
                <a:tab pos="981075" algn="l"/>
                <a:tab pos="6913563" algn="l"/>
              </a:tabLst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 = N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+ F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	(1)</a:t>
            </a:r>
          </a:p>
          <a:p>
            <a:pPr eaLnBrk="1" hangingPunct="1">
              <a:spcBef>
                <a:spcPts val="1800"/>
              </a:spcBef>
              <a:spcAft>
                <a:spcPts val="600"/>
              </a:spcAft>
              <a:buFont typeface="Wingdings" pitchFamily="2" charset="2"/>
              <a:buNone/>
              <a:tabLst>
                <a:tab pos="981075" algn="l"/>
                <a:tab pos="6913563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Dále platí:</a:t>
            </a:r>
          </a:p>
          <a:p>
            <a:pPr eaLnBrk="1" hangingPunct="1">
              <a:spcBef>
                <a:spcPts val="1800"/>
              </a:spcBef>
              <a:spcAft>
                <a:spcPts val="600"/>
              </a:spcAft>
              <a:buFont typeface="Wingdings" pitchFamily="2" charset="2"/>
              <a:buNone/>
              <a:tabLst>
                <a:tab pos="981075" algn="l"/>
                <a:tab pos="6913563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= v ∙ Q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28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Metody pro stanovení parametrů nákladových funkcí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875"/>
            <a:ext cx="8676456" cy="5256485"/>
          </a:xfrm>
        </p:spPr>
        <p:txBody>
          <a:bodyPr/>
          <a:lstStyle/>
          <a:p>
            <a:pPr eaLnBrk="1" hangingPunct="1">
              <a:spcBef>
                <a:spcPct val="35000"/>
              </a:spcBef>
              <a:spcAft>
                <a:spcPct val="35000"/>
              </a:spcAft>
              <a:buFont typeface="Wingdings" pitchFamily="2" charset="2"/>
              <a:buNone/>
              <a:tabLst>
                <a:tab pos="981075" algn="l"/>
                <a:tab pos="6913563" algn="l"/>
              </a:tabLst>
              <a:defRPr/>
            </a:pPr>
            <a:r>
              <a:rPr lang="cs-CZ" sz="2400" dirty="0" smtClean="0"/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 = </a:t>
            </a:r>
            <a:r>
              <a:rPr lang="cs-CZ" sz="2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· Q + </a:t>
            </a:r>
            <a:r>
              <a:rPr lang="cs-CZ" sz="2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cs-CZ" sz="24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35000"/>
              </a:spcBef>
              <a:spcAft>
                <a:spcPct val="35000"/>
              </a:spcAft>
              <a:buFont typeface="Wingdings" pitchFamily="2" charset="2"/>
              <a:buNone/>
              <a:tabLst>
                <a:tab pos="981075" algn="l"/>
                <a:tab pos="6913563" algn="l"/>
              </a:tabLst>
              <a:defRPr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35000"/>
              </a:spcBef>
              <a:spcAft>
                <a:spcPct val="35000"/>
              </a:spcAft>
              <a:buFont typeface="Wingdings" pitchFamily="2" charset="2"/>
              <a:buNone/>
              <a:tabLst>
                <a:tab pos="981075" algn="l"/>
                <a:tab pos="6913563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kde:</a:t>
            </a:r>
          </a:p>
          <a:p>
            <a:pPr eaLnBrk="1" hangingPunct="1">
              <a:spcBef>
                <a:spcPct val="35000"/>
              </a:spcBef>
              <a:spcAft>
                <a:spcPct val="35000"/>
              </a:spcAft>
              <a:buFont typeface="Wingdings" pitchFamily="2" charset="2"/>
              <a:buNone/>
              <a:tabLst>
                <a:tab pos="981075" algn="l"/>
                <a:tab pos="6913563" algn="l"/>
              </a:tabLst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variabilní náklady vztažené na jednotku produkce 	(jednotkové variabilní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náklady)             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[Kč/ks,m,kg…]</a:t>
            </a:r>
          </a:p>
          <a:p>
            <a:pPr eaLnBrk="1" hangingPunct="1">
              <a:spcBef>
                <a:spcPct val="35000"/>
              </a:spcBef>
              <a:spcAft>
                <a:spcPct val="35000"/>
              </a:spcAft>
              <a:buFont typeface="Wingdings" pitchFamily="2" charset="2"/>
              <a:buNone/>
              <a:tabLst>
                <a:tab pos="981075" algn="l"/>
                <a:tab pos="6007100" algn="l"/>
                <a:tab pos="6096000" algn="l"/>
              </a:tabLst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Q 	množství (objem, masa) produkce	 [ks,m,kg…]</a:t>
            </a:r>
          </a:p>
          <a:p>
            <a:pPr eaLnBrk="1" hangingPunct="1">
              <a:spcBef>
                <a:spcPct val="35000"/>
              </a:spcBef>
              <a:spcAft>
                <a:spcPct val="35000"/>
              </a:spcAft>
              <a:buFont typeface="Wingdings" pitchFamily="2" charset="2"/>
              <a:buNone/>
              <a:tabLst>
                <a:tab pos="981075" algn="l"/>
                <a:tab pos="6913563" algn="l"/>
              </a:tabLst>
              <a:defRPr/>
            </a:pPr>
            <a:endParaRPr lang="cs-CZ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35000"/>
              </a:spcBef>
              <a:spcAft>
                <a:spcPct val="35000"/>
              </a:spcAft>
              <a:buFont typeface="Wingdings" pitchFamily="2" charset="2"/>
              <a:buNone/>
              <a:tabLst>
                <a:tab pos="981075" algn="l"/>
                <a:tab pos="6913563" algn="l"/>
              </a:tabLst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celková výše fixních nákladů za příslušné období     [Kč]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1"/>
            <a:ext cx="8229600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Metody pro stanovení parametrů nákladových funkcí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 případě dříve uváděné modelové situace výroby psacích stolů platí: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  <a:tab pos="5200650" algn="l"/>
                <a:tab pos="5295900" algn="l"/>
              </a:tabLst>
              <a:defRPr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Obecná formulace nákladové funkce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 = v · Q + F</a:t>
            </a:r>
          </a:p>
          <a:p>
            <a:pPr marL="0" indent="0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  <a:tab pos="5200650" algn="l"/>
              </a:tabLst>
              <a:defRPr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Konkrétní nákladová funkce pro </a:t>
            </a:r>
            <a:br>
              <a:rPr lang="cs-CZ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měsíční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výrobu psacích stolů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:     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  =  1 608 ·  Q + 450 000</a:t>
            </a:r>
          </a:p>
          <a:p>
            <a:pPr marL="0" indent="0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  <a:tab pos="5200650" algn="l"/>
              </a:tabLst>
              <a:defRPr/>
            </a:pPr>
            <a:r>
              <a:rPr lang="cs-CZ" sz="18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jednotky                              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[Kč]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Metody pro stanovení parametrů nákladových funkcí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341438"/>
            <a:ext cx="8858250" cy="5516562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None/>
              <a:tabLst>
                <a:tab pos="1344613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Přehled vybraných </a:t>
            </a:r>
            <a:r>
              <a:rPr lang="cs-CZ" sz="2400" u="sng" dirty="0" smtClean="0">
                <a:latin typeface="Times New Roman" pitchFamily="18" charset="0"/>
                <a:cs typeface="Times New Roman" pitchFamily="18" charset="0"/>
              </a:rPr>
              <a:t>metodických postupů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k stanovení matematické (grafické) formy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nákladové funkce:</a:t>
            </a:r>
          </a:p>
          <a:p>
            <a:pPr marL="538163" indent="0" eaLnBrk="1" hangingPunct="1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SzTx/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klasifikační analýza (expertní analýza),</a:t>
            </a:r>
          </a:p>
          <a:p>
            <a:pPr marL="538163" indent="0" eaLnBrk="1" hangingPunct="1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SzTx/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metoda dvou období,</a:t>
            </a:r>
          </a:p>
          <a:p>
            <a:pPr marL="538163" indent="0" eaLnBrk="1" hangingPunct="1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SzTx/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grafické řešení (bodový diagram),</a:t>
            </a:r>
          </a:p>
          <a:p>
            <a:pPr marL="538163" indent="0" eaLnBrk="1" hangingPunct="1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SzTx/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metoda dvou bodů.</a:t>
            </a:r>
          </a:p>
          <a:p>
            <a:pPr marL="538163" indent="0" eaLnBrk="1" hangingPunct="1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SzTx/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regresní a korelační analýza,</a:t>
            </a:r>
          </a:p>
          <a:p>
            <a:pPr marL="538163" indent="0" eaLnBrk="1" hangingPunct="1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SzTx/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aj.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Měsíční hodnoty produkce a celkových nákladů převzaté z účetnictví podnikatelského subjektu</a:t>
            </a:r>
          </a:p>
        </p:txBody>
      </p:sp>
      <p:graphicFrame>
        <p:nvGraphicFramePr>
          <p:cNvPr id="819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1344613"/>
          <a:ext cx="9118600" cy="5451475"/>
        </p:xfrm>
        <a:graphic>
          <a:graphicData uri="http://schemas.openxmlformats.org/presentationml/2006/ole">
            <p:oleObj spid="_x0000_s8212" name="Dokument" r:id="rId3" imgW="5746936" imgH="343541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(klasifikační analýza)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732462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Metoda </a:t>
            </a: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klasifikační analýzy</a:t>
            </a:r>
            <a:r>
              <a:rPr lang="cs-CZ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(expertní)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je založena na roztřídění jednotlivých nákladových položek do skupin variabilních a fixních (konstantních) nákladů na základě posouzení jejich chování při měnícím se objemu produkce.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Poznámka: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Druhově stejný typ nákladů nemusí být zařazen „jednoznačně  a trvale“  do jedné z skupin nákladů.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44538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Nákladová funkce (klasifikační analýza)</a:t>
            </a:r>
          </a:p>
        </p:txBody>
      </p:sp>
      <p:graphicFrame>
        <p:nvGraphicFramePr>
          <p:cNvPr id="9218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588" y="1487488"/>
          <a:ext cx="9096375" cy="3998912"/>
        </p:xfrm>
        <a:graphic>
          <a:graphicData uri="http://schemas.openxmlformats.org/presentationml/2006/ole">
            <p:oleObj spid="_x0000_s9236" name="Dokument" r:id="rId3" imgW="6430414" imgH="28278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796925"/>
          </a:xfrm>
        </p:spPr>
        <p:txBody>
          <a:bodyPr/>
          <a:lstStyle/>
          <a:p>
            <a:pPr eaLnBrk="1" hangingPunct="1"/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Náklady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895350" indent="0" eaLnBrk="1" hangingPunct="1"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správné používání ekonomických pojmů nutno rozlišovat mezi:</a:t>
            </a:r>
          </a:p>
          <a:p>
            <a:pPr marL="895350" indent="0" eaLnBrk="1" hangingPunct="1"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cs-C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Náklady</a:t>
            </a:r>
            <a:r>
              <a:rPr lang="cs-CZ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výdaji</a:t>
            </a:r>
          </a:p>
          <a:p>
            <a:pPr marL="895350" indent="0" eaLnBrk="1" hangingPunct="1"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cs-C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Výnosy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příjmy</a:t>
            </a:r>
          </a:p>
          <a:p>
            <a:pPr marL="895350" indent="0" eaLnBrk="1" hangingPunct="1"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cs-C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Výsledkem hospodaření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Cash </a:t>
            </a:r>
            <a:r>
              <a:rPr lang="cs-CZ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Flow</a:t>
            </a:r>
            <a:endParaRPr lang="cs-CZ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(metoda dvou období)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81075"/>
            <a:ext cx="8820472" cy="587692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446088" algn="l"/>
                <a:tab pos="4572000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Metoda dvou období využívá ke konstrukci nákladové funkce pouze dva extremní body ve výrobě. Principem řešení je sestavení rovnice přímky s využitím „souřadnic“ dvou extrémních bodů: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446088" algn="l"/>
                <a:tab pos="4572000" algn="l"/>
              </a:tabLst>
              <a:defRPr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FFFF00"/>
              </a:buClr>
              <a:buSzTx/>
              <a:buFont typeface="Wingdings" pitchFamily="2" charset="2"/>
              <a:buAutoNum type="arabicPeriod"/>
              <a:tabLst>
                <a:tab pos="446088" algn="l"/>
                <a:tab pos="4572000" algn="l"/>
              </a:tabLst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N </a:t>
            </a:r>
            <a:r>
              <a:rPr lang="cs-CZ" sz="2400" i="1" baseline="-25000" dirty="0" smtClean="0">
                <a:latin typeface="Times New Roman" pitchFamily="18" charset="0"/>
                <a:cs typeface="Times New Roman" pitchFamily="18" charset="0"/>
              </a:rPr>
              <a:t>QMIN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i="1" u="sng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Q</a:t>
            </a:r>
            <a:r>
              <a:rPr lang="cs-CZ" sz="2400" i="1" baseline="-25000" dirty="0" smtClean="0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400" b="1" i="1" u="sng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     	byly dosazeny souřadnice bodu 		A dle předchozího diagramu </a:t>
            </a:r>
            <a:br>
              <a:rPr lang="cs-CZ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400" i="1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cs-CZ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,, N</a:t>
            </a:r>
            <a:r>
              <a:rPr lang="cs-CZ" sz="2400" i="1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QMIN</a:t>
            </a:r>
            <a:r>
              <a:rPr lang="cs-CZ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cs-CZ" sz="2400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FFFF00"/>
              </a:buClr>
              <a:buSzTx/>
              <a:buFont typeface="Wingdings" pitchFamily="2" charset="2"/>
              <a:buAutoNum type="arabicPeriod"/>
              <a:tabLst>
                <a:tab pos="446088" algn="l"/>
                <a:tab pos="4572000" algn="l"/>
              </a:tabLst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cs-CZ" sz="2400" i="1" baseline="-25000" dirty="0" smtClean="0">
                <a:latin typeface="Times New Roman" pitchFamily="18" charset="0"/>
                <a:cs typeface="Times New Roman" pitchFamily="18" charset="0"/>
              </a:rPr>
              <a:t>QMAX 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2400" b="1" i="1" u="sng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∙ Q</a:t>
            </a:r>
            <a:r>
              <a:rPr lang="cs-CZ" sz="2400" i="1" baseline="-25000" dirty="0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400" b="1" i="1" u="sng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byly dosazeny souřadnice bodu 		B dle předchozího diagramu </a:t>
            </a:r>
            <a:br>
              <a:rPr lang="cs-CZ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400" i="1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, N</a:t>
            </a:r>
            <a:r>
              <a:rPr lang="cs-CZ" sz="2400" i="1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QMAX</a:t>
            </a:r>
            <a:r>
              <a:rPr lang="cs-CZ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cs-CZ" sz="2400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SzTx/>
              <a:buFont typeface="Wingdings" pitchFamily="2" charset="2"/>
              <a:buAutoNum type="arabicPeriod"/>
              <a:tabLst>
                <a:tab pos="446088" algn="l"/>
                <a:tab pos="4572000" algn="l"/>
              </a:tabLst>
              <a:defRPr/>
            </a:pPr>
            <a:endParaRPr lang="cs-CZ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Metoda dvou období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738188" y="1500188"/>
          <a:ext cx="7594600" cy="5214937"/>
        </p:xfrm>
        <a:graphic>
          <a:graphicData uri="http://schemas.openxmlformats.org/presentationml/2006/ole">
            <p:oleObj spid="_x0000_s89100" name="Document" r:id="rId3" imgW="6246906" imgH="428975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(metoda dvou období)</a:t>
            </a:r>
          </a:p>
        </p:txBody>
      </p:sp>
      <p:graphicFrame>
        <p:nvGraphicFramePr>
          <p:cNvPr id="10242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1127125"/>
          <a:ext cx="9144000" cy="5730875"/>
        </p:xfrm>
        <a:graphic>
          <a:graphicData uri="http://schemas.openxmlformats.org/presentationml/2006/ole">
            <p:oleObj spid="_x0000_s10260" name="Dokument" r:id="rId3" imgW="5775404" imgH="3427505" progId="">
              <p:embed/>
            </p:oleObj>
          </a:graphicData>
        </a:graphic>
      </p:graphicFrame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1979613" y="4149725"/>
            <a:ext cx="4318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A</a:t>
            </a: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 flipV="1">
            <a:off x="6227763" y="1736725"/>
            <a:ext cx="7921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(grafická metoda)</a:t>
            </a:r>
          </a:p>
        </p:txBody>
      </p:sp>
      <p:graphicFrame>
        <p:nvGraphicFramePr>
          <p:cNvPr id="1126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1052513"/>
          <a:ext cx="9144000" cy="5805487"/>
        </p:xfrm>
        <a:graphic>
          <a:graphicData uri="http://schemas.openxmlformats.org/presentationml/2006/ole">
            <p:oleObj spid="_x0000_s11284" name="Dokument" r:id="rId3" imgW="5766035" imgH="342606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90872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(metoda regresní a korelační analýzy)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24745"/>
            <a:ext cx="8856984" cy="5544615"/>
          </a:xfrm>
        </p:spPr>
        <p:txBody>
          <a:bodyPr/>
          <a:lstStyle/>
          <a:p>
            <a:pPr marL="0" lv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Metoda dvou bodů (metoda průměru) </a:t>
            </a:r>
            <a:endParaRPr lang="cs-CZ" sz="24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Vyžaduje 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údaje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alespoň za čtyři období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Vstupní údaje se seřadí od největšího objemu výroby k nejmenšímu. Pak se soubor vstupních údajů rozdělí na dvě skupiny, pro každou skupinu se vypočítá průměrný objem výroby za jedno období a průměrné náklady za jedno období</a:t>
            </a:r>
            <a:r>
              <a:rPr lang="cs-CZ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Vypočtené průměrné hodnoty se dosadí v obou případech do lineárních rovnic o dvou neznámých se zjistí konstanty nákladové funkce. </a:t>
            </a:r>
            <a:r>
              <a:rPr lang="cs-CZ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Postup stanovení parametrů nákladové funkce v této fázi výpočtu je shodný s výpočtem dle metody dvou </a:t>
            </a:r>
            <a:r>
              <a:rPr lang="cs-CZ" sz="24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odobí</a:t>
            </a:r>
            <a:r>
              <a:rPr lang="cs-CZ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163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(metoda dvou bodů)</a:t>
            </a:r>
          </a:p>
        </p:txBody>
      </p:sp>
      <p:graphicFrame>
        <p:nvGraphicFramePr>
          <p:cNvPr id="12290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04464201"/>
              </p:ext>
            </p:extLst>
          </p:nvPr>
        </p:nvGraphicFramePr>
        <p:xfrm>
          <a:off x="4763" y="982663"/>
          <a:ext cx="9085262" cy="5418137"/>
        </p:xfrm>
        <a:graphic>
          <a:graphicData uri="http://schemas.openxmlformats.org/presentationml/2006/ole">
            <p:oleObj spid="_x0000_s12309" name="Document" r:id="rId3" imgW="5746651" imgH="3426897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 idx="4294967295"/>
          </p:nvPr>
        </p:nvSpPr>
        <p:spPr>
          <a:xfrm>
            <a:off x="457200" y="188640"/>
            <a:ext cx="8229600" cy="1080120"/>
          </a:xfrm>
          <a:solidFill>
            <a:schemeClr val="tx1"/>
          </a:solidFill>
        </p:spPr>
        <p:txBody>
          <a:bodyPr/>
          <a:lstStyle/>
          <a:p>
            <a:pPr>
              <a:defRPr/>
            </a:pPr>
            <a:r>
              <a:rPr lang="cs-CZ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Metoda dvou bodů</a:t>
            </a:r>
            <a:endParaRPr lang="en-US" sz="2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2" name="Zástupný symbol pro obsah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2172643978"/>
              </p:ext>
            </p:extLst>
          </p:nvPr>
        </p:nvGraphicFramePr>
        <p:xfrm>
          <a:off x="485775" y="1298575"/>
          <a:ext cx="8053388" cy="5524500"/>
        </p:xfrm>
        <a:graphic>
          <a:graphicData uri="http://schemas.openxmlformats.org/presentationml/2006/ole">
            <p:oleObj spid="_x0000_s92167" name="Document" r:id="rId3" imgW="6237569" imgH="4278141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37073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Metoda dvou bodů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2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936625" y="1428750"/>
          <a:ext cx="7339013" cy="5143500"/>
        </p:xfrm>
        <a:graphic>
          <a:graphicData uri="http://schemas.openxmlformats.org/presentationml/2006/ole">
            <p:oleObj spid="_x0000_s90124" name="Document" r:id="rId3" imgW="6114031" imgH="428506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92162"/>
          </a:xfrm>
        </p:spPr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Metoda dvou bodů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684213" y="908050"/>
          <a:ext cx="7499350" cy="5756275"/>
        </p:xfrm>
        <a:graphic>
          <a:graphicData uri="http://schemas.openxmlformats.org/presentationml/2006/ole">
            <p:oleObj spid="_x0000_s91148" name="Document" r:id="rId3" imgW="6150303" imgH="4720637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836712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(metoda dvou bodů)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980729"/>
            <a:ext cx="8784976" cy="5877272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None/>
              <a:defRPr/>
            </a:pP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Ø Q</a:t>
            </a:r>
            <a:r>
              <a:rPr lang="cs-CZ" sz="2400" b="1" baseline="-25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= 5 193,33 ks      Ø N</a:t>
            </a:r>
            <a:r>
              <a:rPr lang="cs-CZ" sz="2400" b="1" baseline="-25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QMIN</a:t>
            </a: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= 2 350 833,3 Kč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cs-CZ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400" b="1" baseline="-250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= 7 431,67 ks     Ø N</a:t>
            </a:r>
            <a:r>
              <a:rPr lang="cs-CZ" sz="2400" b="1" baseline="-25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QMAX</a:t>
            </a: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= 3 243 333,3 Kč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Další postup výpočtu shodný s metodou dvou období, tj.: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None/>
              <a:defRPr/>
            </a:pP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 = v∙ Q + F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endParaRPr lang="cs-CZ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>
          <a:xfrm>
            <a:off x="179388" y="274638"/>
            <a:ext cx="8785225" cy="490537"/>
          </a:xfrm>
        </p:spPr>
        <p:txBody>
          <a:bodyPr/>
          <a:lstStyle/>
          <a:p>
            <a:pPr eaLnBrk="1" hangingPunct="1"/>
            <a:r>
              <a:rPr lang="cs-CZ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Úvod</a:t>
            </a:r>
            <a:r>
              <a:rPr lang="cs-C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(opakování podniková ekonomika)</a:t>
            </a:r>
            <a:endParaRPr lang="en-US" sz="24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Zástupný symbol pro obsah 2"/>
          <p:cNvSpPr>
            <a:spLocks noGrp="1"/>
          </p:cNvSpPr>
          <p:nvPr>
            <p:ph idx="4294967295"/>
          </p:nvPr>
        </p:nvSpPr>
        <p:spPr>
          <a:xfrm>
            <a:off x="287338" y="1125538"/>
            <a:ext cx="8856662" cy="5500687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tabLst>
                <a:tab pos="358775" algn="l"/>
                <a:tab pos="3948113" algn="l"/>
                <a:tab pos="4127500" algn="l"/>
              </a:tabLst>
              <a:defRPr/>
            </a:pPr>
            <a:r>
              <a:rPr lang="cs-CZ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Z hlediska podnikové ekonomiky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dělíme výrobní faktory  na: </a:t>
            </a:r>
            <a:r>
              <a:rPr lang="cs-CZ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dispozitivní výrobní faktory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elementární výrobní faktory.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tabLst>
                <a:tab pos="358775" algn="l"/>
                <a:tab pos="3948113" algn="l"/>
                <a:tab pos="4127500" algn="l"/>
              </a:tabLst>
              <a:defRPr/>
            </a:pPr>
            <a:r>
              <a:rPr lang="cs-CZ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Dispozitivní výrobní faktory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	- řídící práce</a:t>
            </a:r>
            <a:b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Elementární výrobní faktory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	- výkonná práce</a:t>
            </a:r>
            <a:b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		- dlouhodobý hmotný majetek 				</a:t>
            </a:r>
            <a:r>
              <a:rPr lang="cs-CZ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(pozemky, budovy, stroje)</a:t>
            </a:r>
            <a:br>
              <a:rPr lang="cs-CZ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 materiály </a:t>
            </a:r>
            <a:r>
              <a:rPr lang="cs-CZ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(suroviny, pomocné a provozní 			látky aj.)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980728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(metoda regresní a korelační analýzy)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5"/>
            <a:ext cx="8229600" cy="5733256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Metoda regresní a korelační analýzy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dává nejvěrohodnější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výsledky při sestavování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nákladové funkce.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Její nespornou předností je fakt, že lze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nákladové funkce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sestrojit i pro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nelineární průběh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 využitím tabulkového programu „Excel“ lze rychle zjistit i korelační koeficient (koeficient spolehlivosti).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Princip metody regresní a korelační analýzy: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980728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(metoda regresní a korelační analýzy)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5"/>
            <a:ext cx="8229600" cy="5733256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Princip metody regresní a korelační analýzy: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Nákladová funkce (metoda regresní a korelační analýzy)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981200"/>
            <a:ext cx="8496944" cy="4876800"/>
          </a:xfrm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využitím metody regresní a korelační analýzy lze rovněž stanovit hodnotu korelačního koeficientu </a:t>
            </a:r>
            <a:r>
              <a:rPr lang="cs-CZ" sz="24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čím více se blíží hodnotě </a:t>
            </a:r>
            <a:r>
              <a:rPr lang="cs-CZ" sz="24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tím stanovená nákladová funkce lépe popisuje vývoj (závislost ) nákladů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Výpočet parametrů nákladové funkce metodou regresní a korelační analýzy je poměrně pracný. K výpočtu se využívá následujících vztahů: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</a:pPr>
            <a:endParaRPr lang="cs-CZ" sz="2400" dirty="0" smtClean="0"/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Metoda regresní a korelační analýzy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31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60350" y="1566863"/>
          <a:ext cx="8851900" cy="5116512"/>
        </p:xfrm>
        <a:graphic>
          <a:graphicData uri="http://schemas.openxmlformats.org/presentationml/2006/ole">
            <p:oleObj spid="_x0000_s13332" name="Document" r:id="rId4" imgW="6503930" imgH="3759796" progId="">
              <p:embed/>
            </p:oleObj>
          </a:graphicData>
        </a:graphic>
      </p:graphicFrame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836712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(regresní a korelační analýza)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980729"/>
            <a:ext cx="8784976" cy="5877272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None/>
              <a:defRPr/>
            </a:pPr>
            <a:endParaRPr lang="cs-CZ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None/>
              <a:defRPr/>
            </a:pPr>
            <a:endParaRPr lang="cs-CZ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endParaRPr lang="cs-CZ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3666" name="Object 2"/>
          <p:cNvGraphicFramePr>
            <a:graphicFrameLocks noChangeAspect="1"/>
          </p:cNvGraphicFramePr>
          <p:nvPr/>
        </p:nvGraphicFramePr>
        <p:xfrm>
          <a:off x="107504" y="764705"/>
          <a:ext cx="8878888" cy="6093296"/>
        </p:xfrm>
        <a:graphic>
          <a:graphicData uri="http://schemas.openxmlformats.org/presentationml/2006/ole">
            <p:oleObj spid="_x0000_s113668" name="Dokument" r:id="rId3" imgW="5918314" imgH="3736615" progId="Word.Document.12">
              <p:embed/>
            </p:oleObj>
          </a:graphicData>
        </a:graphic>
      </p:graphicFrame>
      <p:graphicFrame>
        <p:nvGraphicFramePr>
          <p:cNvPr id="113667" name="Object 3"/>
          <p:cNvGraphicFramePr>
            <a:graphicFrameLocks noChangeAspect="1"/>
          </p:cNvGraphicFramePr>
          <p:nvPr/>
        </p:nvGraphicFramePr>
        <p:xfrm>
          <a:off x="107504" y="6507163"/>
          <a:ext cx="5762625" cy="350837"/>
        </p:xfrm>
        <a:graphic>
          <a:graphicData uri="http://schemas.openxmlformats.org/presentationml/2006/ole">
            <p:oleObj spid="_x0000_s113669" name="Dokument" r:id="rId4" imgW="5762038" imgH="35069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69269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(regresní a korelační analýza)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980729"/>
            <a:ext cx="8784976" cy="5877272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None/>
              <a:defRPr/>
            </a:pPr>
            <a:endParaRPr lang="cs-CZ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None/>
              <a:defRPr/>
            </a:pPr>
            <a:endParaRPr lang="cs-CZ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endParaRPr lang="cs-CZ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4691" name="Object 3"/>
          <p:cNvGraphicFramePr>
            <a:graphicFrameLocks noChangeAspect="1"/>
          </p:cNvGraphicFramePr>
          <p:nvPr/>
        </p:nvGraphicFramePr>
        <p:xfrm>
          <a:off x="107504" y="692696"/>
          <a:ext cx="8878888" cy="3308350"/>
        </p:xfrm>
        <a:graphic>
          <a:graphicData uri="http://schemas.openxmlformats.org/presentationml/2006/ole">
            <p:oleObj spid="_x0000_s114693" name="Dokument" r:id="rId3" imgW="5918314" imgH="2204956" progId="Word.Document.12">
              <p:embed/>
            </p:oleObj>
          </a:graphicData>
        </a:graphic>
      </p:graphicFrame>
      <p:graphicFrame>
        <p:nvGraphicFramePr>
          <p:cNvPr id="114692" name="Object 4"/>
          <p:cNvGraphicFramePr>
            <a:graphicFrameLocks noChangeAspect="1"/>
          </p:cNvGraphicFramePr>
          <p:nvPr/>
        </p:nvGraphicFramePr>
        <p:xfrm>
          <a:off x="0" y="4967287"/>
          <a:ext cx="3398838" cy="1890713"/>
        </p:xfrm>
        <a:graphic>
          <a:graphicData uri="http://schemas.openxmlformats.org/presentationml/2006/ole">
            <p:oleObj spid="_x0000_s114694" name="Dokument" r:id="rId4" imgW="5918314" imgH="1890631" progId="Word.Document.12">
              <p:embed/>
            </p:oleObj>
          </a:graphicData>
        </a:graphic>
      </p:graphicFrame>
      <p:pic>
        <p:nvPicPr>
          <p:cNvPr id="11469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293096"/>
            <a:ext cx="1600200" cy="457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14696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91680" y="4293096"/>
            <a:ext cx="876300" cy="2476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69269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(regresní a korelační analýza)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980729"/>
            <a:ext cx="8784976" cy="5877272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None/>
              <a:defRPr/>
            </a:pPr>
            <a:endParaRPr lang="cs-CZ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None/>
              <a:defRPr/>
            </a:pPr>
            <a:endParaRPr lang="cs-CZ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endParaRPr lang="cs-CZ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5715" name="Object 3"/>
          <p:cNvGraphicFramePr>
            <a:graphicFrameLocks noChangeAspect="1"/>
          </p:cNvGraphicFramePr>
          <p:nvPr/>
        </p:nvGraphicFramePr>
        <p:xfrm>
          <a:off x="1115616" y="620688"/>
          <a:ext cx="7100888" cy="6007100"/>
        </p:xfrm>
        <a:graphic>
          <a:graphicData uri="http://schemas.openxmlformats.org/presentationml/2006/ole">
            <p:oleObj spid="_x0000_s115716" name="Dokument" r:id="rId3" imgW="5918314" imgH="500723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90872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Srovnání tří metod stanovení nákladových funkcí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975"/>
            <a:ext cx="8435280" cy="5400675"/>
          </a:xfrm>
          <a:solidFill>
            <a:schemeClr val="tx1">
              <a:lumMod val="75000"/>
            </a:schemeClr>
          </a:solidFill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179388" y="1196975"/>
          <a:ext cx="8863012" cy="5240338"/>
        </p:xfrm>
        <a:graphic>
          <a:graphicData uri="http://schemas.openxmlformats.org/presentationml/2006/ole">
            <p:oleObj spid="_x0000_s85013" name="Worksheet" r:id="rId3" imgW="9134545" imgH="568647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Využití nákladových funkcí v podnikové praxi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Znalost fixních a variabilních nákladů umožňuje posuzovat efektivnost racionalizačních opatření, slouží ke srovnání různých variant technologických postupů.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Jednotlivé varianty se obvykle liší výši svých variabilních i fixních nákladů. (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respektive variabilní náklady na jednotku produkce jsou shodné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), ale výkon výrobního zařízení umožňuje dosáhnout vyšší objem produkce na „výkonnějším“ novém zařízení.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pPr>
              <a:defRPr/>
            </a:pP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pořízení nového výrobního zařízení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908720"/>
            <a:ext cx="8713787" cy="5833393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V souvislosti s nárůstem prodejních možností  firmy „Zubní kartáček s. r. o.“, zvažuje management firmy nákup nové výrobní linky. Technicko-ekonomické parametry stávající i nové linky jsou v tabulce: </a:t>
            </a:r>
            <a:r>
              <a:rPr lang="cs-CZ" sz="2300" i="1" dirty="0" smtClean="0">
                <a:latin typeface="Times New Roman" pitchFamily="18" charset="0"/>
                <a:cs typeface="Times New Roman" pitchFamily="18" charset="0"/>
              </a:rPr>
              <a:t>„Základní údaje výrobních linek“. 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Cena zubního kartáčku je </a:t>
            </a:r>
            <a:r>
              <a:rPr lang="cs-CZ" sz="2300" i="1" dirty="0" smtClean="0"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i="1" dirty="0" smtClean="0">
                <a:latin typeface="Times New Roman" pitchFamily="18" charset="0"/>
                <a:cs typeface="Times New Roman" pitchFamily="18" charset="0"/>
              </a:rPr>
              <a:t>Kč/ks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 a zůstane ve stejné výši i po případném uvedení nové linky do provozu.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+mj-lt"/>
              <a:buAutoNum type="alphaLcPeriod"/>
              <a:defRPr/>
            </a:pPr>
            <a:r>
              <a:rPr lang="cs-CZ" sz="2300" i="1" dirty="0" smtClean="0">
                <a:latin typeface="Times New Roman" pitchFamily="18" charset="0"/>
                <a:cs typeface="Times New Roman" pitchFamily="18" charset="0"/>
              </a:rPr>
              <a:t>Nakreslete grafickou podobu nákladových funkcí u obou typů výrobního zařízení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+mj-lt"/>
              <a:buAutoNum type="alphaLcPeriod"/>
              <a:defRPr/>
            </a:pPr>
            <a:r>
              <a:rPr lang="cs-CZ" sz="2300" i="1" dirty="0" smtClean="0">
                <a:latin typeface="Times New Roman" pitchFamily="18" charset="0"/>
                <a:cs typeface="Times New Roman" pitchFamily="18" charset="0"/>
              </a:rPr>
              <a:t>Jaká výše prodeje zubních kartáčků z nového výrobního zařízení zajisti firmě dosažení alespoň srovnatelných výsledků hospodaření jako tomu bylo na stávajícím lince?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+mj-lt"/>
              <a:buAutoNum type="alphaLcPeriod"/>
              <a:defRPr/>
            </a:pPr>
            <a:r>
              <a:rPr lang="cs-CZ" sz="2300" i="1" dirty="0" smtClean="0">
                <a:latin typeface="Times New Roman" pitchFamily="18" charset="0"/>
                <a:cs typeface="Times New Roman" pitchFamily="18" charset="0"/>
              </a:rPr>
              <a:t>Na základě marketingového průzkumu se předpokládá, že prodej zubních kartáčků se bude pohybovat na úrovni 30 000 – 37 000 ks zubních kartáčků za sledované období. Lze na základě dostupných informací z analýzy nákladových funkcí nákup linky doporučit?</a:t>
            </a:r>
            <a:endParaRPr lang="en-US" sz="23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79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 idx="4294967295"/>
          </p:nvPr>
        </p:nvSpPr>
        <p:spPr>
          <a:xfrm>
            <a:off x="179388" y="274638"/>
            <a:ext cx="8785225" cy="490537"/>
          </a:xfrm>
        </p:spPr>
        <p:txBody>
          <a:bodyPr/>
          <a:lstStyle/>
          <a:p>
            <a:pPr eaLnBrk="1" hangingPunct="1"/>
            <a:r>
              <a:rPr lang="cs-CZ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Výrobní faktory a jejich klasifikace:</a:t>
            </a:r>
            <a:r>
              <a:rPr lang="cs-CZ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(dispozitivní- řídící práce)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5" name="Zástupný symbol pro obsah 2"/>
          <p:cNvSpPr>
            <a:spLocks noGrp="1"/>
          </p:cNvSpPr>
          <p:nvPr>
            <p:ph idx="4294967295"/>
          </p:nvPr>
        </p:nvSpPr>
        <p:spPr>
          <a:xfrm>
            <a:off x="287338" y="1125538"/>
            <a:ext cx="8856662" cy="5500687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tabLst>
                <a:tab pos="358775" algn="l"/>
              </a:tabLst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Řídící práce zajišťuje </a:t>
            </a:r>
            <a:r>
              <a:rPr lang="cs-CZ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optimální kombinaci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všech ostatních výrobních faktorů. Bez tohoto faktoru nemohou být ostatní faktory účelně a hospodárně využívány. K tomu musí vytvořit jednotné podnikové řízení - </a:t>
            </a:r>
            <a:r>
              <a:rPr lang="cs-CZ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stanovit cíle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podniku a </a:t>
            </a:r>
            <a:r>
              <a:rPr lang="cs-CZ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způsoby jejich dosažení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tabLst>
                <a:tab pos="358775" algn="l"/>
              </a:tabLst>
            </a:pPr>
            <a:r>
              <a:rPr lang="cs-CZ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provádí řadu činností od plánování,organizování, rozdělování úkolů, běžného rozhodování, koordinace až po kontrolu plnění cílů a úkolů.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tabLst>
                <a:tab pos="358775" algn="l"/>
              </a:tabLst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Pojmem </a:t>
            </a:r>
            <a:r>
              <a:rPr lang="cs-C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je rovněž označován řídící struktura pracovníků podniku, počínaje generálním ředitelem a mistrem, respektive předákem konče.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pPr>
              <a:defRPr/>
            </a:pP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pořízení nového výrobního zařízení</a:t>
            </a:r>
            <a:endParaRPr lang="en-US" sz="2800" dirty="0"/>
          </a:p>
        </p:txBody>
      </p:sp>
      <p:graphicFrame>
        <p:nvGraphicFramePr>
          <p:cNvPr id="86033" name="Object 17"/>
          <p:cNvGraphicFramePr>
            <a:graphicFrameLocks noChangeAspect="1"/>
          </p:cNvGraphicFramePr>
          <p:nvPr/>
        </p:nvGraphicFramePr>
        <p:xfrm>
          <a:off x="0" y="0"/>
          <a:ext cx="9677400" cy="3954462"/>
        </p:xfrm>
        <a:graphic>
          <a:graphicData uri="http://schemas.openxmlformats.org/presentationml/2006/ole">
            <p:oleObj spid="_x0000_s86034" name="Dokument" r:id="rId3" imgW="9738743" imgH="3979925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94987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/>
          <a:lstStyle/>
          <a:p>
            <a:pPr>
              <a:defRPr/>
            </a:pP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pořízení nového výrobního zařízení</a:t>
            </a:r>
            <a:endParaRPr lang="en-US" sz="2000" dirty="0"/>
          </a:p>
        </p:txBody>
      </p:sp>
      <p:grpSp>
        <p:nvGrpSpPr>
          <p:cNvPr id="93187" name="Group 3"/>
          <p:cNvGrpSpPr>
            <a:grpSpLocks noChangeAspect="1"/>
          </p:cNvGrpSpPr>
          <p:nvPr/>
        </p:nvGrpSpPr>
        <p:grpSpPr bwMode="auto">
          <a:xfrm>
            <a:off x="0" y="620688"/>
            <a:ext cx="5867400" cy="2066925"/>
            <a:chOff x="160" y="840"/>
            <a:chExt cx="9240" cy="3255"/>
          </a:xfrm>
        </p:grpSpPr>
        <p:sp>
          <p:nvSpPr>
            <p:cNvPr id="93188" name="AutoShape 4"/>
            <p:cNvSpPr>
              <a:spLocks noChangeAspect="1" noChangeArrowheads="1"/>
            </p:cNvSpPr>
            <p:nvPr/>
          </p:nvSpPr>
          <p:spPr bwMode="auto">
            <a:xfrm>
              <a:off x="160" y="840"/>
              <a:ext cx="9240" cy="3255"/>
            </a:xfrm>
            <a:prstGeom prst="rect">
              <a:avLst/>
            </a:prstGeom>
            <a:solidFill>
              <a:srgbClr val="D9D9D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grpSp>
          <p:nvGrpSpPr>
            <p:cNvPr id="93189" name="Group 5"/>
            <p:cNvGrpSpPr>
              <a:grpSpLocks/>
            </p:cNvGrpSpPr>
            <p:nvPr/>
          </p:nvGrpSpPr>
          <p:grpSpPr bwMode="auto">
            <a:xfrm>
              <a:off x="284" y="843"/>
              <a:ext cx="8976" cy="3252"/>
              <a:chOff x="284" y="843"/>
              <a:chExt cx="8976" cy="3252"/>
            </a:xfrm>
          </p:grpSpPr>
          <p:sp>
            <p:nvSpPr>
              <p:cNvPr id="93190" name="Rectangle 6"/>
              <p:cNvSpPr>
                <a:spLocks noChangeArrowheads="1"/>
              </p:cNvSpPr>
              <p:nvPr/>
            </p:nvSpPr>
            <p:spPr bwMode="auto">
              <a:xfrm>
                <a:off x="368" y="843"/>
                <a:ext cx="41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191" name="Rectangle 7"/>
              <p:cNvSpPr>
                <a:spLocks noChangeArrowheads="1"/>
              </p:cNvSpPr>
              <p:nvPr/>
            </p:nvSpPr>
            <p:spPr bwMode="auto">
              <a:xfrm>
                <a:off x="368" y="1063"/>
                <a:ext cx="61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192" name="Rectangle 8"/>
              <p:cNvSpPr>
                <a:spLocks noChangeArrowheads="1"/>
              </p:cNvSpPr>
              <p:nvPr/>
            </p:nvSpPr>
            <p:spPr bwMode="auto">
              <a:xfrm>
                <a:off x="368" y="1349"/>
                <a:ext cx="4585" cy="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Tabulka: Základní údaje výrobních linek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193" name="Rectangle 9"/>
              <p:cNvSpPr>
                <a:spLocks noChangeArrowheads="1"/>
              </p:cNvSpPr>
              <p:nvPr/>
            </p:nvSpPr>
            <p:spPr bwMode="auto">
              <a:xfrm>
                <a:off x="4866" y="1349"/>
                <a:ext cx="71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194" name="Rectangle 10"/>
              <p:cNvSpPr>
                <a:spLocks noChangeArrowheads="1"/>
              </p:cNvSpPr>
              <p:nvPr/>
            </p:nvSpPr>
            <p:spPr bwMode="auto">
              <a:xfrm>
                <a:off x="368" y="1856"/>
                <a:ext cx="2025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Výrobní zařízení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195" name="Rectangle 11"/>
              <p:cNvSpPr>
                <a:spLocks noChangeArrowheads="1"/>
              </p:cNvSpPr>
              <p:nvPr/>
            </p:nvSpPr>
            <p:spPr bwMode="auto">
              <a:xfrm>
                <a:off x="2412" y="1856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196" name="Rectangle 12"/>
              <p:cNvSpPr>
                <a:spLocks noChangeArrowheads="1"/>
              </p:cNvSpPr>
              <p:nvPr/>
            </p:nvSpPr>
            <p:spPr bwMode="auto">
              <a:xfrm>
                <a:off x="2827" y="1691"/>
                <a:ext cx="1217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Variabilní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197" name="Rectangle 13"/>
              <p:cNvSpPr>
                <a:spLocks noChangeArrowheads="1"/>
              </p:cNvSpPr>
              <p:nvPr/>
            </p:nvSpPr>
            <p:spPr bwMode="auto">
              <a:xfrm>
                <a:off x="2827" y="2039"/>
                <a:ext cx="950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náklady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198" name="Rectangle 14"/>
              <p:cNvSpPr>
                <a:spLocks noChangeArrowheads="1"/>
              </p:cNvSpPr>
              <p:nvPr/>
            </p:nvSpPr>
            <p:spPr bwMode="auto">
              <a:xfrm>
                <a:off x="3786" y="2039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199" name="Rectangle 15"/>
              <p:cNvSpPr>
                <a:spLocks noChangeArrowheads="1"/>
              </p:cNvSpPr>
              <p:nvPr/>
            </p:nvSpPr>
            <p:spPr bwMode="auto">
              <a:xfrm>
                <a:off x="4445" y="1691"/>
                <a:ext cx="1659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Fixní náklady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00" name="Rectangle 16"/>
              <p:cNvSpPr>
                <a:spLocks noChangeArrowheads="1"/>
              </p:cNvSpPr>
              <p:nvPr/>
            </p:nvSpPr>
            <p:spPr bwMode="auto">
              <a:xfrm>
                <a:off x="4445" y="2039"/>
                <a:ext cx="1133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(měsíční)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01" name="Rectangle 17"/>
              <p:cNvSpPr>
                <a:spLocks noChangeArrowheads="1"/>
              </p:cNvSpPr>
              <p:nvPr/>
            </p:nvSpPr>
            <p:spPr bwMode="auto">
              <a:xfrm>
                <a:off x="5588" y="2039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02" name="Rectangle 18"/>
              <p:cNvSpPr>
                <a:spLocks noChangeArrowheads="1"/>
              </p:cNvSpPr>
              <p:nvPr/>
            </p:nvSpPr>
            <p:spPr bwMode="auto">
              <a:xfrm>
                <a:off x="6593" y="1864"/>
                <a:ext cx="1758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Kapacita linky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03" name="Rectangle 19"/>
              <p:cNvSpPr>
                <a:spLocks noChangeArrowheads="1"/>
              </p:cNvSpPr>
              <p:nvPr/>
            </p:nvSpPr>
            <p:spPr bwMode="auto">
              <a:xfrm>
                <a:off x="8370" y="1864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04" name="Rectangle 20"/>
              <p:cNvSpPr>
                <a:spLocks noChangeArrowheads="1"/>
              </p:cNvSpPr>
              <p:nvPr/>
            </p:nvSpPr>
            <p:spPr bwMode="auto">
              <a:xfrm>
                <a:off x="284" y="1661"/>
                <a:ext cx="20" cy="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05" name="Line 21"/>
              <p:cNvSpPr>
                <a:spLocks noChangeShapeType="1"/>
              </p:cNvSpPr>
              <p:nvPr/>
            </p:nvSpPr>
            <p:spPr bwMode="auto">
              <a:xfrm>
                <a:off x="284" y="1661"/>
                <a:ext cx="1" cy="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06" name="Rectangle 22"/>
              <p:cNvSpPr>
                <a:spLocks noChangeArrowheads="1"/>
              </p:cNvSpPr>
              <p:nvPr/>
            </p:nvSpPr>
            <p:spPr bwMode="auto">
              <a:xfrm>
                <a:off x="284" y="1661"/>
                <a:ext cx="20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07" name="Line 23"/>
              <p:cNvSpPr>
                <a:spLocks noChangeShapeType="1"/>
              </p:cNvSpPr>
              <p:nvPr/>
            </p:nvSpPr>
            <p:spPr bwMode="auto">
              <a:xfrm>
                <a:off x="284" y="1661"/>
                <a:ext cx="2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08" name="Line 24"/>
              <p:cNvSpPr>
                <a:spLocks noChangeShapeType="1"/>
              </p:cNvSpPr>
              <p:nvPr/>
            </p:nvSpPr>
            <p:spPr bwMode="auto">
              <a:xfrm>
                <a:off x="284" y="1661"/>
                <a:ext cx="1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09" name="Rectangle 25"/>
              <p:cNvSpPr>
                <a:spLocks noChangeArrowheads="1"/>
              </p:cNvSpPr>
              <p:nvPr/>
            </p:nvSpPr>
            <p:spPr bwMode="auto">
              <a:xfrm>
                <a:off x="304" y="1661"/>
                <a:ext cx="2209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10" name="Line 26"/>
              <p:cNvSpPr>
                <a:spLocks noChangeShapeType="1"/>
              </p:cNvSpPr>
              <p:nvPr/>
            </p:nvSpPr>
            <p:spPr bwMode="auto">
              <a:xfrm>
                <a:off x="304" y="1661"/>
                <a:ext cx="220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11" name="Rectangle 27"/>
              <p:cNvSpPr>
                <a:spLocks noChangeArrowheads="1"/>
              </p:cNvSpPr>
              <p:nvPr/>
            </p:nvSpPr>
            <p:spPr bwMode="auto">
              <a:xfrm>
                <a:off x="2513" y="1681"/>
                <a:ext cx="7" cy="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12" name="Line 28"/>
              <p:cNvSpPr>
                <a:spLocks noChangeShapeType="1"/>
              </p:cNvSpPr>
              <p:nvPr/>
            </p:nvSpPr>
            <p:spPr bwMode="auto">
              <a:xfrm>
                <a:off x="2513" y="1681"/>
                <a:ext cx="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13" name="Rectangle 29"/>
              <p:cNvSpPr>
                <a:spLocks noChangeArrowheads="1"/>
              </p:cNvSpPr>
              <p:nvPr/>
            </p:nvSpPr>
            <p:spPr bwMode="auto">
              <a:xfrm>
                <a:off x="2513" y="1661"/>
                <a:ext cx="20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14" name="Line 30"/>
              <p:cNvSpPr>
                <a:spLocks noChangeShapeType="1"/>
              </p:cNvSpPr>
              <p:nvPr/>
            </p:nvSpPr>
            <p:spPr bwMode="auto">
              <a:xfrm>
                <a:off x="2513" y="1661"/>
                <a:ext cx="2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15" name="Line 31"/>
              <p:cNvSpPr>
                <a:spLocks noChangeShapeType="1"/>
              </p:cNvSpPr>
              <p:nvPr/>
            </p:nvSpPr>
            <p:spPr bwMode="auto">
              <a:xfrm>
                <a:off x="2513" y="1661"/>
                <a:ext cx="1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16" name="Rectangle 32"/>
              <p:cNvSpPr>
                <a:spLocks noChangeArrowheads="1"/>
              </p:cNvSpPr>
              <p:nvPr/>
            </p:nvSpPr>
            <p:spPr bwMode="auto">
              <a:xfrm>
                <a:off x="2533" y="1661"/>
                <a:ext cx="1834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17" name="Line 33"/>
              <p:cNvSpPr>
                <a:spLocks noChangeShapeType="1"/>
              </p:cNvSpPr>
              <p:nvPr/>
            </p:nvSpPr>
            <p:spPr bwMode="auto">
              <a:xfrm>
                <a:off x="2533" y="1661"/>
                <a:ext cx="183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18" name="Rectangle 34"/>
              <p:cNvSpPr>
                <a:spLocks noChangeArrowheads="1"/>
              </p:cNvSpPr>
              <p:nvPr/>
            </p:nvSpPr>
            <p:spPr bwMode="auto">
              <a:xfrm>
                <a:off x="4367" y="1681"/>
                <a:ext cx="7" cy="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19" name="Line 35"/>
              <p:cNvSpPr>
                <a:spLocks noChangeShapeType="1"/>
              </p:cNvSpPr>
              <p:nvPr/>
            </p:nvSpPr>
            <p:spPr bwMode="auto">
              <a:xfrm>
                <a:off x="4367" y="1681"/>
                <a:ext cx="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20" name="Rectangle 36"/>
              <p:cNvSpPr>
                <a:spLocks noChangeArrowheads="1"/>
              </p:cNvSpPr>
              <p:nvPr/>
            </p:nvSpPr>
            <p:spPr bwMode="auto">
              <a:xfrm>
                <a:off x="4367" y="1661"/>
                <a:ext cx="20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21" name="Line 37"/>
              <p:cNvSpPr>
                <a:spLocks noChangeShapeType="1"/>
              </p:cNvSpPr>
              <p:nvPr/>
            </p:nvSpPr>
            <p:spPr bwMode="auto">
              <a:xfrm>
                <a:off x="4367" y="1661"/>
                <a:ext cx="2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22" name="Line 38"/>
              <p:cNvSpPr>
                <a:spLocks noChangeShapeType="1"/>
              </p:cNvSpPr>
              <p:nvPr/>
            </p:nvSpPr>
            <p:spPr bwMode="auto">
              <a:xfrm>
                <a:off x="4367" y="1661"/>
                <a:ext cx="1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23" name="Rectangle 39"/>
              <p:cNvSpPr>
                <a:spLocks noChangeArrowheads="1"/>
              </p:cNvSpPr>
              <p:nvPr/>
            </p:nvSpPr>
            <p:spPr bwMode="auto">
              <a:xfrm>
                <a:off x="4387" y="1661"/>
                <a:ext cx="2127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24" name="Line 40"/>
              <p:cNvSpPr>
                <a:spLocks noChangeShapeType="1"/>
              </p:cNvSpPr>
              <p:nvPr/>
            </p:nvSpPr>
            <p:spPr bwMode="auto">
              <a:xfrm>
                <a:off x="4387" y="1661"/>
                <a:ext cx="212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25" name="Rectangle 41"/>
              <p:cNvSpPr>
                <a:spLocks noChangeArrowheads="1"/>
              </p:cNvSpPr>
              <p:nvPr/>
            </p:nvSpPr>
            <p:spPr bwMode="auto">
              <a:xfrm>
                <a:off x="6514" y="1681"/>
                <a:ext cx="7" cy="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26" name="Line 42"/>
              <p:cNvSpPr>
                <a:spLocks noChangeShapeType="1"/>
              </p:cNvSpPr>
              <p:nvPr/>
            </p:nvSpPr>
            <p:spPr bwMode="auto">
              <a:xfrm>
                <a:off x="6514" y="1681"/>
                <a:ext cx="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27" name="Rectangle 43"/>
              <p:cNvSpPr>
                <a:spLocks noChangeArrowheads="1"/>
              </p:cNvSpPr>
              <p:nvPr/>
            </p:nvSpPr>
            <p:spPr bwMode="auto">
              <a:xfrm>
                <a:off x="6514" y="1661"/>
                <a:ext cx="20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28" name="Line 44"/>
              <p:cNvSpPr>
                <a:spLocks noChangeShapeType="1"/>
              </p:cNvSpPr>
              <p:nvPr/>
            </p:nvSpPr>
            <p:spPr bwMode="auto">
              <a:xfrm>
                <a:off x="6514" y="1661"/>
                <a:ext cx="2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29" name="Line 45"/>
              <p:cNvSpPr>
                <a:spLocks noChangeShapeType="1"/>
              </p:cNvSpPr>
              <p:nvPr/>
            </p:nvSpPr>
            <p:spPr bwMode="auto">
              <a:xfrm>
                <a:off x="6514" y="1661"/>
                <a:ext cx="1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30" name="Rectangle 46"/>
              <p:cNvSpPr>
                <a:spLocks noChangeArrowheads="1"/>
              </p:cNvSpPr>
              <p:nvPr/>
            </p:nvSpPr>
            <p:spPr bwMode="auto">
              <a:xfrm>
                <a:off x="6534" y="1661"/>
                <a:ext cx="2707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31" name="Line 47"/>
              <p:cNvSpPr>
                <a:spLocks noChangeShapeType="1"/>
              </p:cNvSpPr>
              <p:nvPr/>
            </p:nvSpPr>
            <p:spPr bwMode="auto">
              <a:xfrm>
                <a:off x="6534" y="1661"/>
                <a:ext cx="270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32" name="Rectangle 48"/>
              <p:cNvSpPr>
                <a:spLocks noChangeArrowheads="1"/>
              </p:cNvSpPr>
              <p:nvPr/>
            </p:nvSpPr>
            <p:spPr bwMode="auto">
              <a:xfrm>
                <a:off x="9241" y="1661"/>
                <a:ext cx="19" cy="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33" name="Line 49"/>
              <p:cNvSpPr>
                <a:spLocks noChangeShapeType="1"/>
              </p:cNvSpPr>
              <p:nvPr/>
            </p:nvSpPr>
            <p:spPr bwMode="auto">
              <a:xfrm>
                <a:off x="9241" y="1661"/>
                <a:ext cx="1" cy="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34" name="Rectangle 50"/>
              <p:cNvSpPr>
                <a:spLocks noChangeArrowheads="1"/>
              </p:cNvSpPr>
              <p:nvPr/>
            </p:nvSpPr>
            <p:spPr bwMode="auto">
              <a:xfrm>
                <a:off x="9241" y="1661"/>
                <a:ext cx="19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35" name="Line 51"/>
              <p:cNvSpPr>
                <a:spLocks noChangeShapeType="1"/>
              </p:cNvSpPr>
              <p:nvPr/>
            </p:nvSpPr>
            <p:spPr bwMode="auto">
              <a:xfrm>
                <a:off x="9241" y="1661"/>
                <a:ext cx="1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36" name="Line 52"/>
              <p:cNvSpPr>
                <a:spLocks noChangeShapeType="1"/>
              </p:cNvSpPr>
              <p:nvPr/>
            </p:nvSpPr>
            <p:spPr bwMode="auto">
              <a:xfrm>
                <a:off x="9241" y="1661"/>
                <a:ext cx="1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37" name="Rectangle 53"/>
              <p:cNvSpPr>
                <a:spLocks noChangeArrowheads="1"/>
              </p:cNvSpPr>
              <p:nvPr/>
            </p:nvSpPr>
            <p:spPr bwMode="auto">
              <a:xfrm>
                <a:off x="284" y="1683"/>
                <a:ext cx="20" cy="69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38" name="Line 54"/>
              <p:cNvSpPr>
                <a:spLocks noChangeShapeType="1"/>
              </p:cNvSpPr>
              <p:nvPr/>
            </p:nvSpPr>
            <p:spPr bwMode="auto">
              <a:xfrm>
                <a:off x="284" y="1683"/>
                <a:ext cx="1" cy="6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39" name="Rectangle 55"/>
              <p:cNvSpPr>
                <a:spLocks noChangeArrowheads="1"/>
              </p:cNvSpPr>
              <p:nvPr/>
            </p:nvSpPr>
            <p:spPr bwMode="auto">
              <a:xfrm>
                <a:off x="2513" y="1683"/>
                <a:ext cx="7" cy="69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40" name="Line 56"/>
              <p:cNvSpPr>
                <a:spLocks noChangeShapeType="1"/>
              </p:cNvSpPr>
              <p:nvPr/>
            </p:nvSpPr>
            <p:spPr bwMode="auto">
              <a:xfrm>
                <a:off x="2513" y="1683"/>
                <a:ext cx="1" cy="6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41" name="Rectangle 57"/>
              <p:cNvSpPr>
                <a:spLocks noChangeArrowheads="1"/>
              </p:cNvSpPr>
              <p:nvPr/>
            </p:nvSpPr>
            <p:spPr bwMode="auto">
              <a:xfrm>
                <a:off x="4367" y="1683"/>
                <a:ext cx="7" cy="69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42" name="Line 58"/>
              <p:cNvSpPr>
                <a:spLocks noChangeShapeType="1"/>
              </p:cNvSpPr>
              <p:nvPr/>
            </p:nvSpPr>
            <p:spPr bwMode="auto">
              <a:xfrm>
                <a:off x="4367" y="1683"/>
                <a:ext cx="1" cy="6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43" name="Rectangle 59"/>
              <p:cNvSpPr>
                <a:spLocks noChangeArrowheads="1"/>
              </p:cNvSpPr>
              <p:nvPr/>
            </p:nvSpPr>
            <p:spPr bwMode="auto">
              <a:xfrm>
                <a:off x="6514" y="1683"/>
                <a:ext cx="7" cy="69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44" name="Line 60"/>
              <p:cNvSpPr>
                <a:spLocks noChangeShapeType="1"/>
              </p:cNvSpPr>
              <p:nvPr/>
            </p:nvSpPr>
            <p:spPr bwMode="auto">
              <a:xfrm>
                <a:off x="6514" y="1683"/>
                <a:ext cx="1" cy="6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45" name="Rectangle 61"/>
              <p:cNvSpPr>
                <a:spLocks noChangeArrowheads="1"/>
              </p:cNvSpPr>
              <p:nvPr/>
            </p:nvSpPr>
            <p:spPr bwMode="auto">
              <a:xfrm>
                <a:off x="9241" y="1683"/>
                <a:ext cx="19" cy="69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46" name="Line 62"/>
              <p:cNvSpPr>
                <a:spLocks noChangeShapeType="1"/>
              </p:cNvSpPr>
              <p:nvPr/>
            </p:nvSpPr>
            <p:spPr bwMode="auto">
              <a:xfrm>
                <a:off x="9241" y="1683"/>
                <a:ext cx="1" cy="6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47" name="Rectangle 63"/>
              <p:cNvSpPr>
                <a:spLocks noChangeArrowheads="1"/>
              </p:cNvSpPr>
              <p:nvPr/>
            </p:nvSpPr>
            <p:spPr bwMode="auto">
              <a:xfrm>
                <a:off x="1404" y="2395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48" name="Rectangle 64"/>
              <p:cNvSpPr>
                <a:spLocks noChangeArrowheads="1"/>
              </p:cNvSpPr>
              <p:nvPr/>
            </p:nvSpPr>
            <p:spPr bwMode="auto">
              <a:xfrm>
                <a:off x="2989" y="2395"/>
                <a:ext cx="901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[Kč/ks]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49" name="Rectangle 65"/>
              <p:cNvSpPr>
                <a:spLocks noChangeArrowheads="1"/>
              </p:cNvSpPr>
              <p:nvPr/>
            </p:nvSpPr>
            <p:spPr bwMode="auto">
              <a:xfrm>
                <a:off x="3898" y="2395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50" name="Rectangle 66"/>
              <p:cNvSpPr>
                <a:spLocks noChangeArrowheads="1"/>
              </p:cNvSpPr>
              <p:nvPr/>
            </p:nvSpPr>
            <p:spPr bwMode="auto">
              <a:xfrm>
                <a:off x="5159" y="2395"/>
                <a:ext cx="567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[Kč]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51" name="Rectangle 67"/>
              <p:cNvSpPr>
                <a:spLocks noChangeArrowheads="1"/>
              </p:cNvSpPr>
              <p:nvPr/>
            </p:nvSpPr>
            <p:spPr bwMode="auto">
              <a:xfrm>
                <a:off x="5731" y="2395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52" name="Rectangle 68"/>
              <p:cNvSpPr>
                <a:spLocks noChangeArrowheads="1"/>
              </p:cNvSpPr>
              <p:nvPr/>
            </p:nvSpPr>
            <p:spPr bwMode="auto">
              <a:xfrm>
                <a:off x="7641" y="2395"/>
                <a:ext cx="484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[ks]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53" name="Rectangle 69"/>
              <p:cNvSpPr>
                <a:spLocks noChangeArrowheads="1"/>
              </p:cNvSpPr>
              <p:nvPr/>
            </p:nvSpPr>
            <p:spPr bwMode="auto">
              <a:xfrm>
                <a:off x="8128" y="2395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54" name="Rectangle 70"/>
              <p:cNvSpPr>
                <a:spLocks noChangeArrowheads="1"/>
              </p:cNvSpPr>
              <p:nvPr/>
            </p:nvSpPr>
            <p:spPr bwMode="auto">
              <a:xfrm>
                <a:off x="284" y="2377"/>
                <a:ext cx="20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55" name="Line 71"/>
              <p:cNvSpPr>
                <a:spLocks noChangeShapeType="1"/>
              </p:cNvSpPr>
              <p:nvPr/>
            </p:nvSpPr>
            <p:spPr bwMode="auto">
              <a:xfrm>
                <a:off x="284" y="2377"/>
                <a:ext cx="2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56" name="Rectangle 72"/>
              <p:cNvSpPr>
                <a:spLocks noChangeArrowheads="1"/>
              </p:cNvSpPr>
              <p:nvPr/>
            </p:nvSpPr>
            <p:spPr bwMode="auto">
              <a:xfrm>
                <a:off x="304" y="2377"/>
                <a:ext cx="2209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57" name="Line 73"/>
              <p:cNvSpPr>
                <a:spLocks noChangeShapeType="1"/>
              </p:cNvSpPr>
              <p:nvPr/>
            </p:nvSpPr>
            <p:spPr bwMode="auto">
              <a:xfrm>
                <a:off x="304" y="2377"/>
                <a:ext cx="220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58" name="Rectangle 74"/>
              <p:cNvSpPr>
                <a:spLocks noChangeArrowheads="1"/>
              </p:cNvSpPr>
              <p:nvPr/>
            </p:nvSpPr>
            <p:spPr bwMode="auto">
              <a:xfrm>
                <a:off x="2513" y="2377"/>
                <a:ext cx="7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59" name="Line 75"/>
              <p:cNvSpPr>
                <a:spLocks noChangeShapeType="1"/>
              </p:cNvSpPr>
              <p:nvPr/>
            </p:nvSpPr>
            <p:spPr bwMode="auto">
              <a:xfrm>
                <a:off x="2513" y="2377"/>
                <a:ext cx="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60" name="Line 76"/>
              <p:cNvSpPr>
                <a:spLocks noChangeShapeType="1"/>
              </p:cNvSpPr>
              <p:nvPr/>
            </p:nvSpPr>
            <p:spPr bwMode="auto">
              <a:xfrm>
                <a:off x="2513" y="2377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61" name="Rectangle 77"/>
              <p:cNvSpPr>
                <a:spLocks noChangeArrowheads="1"/>
              </p:cNvSpPr>
              <p:nvPr/>
            </p:nvSpPr>
            <p:spPr bwMode="auto">
              <a:xfrm>
                <a:off x="2520" y="2377"/>
                <a:ext cx="1847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62" name="Line 78"/>
              <p:cNvSpPr>
                <a:spLocks noChangeShapeType="1"/>
              </p:cNvSpPr>
              <p:nvPr/>
            </p:nvSpPr>
            <p:spPr bwMode="auto">
              <a:xfrm>
                <a:off x="2520" y="2377"/>
                <a:ext cx="184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63" name="Rectangle 79"/>
              <p:cNvSpPr>
                <a:spLocks noChangeArrowheads="1"/>
              </p:cNvSpPr>
              <p:nvPr/>
            </p:nvSpPr>
            <p:spPr bwMode="auto">
              <a:xfrm>
                <a:off x="4367" y="2377"/>
                <a:ext cx="7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64" name="Line 80"/>
              <p:cNvSpPr>
                <a:spLocks noChangeShapeType="1"/>
              </p:cNvSpPr>
              <p:nvPr/>
            </p:nvSpPr>
            <p:spPr bwMode="auto">
              <a:xfrm>
                <a:off x="4367" y="2377"/>
                <a:ext cx="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65" name="Line 81"/>
              <p:cNvSpPr>
                <a:spLocks noChangeShapeType="1"/>
              </p:cNvSpPr>
              <p:nvPr/>
            </p:nvSpPr>
            <p:spPr bwMode="auto">
              <a:xfrm>
                <a:off x="4367" y="2377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66" name="Rectangle 82"/>
              <p:cNvSpPr>
                <a:spLocks noChangeArrowheads="1"/>
              </p:cNvSpPr>
              <p:nvPr/>
            </p:nvSpPr>
            <p:spPr bwMode="auto">
              <a:xfrm>
                <a:off x="4374" y="2377"/>
                <a:ext cx="2140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67" name="Line 83"/>
              <p:cNvSpPr>
                <a:spLocks noChangeShapeType="1"/>
              </p:cNvSpPr>
              <p:nvPr/>
            </p:nvSpPr>
            <p:spPr bwMode="auto">
              <a:xfrm>
                <a:off x="4374" y="2377"/>
                <a:ext cx="214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68" name="Rectangle 84"/>
              <p:cNvSpPr>
                <a:spLocks noChangeArrowheads="1"/>
              </p:cNvSpPr>
              <p:nvPr/>
            </p:nvSpPr>
            <p:spPr bwMode="auto">
              <a:xfrm>
                <a:off x="6514" y="2377"/>
                <a:ext cx="7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69" name="Line 85"/>
              <p:cNvSpPr>
                <a:spLocks noChangeShapeType="1"/>
              </p:cNvSpPr>
              <p:nvPr/>
            </p:nvSpPr>
            <p:spPr bwMode="auto">
              <a:xfrm>
                <a:off x="6514" y="2377"/>
                <a:ext cx="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70" name="Line 86"/>
              <p:cNvSpPr>
                <a:spLocks noChangeShapeType="1"/>
              </p:cNvSpPr>
              <p:nvPr/>
            </p:nvSpPr>
            <p:spPr bwMode="auto">
              <a:xfrm>
                <a:off x="6514" y="2377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71" name="Rectangle 87"/>
              <p:cNvSpPr>
                <a:spLocks noChangeArrowheads="1"/>
              </p:cNvSpPr>
              <p:nvPr/>
            </p:nvSpPr>
            <p:spPr bwMode="auto">
              <a:xfrm>
                <a:off x="6521" y="2377"/>
                <a:ext cx="2720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72" name="Line 88"/>
              <p:cNvSpPr>
                <a:spLocks noChangeShapeType="1"/>
              </p:cNvSpPr>
              <p:nvPr/>
            </p:nvSpPr>
            <p:spPr bwMode="auto">
              <a:xfrm>
                <a:off x="6521" y="2377"/>
                <a:ext cx="272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73" name="Rectangle 89"/>
              <p:cNvSpPr>
                <a:spLocks noChangeArrowheads="1"/>
              </p:cNvSpPr>
              <p:nvPr/>
            </p:nvSpPr>
            <p:spPr bwMode="auto">
              <a:xfrm>
                <a:off x="9241" y="2377"/>
                <a:ext cx="19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74" name="Line 90"/>
              <p:cNvSpPr>
                <a:spLocks noChangeShapeType="1"/>
              </p:cNvSpPr>
              <p:nvPr/>
            </p:nvSpPr>
            <p:spPr bwMode="auto">
              <a:xfrm>
                <a:off x="9241" y="2377"/>
                <a:ext cx="1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75" name="Rectangle 91"/>
              <p:cNvSpPr>
                <a:spLocks noChangeArrowheads="1"/>
              </p:cNvSpPr>
              <p:nvPr/>
            </p:nvSpPr>
            <p:spPr bwMode="auto">
              <a:xfrm>
                <a:off x="284" y="2383"/>
                <a:ext cx="20" cy="34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76" name="Line 92"/>
              <p:cNvSpPr>
                <a:spLocks noChangeShapeType="1"/>
              </p:cNvSpPr>
              <p:nvPr/>
            </p:nvSpPr>
            <p:spPr bwMode="auto">
              <a:xfrm>
                <a:off x="284" y="2383"/>
                <a:ext cx="1" cy="3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77" name="Rectangle 93"/>
              <p:cNvSpPr>
                <a:spLocks noChangeArrowheads="1"/>
              </p:cNvSpPr>
              <p:nvPr/>
            </p:nvSpPr>
            <p:spPr bwMode="auto">
              <a:xfrm>
                <a:off x="2513" y="2383"/>
                <a:ext cx="7" cy="34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78" name="Line 94"/>
              <p:cNvSpPr>
                <a:spLocks noChangeShapeType="1"/>
              </p:cNvSpPr>
              <p:nvPr/>
            </p:nvSpPr>
            <p:spPr bwMode="auto">
              <a:xfrm>
                <a:off x="2513" y="2383"/>
                <a:ext cx="1" cy="3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79" name="Rectangle 95"/>
              <p:cNvSpPr>
                <a:spLocks noChangeArrowheads="1"/>
              </p:cNvSpPr>
              <p:nvPr/>
            </p:nvSpPr>
            <p:spPr bwMode="auto">
              <a:xfrm>
                <a:off x="4367" y="2383"/>
                <a:ext cx="7" cy="34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80" name="Line 96"/>
              <p:cNvSpPr>
                <a:spLocks noChangeShapeType="1"/>
              </p:cNvSpPr>
              <p:nvPr/>
            </p:nvSpPr>
            <p:spPr bwMode="auto">
              <a:xfrm>
                <a:off x="4367" y="2383"/>
                <a:ext cx="1" cy="3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81" name="Rectangle 97"/>
              <p:cNvSpPr>
                <a:spLocks noChangeArrowheads="1"/>
              </p:cNvSpPr>
              <p:nvPr/>
            </p:nvSpPr>
            <p:spPr bwMode="auto">
              <a:xfrm>
                <a:off x="6514" y="2383"/>
                <a:ext cx="7" cy="34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82" name="Line 98"/>
              <p:cNvSpPr>
                <a:spLocks noChangeShapeType="1"/>
              </p:cNvSpPr>
              <p:nvPr/>
            </p:nvSpPr>
            <p:spPr bwMode="auto">
              <a:xfrm>
                <a:off x="6514" y="2383"/>
                <a:ext cx="1" cy="3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83" name="Rectangle 99"/>
              <p:cNvSpPr>
                <a:spLocks noChangeArrowheads="1"/>
              </p:cNvSpPr>
              <p:nvPr/>
            </p:nvSpPr>
            <p:spPr bwMode="auto">
              <a:xfrm>
                <a:off x="9241" y="2383"/>
                <a:ext cx="19" cy="34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84" name="Line 100"/>
              <p:cNvSpPr>
                <a:spLocks noChangeShapeType="1"/>
              </p:cNvSpPr>
              <p:nvPr/>
            </p:nvSpPr>
            <p:spPr bwMode="auto">
              <a:xfrm>
                <a:off x="9241" y="2383"/>
                <a:ext cx="1" cy="3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285" name="Rectangle 101"/>
              <p:cNvSpPr>
                <a:spLocks noChangeArrowheads="1"/>
              </p:cNvSpPr>
              <p:nvPr/>
            </p:nvSpPr>
            <p:spPr bwMode="auto">
              <a:xfrm>
                <a:off x="368" y="2926"/>
                <a:ext cx="1725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Stávající linka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86" name="Rectangle 102"/>
              <p:cNvSpPr>
                <a:spLocks noChangeArrowheads="1"/>
              </p:cNvSpPr>
              <p:nvPr/>
            </p:nvSpPr>
            <p:spPr bwMode="auto">
              <a:xfrm>
                <a:off x="2110" y="2926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87" name="Rectangle 103"/>
              <p:cNvSpPr>
                <a:spLocks noChangeArrowheads="1"/>
              </p:cNvSpPr>
              <p:nvPr/>
            </p:nvSpPr>
            <p:spPr bwMode="auto">
              <a:xfrm>
                <a:off x="2741" y="2926"/>
                <a:ext cx="1075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23 Kč/ks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88" name="Rectangle 104"/>
              <p:cNvSpPr>
                <a:spLocks noChangeArrowheads="1"/>
              </p:cNvSpPr>
              <p:nvPr/>
            </p:nvSpPr>
            <p:spPr bwMode="auto">
              <a:xfrm>
                <a:off x="3827" y="2926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89" name="Rectangle 105"/>
              <p:cNvSpPr>
                <a:spLocks noChangeArrowheads="1"/>
              </p:cNvSpPr>
              <p:nvPr/>
            </p:nvSpPr>
            <p:spPr bwMode="auto">
              <a:xfrm>
                <a:off x="4827" y="2926"/>
                <a:ext cx="301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93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90" name="Rectangle 106"/>
              <p:cNvSpPr>
                <a:spLocks noChangeArrowheads="1"/>
              </p:cNvSpPr>
              <p:nvPr/>
            </p:nvSpPr>
            <p:spPr bwMode="auto">
              <a:xfrm>
                <a:off x="5131" y="2926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91" name="Rectangle 107"/>
              <p:cNvSpPr>
                <a:spLocks noChangeArrowheads="1"/>
              </p:cNvSpPr>
              <p:nvPr/>
            </p:nvSpPr>
            <p:spPr bwMode="auto">
              <a:xfrm>
                <a:off x="5207" y="2926"/>
                <a:ext cx="875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000 Kč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92" name="Rectangle 108"/>
              <p:cNvSpPr>
                <a:spLocks noChangeArrowheads="1"/>
              </p:cNvSpPr>
              <p:nvPr/>
            </p:nvSpPr>
            <p:spPr bwMode="auto">
              <a:xfrm>
                <a:off x="6089" y="2926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93" name="Rectangle 109"/>
              <p:cNvSpPr>
                <a:spLocks noChangeArrowheads="1"/>
              </p:cNvSpPr>
              <p:nvPr/>
            </p:nvSpPr>
            <p:spPr bwMode="auto">
              <a:xfrm>
                <a:off x="6901" y="2926"/>
                <a:ext cx="301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20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94" name="Rectangle 110"/>
              <p:cNvSpPr>
                <a:spLocks noChangeArrowheads="1"/>
              </p:cNvSpPr>
              <p:nvPr/>
            </p:nvSpPr>
            <p:spPr bwMode="auto">
              <a:xfrm>
                <a:off x="7205" y="2926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95" name="Rectangle 111"/>
              <p:cNvSpPr>
                <a:spLocks noChangeArrowheads="1"/>
              </p:cNvSpPr>
              <p:nvPr/>
            </p:nvSpPr>
            <p:spPr bwMode="auto">
              <a:xfrm>
                <a:off x="7281" y="2926"/>
                <a:ext cx="451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000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96" name="Rectangle 112"/>
              <p:cNvSpPr>
                <a:spLocks noChangeArrowheads="1"/>
              </p:cNvSpPr>
              <p:nvPr/>
            </p:nvSpPr>
            <p:spPr bwMode="auto">
              <a:xfrm>
                <a:off x="7811" y="2926"/>
                <a:ext cx="151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–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97" name="Rectangle 113"/>
              <p:cNvSpPr>
                <a:spLocks noChangeArrowheads="1"/>
              </p:cNvSpPr>
              <p:nvPr/>
            </p:nvSpPr>
            <p:spPr bwMode="auto">
              <a:xfrm>
                <a:off x="7963" y="2926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98" name="Rectangle 114"/>
              <p:cNvSpPr>
                <a:spLocks noChangeArrowheads="1"/>
              </p:cNvSpPr>
              <p:nvPr/>
            </p:nvSpPr>
            <p:spPr bwMode="auto">
              <a:xfrm>
                <a:off x="8038" y="2926"/>
                <a:ext cx="826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22 000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99" name="Rectangle 115"/>
              <p:cNvSpPr>
                <a:spLocks noChangeArrowheads="1"/>
              </p:cNvSpPr>
              <p:nvPr/>
            </p:nvSpPr>
            <p:spPr bwMode="auto">
              <a:xfrm>
                <a:off x="8869" y="2926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00" name="Rectangle 116"/>
              <p:cNvSpPr>
                <a:spLocks noChangeArrowheads="1"/>
              </p:cNvSpPr>
              <p:nvPr/>
            </p:nvSpPr>
            <p:spPr bwMode="auto">
              <a:xfrm>
                <a:off x="284" y="2731"/>
                <a:ext cx="20" cy="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01" name="Line 117"/>
              <p:cNvSpPr>
                <a:spLocks noChangeShapeType="1"/>
              </p:cNvSpPr>
              <p:nvPr/>
            </p:nvSpPr>
            <p:spPr bwMode="auto">
              <a:xfrm>
                <a:off x="284" y="2731"/>
                <a:ext cx="1" cy="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02" name="Rectangle 118"/>
              <p:cNvSpPr>
                <a:spLocks noChangeArrowheads="1"/>
              </p:cNvSpPr>
              <p:nvPr/>
            </p:nvSpPr>
            <p:spPr bwMode="auto">
              <a:xfrm>
                <a:off x="304" y="2731"/>
                <a:ext cx="2209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03" name="Line 119"/>
              <p:cNvSpPr>
                <a:spLocks noChangeShapeType="1"/>
              </p:cNvSpPr>
              <p:nvPr/>
            </p:nvSpPr>
            <p:spPr bwMode="auto">
              <a:xfrm>
                <a:off x="304" y="2731"/>
                <a:ext cx="220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04" name="Rectangle 120"/>
              <p:cNvSpPr>
                <a:spLocks noChangeArrowheads="1"/>
              </p:cNvSpPr>
              <p:nvPr/>
            </p:nvSpPr>
            <p:spPr bwMode="auto">
              <a:xfrm>
                <a:off x="2513" y="2751"/>
                <a:ext cx="7" cy="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05" name="Line 121"/>
              <p:cNvSpPr>
                <a:spLocks noChangeShapeType="1"/>
              </p:cNvSpPr>
              <p:nvPr/>
            </p:nvSpPr>
            <p:spPr bwMode="auto">
              <a:xfrm>
                <a:off x="2513" y="2751"/>
                <a:ext cx="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06" name="Rectangle 122"/>
              <p:cNvSpPr>
                <a:spLocks noChangeArrowheads="1"/>
              </p:cNvSpPr>
              <p:nvPr/>
            </p:nvSpPr>
            <p:spPr bwMode="auto">
              <a:xfrm>
                <a:off x="2513" y="2731"/>
                <a:ext cx="20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07" name="Line 123"/>
              <p:cNvSpPr>
                <a:spLocks noChangeShapeType="1"/>
              </p:cNvSpPr>
              <p:nvPr/>
            </p:nvSpPr>
            <p:spPr bwMode="auto">
              <a:xfrm>
                <a:off x="2513" y="2731"/>
                <a:ext cx="2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08" name="Line 124"/>
              <p:cNvSpPr>
                <a:spLocks noChangeShapeType="1"/>
              </p:cNvSpPr>
              <p:nvPr/>
            </p:nvSpPr>
            <p:spPr bwMode="auto">
              <a:xfrm>
                <a:off x="2513" y="2731"/>
                <a:ext cx="1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09" name="Rectangle 125"/>
              <p:cNvSpPr>
                <a:spLocks noChangeArrowheads="1"/>
              </p:cNvSpPr>
              <p:nvPr/>
            </p:nvSpPr>
            <p:spPr bwMode="auto">
              <a:xfrm>
                <a:off x="2533" y="2731"/>
                <a:ext cx="1834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10" name="Line 126"/>
              <p:cNvSpPr>
                <a:spLocks noChangeShapeType="1"/>
              </p:cNvSpPr>
              <p:nvPr/>
            </p:nvSpPr>
            <p:spPr bwMode="auto">
              <a:xfrm>
                <a:off x="2533" y="2731"/>
                <a:ext cx="183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11" name="Rectangle 127"/>
              <p:cNvSpPr>
                <a:spLocks noChangeArrowheads="1"/>
              </p:cNvSpPr>
              <p:nvPr/>
            </p:nvSpPr>
            <p:spPr bwMode="auto">
              <a:xfrm>
                <a:off x="4367" y="2751"/>
                <a:ext cx="7" cy="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12" name="Line 128"/>
              <p:cNvSpPr>
                <a:spLocks noChangeShapeType="1"/>
              </p:cNvSpPr>
              <p:nvPr/>
            </p:nvSpPr>
            <p:spPr bwMode="auto">
              <a:xfrm>
                <a:off x="4367" y="2751"/>
                <a:ext cx="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13" name="Rectangle 129"/>
              <p:cNvSpPr>
                <a:spLocks noChangeArrowheads="1"/>
              </p:cNvSpPr>
              <p:nvPr/>
            </p:nvSpPr>
            <p:spPr bwMode="auto">
              <a:xfrm>
                <a:off x="4367" y="2731"/>
                <a:ext cx="20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14" name="Line 130"/>
              <p:cNvSpPr>
                <a:spLocks noChangeShapeType="1"/>
              </p:cNvSpPr>
              <p:nvPr/>
            </p:nvSpPr>
            <p:spPr bwMode="auto">
              <a:xfrm>
                <a:off x="4367" y="2731"/>
                <a:ext cx="2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15" name="Line 131"/>
              <p:cNvSpPr>
                <a:spLocks noChangeShapeType="1"/>
              </p:cNvSpPr>
              <p:nvPr/>
            </p:nvSpPr>
            <p:spPr bwMode="auto">
              <a:xfrm>
                <a:off x="4367" y="2731"/>
                <a:ext cx="1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16" name="Rectangle 132"/>
              <p:cNvSpPr>
                <a:spLocks noChangeArrowheads="1"/>
              </p:cNvSpPr>
              <p:nvPr/>
            </p:nvSpPr>
            <p:spPr bwMode="auto">
              <a:xfrm>
                <a:off x="4387" y="2731"/>
                <a:ext cx="2127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17" name="Line 133"/>
              <p:cNvSpPr>
                <a:spLocks noChangeShapeType="1"/>
              </p:cNvSpPr>
              <p:nvPr/>
            </p:nvSpPr>
            <p:spPr bwMode="auto">
              <a:xfrm>
                <a:off x="4387" y="2731"/>
                <a:ext cx="212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18" name="Rectangle 134"/>
              <p:cNvSpPr>
                <a:spLocks noChangeArrowheads="1"/>
              </p:cNvSpPr>
              <p:nvPr/>
            </p:nvSpPr>
            <p:spPr bwMode="auto">
              <a:xfrm>
                <a:off x="6514" y="2751"/>
                <a:ext cx="7" cy="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19" name="Line 135"/>
              <p:cNvSpPr>
                <a:spLocks noChangeShapeType="1"/>
              </p:cNvSpPr>
              <p:nvPr/>
            </p:nvSpPr>
            <p:spPr bwMode="auto">
              <a:xfrm>
                <a:off x="6514" y="2751"/>
                <a:ext cx="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20" name="Rectangle 136"/>
              <p:cNvSpPr>
                <a:spLocks noChangeArrowheads="1"/>
              </p:cNvSpPr>
              <p:nvPr/>
            </p:nvSpPr>
            <p:spPr bwMode="auto">
              <a:xfrm>
                <a:off x="6514" y="2731"/>
                <a:ext cx="20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21" name="Line 137"/>
              <p:cNvSpPr>
                <a:spLocks noChangeShapeType="1"/>
              </p:cNvSpPr>
              <p:nvPr/>
            </p:nvSpPr>
            <p:spPr bwMode="auto">
              <a:xfrm>
                <a:off x="6514" y="2731"/>
                <a:ext cx="2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22" name="Line 138"/>
              <p:cNvSpPr>
                <a:spLocks noChangeShapeType="1"/>
              </p:cNvSpPr>
              <p:nvPr/>
            </p:nvSpPr>
            <p:spPr bwMode="auto">
              <a:xfrm>
                <a:off x="6514" y="2731"/>
                <a:ext cx="1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23" name="Rectangle 139"/>
              <p:cNvSpPr>
                <a:spLocks noChangeArrowheads="1"/>
              </p:cNvSpPr>
              <p:nvPr/>
            </p:nvSpPr>
            <p:spPr bwMode="auto">
              <a:xfrm>
                <a:off x="6534" y="2731"/>
                <a:ext cx="2707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24" name="Line 140"/>
              <p:cNvSpPr>
                <a:spLocks noChangeShapeType="1"/>
              </p:cNvSpPr>
              <p:nvPr/>
            </p:nvSpPr>
            <p:spPr bwMode="auto">
              <a:xfrm>
                <a:off x="6534" y="2731"/>
                <a:ext cx="270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25" name="Rectangle 141"/>
              <p:cNvSpPr>
                <a:spLocks noChangeArrowheads="1"/>
              </p:cNvSpPr>
              <p:nvPr/>
            </p:nvSpPr>
            <p:spPr bwMode="auto">
              <a:xfrm>
                <a:off x="9241" y="2731"/>
                <a:ext cx="19" cy="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26" name="Line 142"/>
              <p:cNvSpPr>
                <a:spLocks noChangeShapeType="1"/>
              </p:cNvSpPr>
              <p:nvPr/>
            </p:nvSpPr>
            <p:spPr bwMode="auto">
              <a:xfrm>
                <a:off x="9241" y="2731"/>
                <a:ext cx="1" cy="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27" name="Rectangle 143"/>
              <p:cNvSpPr>
                <a:spLocks noChangeArrowheads="1"/>
              </p:cNvSpPr>
              <p:nvPr/>
            </p:nvSpPr>
            <p:spPr bwMode="auto">
              <a:xfrm>
                <a:off x="284" y="2753"/>
                <a:ext cx="20" cy="56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28" name="Line 144"/>
              <p:cNvSpPr>
                <a:spLocks noChangeShapeType="1"/>
              </p:cNvSpPr>
              <p:nvPr/>
            </p:nvSpPr>
            <p:spPr bwMode="auto">
              <a:xfrm>
                <a:off x="284" y="2753"/>
                <a:ext cx="1" cy="5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29" name="Rectangle 145"/>
              <p:cNvSpPr>
                <a:spLocks noChangeArrowheads="1"/>
              </p:cNvSpPr>
              <p:nvPr/>
            </p:nvSpPr>
            <p:spPr bwMode="auto">
              <a:xfrm>
                <a:off x="2513" y="2753"/>
                <a:ext cx="7" cy="56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30" name="Line 146"/>
              <p:cNvSpPr>
                <a:spLocks noChangeShapeType="1"/>
              </p:cNvSpPr>
              <p:nvPr/>
            </p:nvSpPr>
            <p:spPr bwMode="auto">
              <a:xfrm>
                <a:off x="2513" y="2753"/>
                <a:ext cx="1" cy="5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31" name="Rectangle 147"/>
              <p:cNvSpPr>
                <a:spLocks noChangeArrowheads="1"/>
              </p:cNvSpPr>
              <p:nvPr/>
            </p:nvSpPr>
            <p:spPr bwMode="auto">
              <a:xfrm>
                <a:off x="4367" y="2753"/>
                <a:ext cx="7" cy="56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32" name="Line 148"/>
              <p:cNvSpPr>
                <a:spLocks noChangeShapeType="1"/>
              </p:cNvSpPr>
              <p:nvPr/>
            </p:nvSpPr>
            <p:spPr bwMode="auto">
              <a:xfrm>
                <a:off x="4367" y="2753"/>
                <a:ext cx="1" cy="5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33" name="Rectangle 149"/>
              <p:cNvSpPr>
                <a:spLocks noChangeArrowheads="1"/>
              </p:cNvSpPr>
              <p:nvPr/>
            </p:nvSpPr>
            <p:spPr bwMode="auto">
              <a:xfrm>
                <a:off x="6514" y="2753"/>
                <a:ext cx="7" cy="56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34" name="Line 150"/>
              <p:cNvSpPr>
                <a:spLocks noChangeShapeType="1"/>
              </p:cNvSpPr>
              <p:nvPr/>
            </p:nvSpPr>
            <p:spPr bwMode="auto">
              <a:xfrm>
                <a:off x="6514" y="2753"/>
                <a:ext cx="1" cy="5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35" name="Rectangle 151"/>
              <p:cNvSpPr>
                <a:spLocks noChangeArrowheads="1"/>
              </p:cNvSpPr>
              <p:nvPr/>
            </p:nvSpPr>
            <p:spPr bwMode="auto">
              <a:xfrm>
                <a:off x="9241" y="2753"/>
                <a:ext cx="19" cy="56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36" name="Line 152"/>
              <p:cNvSpPr>
                <a:spLocks noChangeShapeType="1"/>
              </p:cNvSpPr>
              <p:nvPr/>
            </p:nvSpPr>
            <p:spPr bwMode="auto">
              <a:xfrm>
                <a:off x="9241" y="2753"/>
                <a:ext cx="1" cy="5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37" name="Rectangle 153"/>
              <p:cNvSpPr>
                <a:spLocks noChangeArrowheads="1"/>
              </p:cNvSpPr>
              <p:nvPr/>
            </p:nvSpPr>
            <p:spPr bwMode="auto">
              <a:xfrm>
                <a:off x="368" y="3498"/>
                <a:ext cx="1325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Nová linka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38" name="Rectangle 154"/>
              <p:cNvSpPr>
                <a:spLocks noChangeArrowheads="1"/>
              </p:cNvSpPr>
              <p:nvPr/>
            </p:nvSpPr>
            <p:spPr bwMode="auto">
              <a:xfrm>
                <a:off x="1707" y="3498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39" name="Rectangle 155"/>
              <p:cNvSpPr>
                <a:spLocks noChangeArrowheads="1"/>
              </p:cNvSpPr>
              <p:nvPr/>
            </p:nvSpPr>
            <p:spPr bwMode="auto">
              <a:xfrm>
                <a:off x="2741" y="3498"/>
                <a:ext cx="1075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23 Kč/ks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40" name="Rectangle 156"/>
              <p:cNvSpPr>
                <a:spLocks noChangeArrowheads="1"/>
              </p:cNvSpPr>
              <p:nvPr/>
            </p:nvSpPr>
            <p:spPr bwMode="auto">
              <a:xfrm>
                <a:off x="3827" y="3498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41" name="Rectangle 157"/>
              <p:cNvSpPr>
                <a:spLocks noChangeArrowheads="1"/>
              </p:cNvSpPr>
              <p:nvPr/>
            </p:nvSpPr>
            <p:spPr bwMode="auto">
              <a:xfrm>
                <a:off x="4675" y="3498"/>
                <a:ext cx="451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160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42" name="Rectangle 158"/>
              <p:cNvSpPr>
                <a:spLocks noChangeArrowheads="1"/>
              </p:cNvSpPr>
              <p:nvPr/>
            </p:nvSpPr>
            <p:spPr bwMode="auto">
              <a:xfrm>
                <a:off x="5131" y="3498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43" name="Rectangle 159"/>
              <p:cNvSpPr>
                <a:spLocks noChangeArrowheads="1"/>
              </p:cNvSpPr>
              <p:nvPr/>
            </p:nvSpPr>
            <p:spPr bwMode="auto">
              <a:xfrm>
                <a:off x="5207" y="3498"/>
                <a:ext cx="875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400 Kč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44" name="Rectangle 160"/>
              <p:cNvSpPr>
                <a:spLocks noChangeArrowheads="1"/>
              </p:cNvSpPr>
              <p:nvPr/>
            </p:nvSpPr>
            <p:spPr bwMode="auto">
              <a:xfrm>
                <a:off x="6089" y="3498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45" name="Rectangle 161"/>
              <p:cNvSpPr>
                <a:spLocks noChangeArrowheads="1"/>
              </p:cNvSpPr>
              <p:nvPr/>
            </p:nvSpPr>
            <p:spPr bwMode="auto">
              <a:xfrm>
                <a:off x="6901" y="3498"/>
                <a:ext cx="301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40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46" name="Rectangle 162"/>
              <p:cNvSpPr>
                <a:spLocks noChangeArrowheads="1"/>
              </p:cNvSpPr>
              <p:nvPr/>
            </p:nvSpPr>
            <p:spPr bwMode="auto">
              <a:xfrm>
                <a:off x="7205" y="3498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47" name="Rectangle 163"/>
              <p:cNvSpPr>
                <a:spLocks noChangeArrowheads="1"/>
              </p:cNvSpPr>
              <p:nvPr/>
            </p:nvSpPr>
            <p:spPr bwMode="auto">
              <a:xfrm>
                <a:off x="7281" y="3498"/>
                <a:ext cx="451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000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48" name="Rectangle 164"/>
              <p:cNvSpPr>
                <a:spLocks noChangeArrowheads="1"/>
              </p:cNvSpPr>
              <p:nvPr/>
            </p:nvSpPr>
            <p:spPr bwMode="auto">
              <a:xfrm>
                <a:off x="7811" y="3498"/>
                <a:ext cx="151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–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49" name="Rectangle 165"/>
              <p:cNvSpPr>
                <a:spLocks noChangeArrowheads="1"/>
              </p:cNvSpPr>
              <p:nvPr/>
            </p:nvSpPr>
            <p:spPr bwMode="auto">
              <a:xfrm>
                <a:off x="7963" y="3498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50" name="Rectangle 166"/>
              <p:cNvSpPr>
                <a:spLocks noChangeArrowheads="1"/>
              </p:cNvSpPr>
              <p:nvPr/>
            </p:nvSpPr>
            <p:spPr bwMode="auto">
              <a:xfrm>
                <a:off x="8038" y="3498"/>
                <a:ext cx="151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4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51" name="Rectangle 167"/>
              <p:cNvSpPr>
                <a:spLocks noChangeArrowheads="1"/>
              </p:cNvSpPr>
              <p:nvPr/>
            </p:nvSpPr>
            <p:spPr bwMode="auto">
              <a:xfrm>
                <a:off x="8190" y="3498"/>
                <a:ext cx="676" cy="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3 000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52" name="Rectangle 168"/>
              <p:cNvSpPr>
                <a:spLocks noChangeArrowheads="1"/>
              </p:cNvSpPr>
              <p:nvPr/>
            </p:nvSpPr>
            <p:spPr bwMode="auto">
              <a:xfrm>
                <a:off x="8869" y="3498"/>
                <a:ext cx="76" cy="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53" name="Rectangle 169"/>
              <p:cNvSpPr>
                <a:spLocks noChangeArrowheads="1"/>
              </p:cNvSpPr>
              <p:nvPr/>
            </p:nvSpPr>
            <p:spPr bwMode="auto">
              <a:xfrm>
                <a:off x="284" y="3317"/>
                <a:ext cx="20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54" name="Line 170"/>
              <p:cNvSpPr>
                <a:spLocks noChangeShapeType="1"/>
              </p:cNvSpPr>
              <p:nvPr/>
            </p:nvSpPr>
            <p:spPr bwMode="auto">
              <a:xfrm>
                <a:off x="284" y="3317"/>
                <a:ext cx="2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55" name="Rectangle 171"/>
              <p:cNvSpPr>
                <a:spLocks noChangeArrowheads="1"/>
              </p:cNvSpPr>
              <p:nvPr/>
            </p:nvSpPr>
            <p:spPr bwMode="auto">
              <a:xfrm>
                <a:off x="304" y="3317"/>
                <a:ext cx="2209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56" name="Line 172"/>
              <p:cNvSpPr>
                <a:spLocks noChangeShapeType="1"/>
              </p:cNvSpPr>
              <p:nvPr/>
            </p:nvSpPr>
            <p:spPr bwMode="auto">
              <a:xfrm>
                <a:off x="304" y="3317"/>
                <a:ext cx="220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57" name="Rectangle 173"/>
              <p:cNvSpPr>
                <a:spLocks noChangeArrowheads="1"/>
              </p:cNvSpPr>
              <p:nvPr/>
            </p:nvSpPr>
            <p:spPr bwMode="auto">
              <a:xfrm>
                <a:off x="2513" y="3317"/>
                <a:ext cx="7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58" name="Line 174"/>
              <p:cNvSpPr>
                <a:spLocks noChangeShapeType="1"/>
              </p:cNvSpPr>
              <p:nvPr/>
            </p:nvSpPr>
            <p:spPr bwMode="auto">
              <a:xfrm>
                <a:off x="2513" y="3317"/>
                <a:ext cx="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59" name="Line 175"/>
              <p:cNvSpPr>
                <a:spLocks noChangeShapeType="1"/>
              </p:cNvSpPr>
              <p:nvPr/>
            </p:nvSpPr>
            <p:spPr bwMode="auto">
              <a:xfrm>
                <a:off x="2513" y="3317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60" name="Rectangle 176"/>
              <p:cNvSpPr>
                <a:spLocks noChangeArrowheads="1"/>
              </p:cNvSpPr>
              <p:nvPr/>
            </p:nvSpPr>
            <p:spPr bwMode="auto">
              <a:xfrm>
                <a:off x="2520" y="3317"/>
                <a:ext cx="1847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61" name="Line 177"/>
              <p:cNvSpPr>
                <a:spLocks noChangeShapeType="1"/>
              </p:cNvSpPr>
              <p:nvPr/>
            </p:nvSpPr>
            <p:spPr bwMode="auto">
              <a:xfrm>
                <a:off x="2520" y="3317"/>
                <a:ext cx="184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62" name="Rectangle 178"/>
              <p:cNvSpPr>
                <a:spLocks noChangeArrowheads="1"/>
              </p:cNvSpPr>
              <p:nvPr/>
            </p:nvSpPr>
            <p:spPr bwMode="auto">
              <a:xfrm>
                <a:off x="4367" y="3317"/>
                <a:ext cx="7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63" name="Line 179"/>
              <p:cNvSpPr>
                <a:spLocks noChangeShapeType="1"/>
              </p:cNvSpPr>
              <p:nvPr/>
            </p:nvSpPr>
            <p:spPr bwMode="auto">
              <a:xfrm>
                <a:off x="4367" y="3317"/>
                <a:ext cx="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64" name="Line 180"/>
              <p:cNvSpPr>
                <a:spLocks noChangeShapeType="1"/>
              </p:cNvSpPr>
              <p:nvPr/>
            </p:nvSpPr>
            <p:spPr bwMode="auto">
              <a:xfrm>
                <a:off x="4367" y="3317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65" name="Rectangle 181"/>
              <p:cNvSpPr>
                <a:spLocks noChangeArrowheads="1"/>
              </p:cNvSpPr>
              <p:nvPr/>
            </p:nvSpPr>
            <p:spPr bwMode="auto">
              <a:xfrm>
                <a:off x="4374" y="3317"/>
                <a:ext cx="2140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66" name="Line 182"/>
              <p:cNvSpPr>
                <a:spLocks noChangeShapeType="1"/>
              </p:cNvSpPr>
              <p:nvPr/>
            </p:nvSpPr>
            <p:spPr bwMode="auto">
              <a:xfrm>
                <a:off x="4374" y="3317"/>
                <a:ext cx="214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67" name="Rectangle 183"/>
              <p:cNvSpPr>
                <a:spLocks noChangeArrowheads="1"/>
              </p:cNvSpPr>
              <p:nvPr/>
            </p:nvSpPr>
            <p:spPr bwMode="auto">
              <a:xfrm>
                <a:off x="6514" y="3317"/>
                <a:ext cx="7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68" name="Line 184"/>
              <p:cNvSpPr>
                <a:spLocks noChangeShapeType="1"/>
              </p:cNvSpPr>
              <p:nvPr/>
            </p:nvSpPr>
            <p:spPr bwMode="auto">
              <a:xfrm>
                <a:off x="6514" y="3317"/>
                <a:ext cx="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69" name="Line 185"/>
              <p:cNvSpPr>
                <a:spLocks noChangeShapeType="1"/>
              </p:cNvSpPr>
              <p:nvPr/>
            </p:nvSpPr>
            <p:spPr bwMode="auto">
              <a:xfrm>
                <a:off x="6514" y="3317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70" name="Rectangle 186"/>
              <p:cNvSpPr>
                <a:spLocks noChangeArrowheads="1"/>
              </p:cNvSpPr>
              <p:nvPr/>
            </p:nvSpPr>
            <p:spPr bwMode="auto">
              <a:xfrm>
                <a:off x="6521" y="3317"/>
                <a:ext cx="2720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71" name="Line 187"/>
              <p:cNvSpPr>
                <a:spLocks noChangeShapeType="1"/>
              </p:cNvSpPr>
              <p:nvPr/>
            </p:nvSpPr>
            <p:spPr bwMode="auto">
              <a:xfrm>
                <a:off x="6521" y="3317"/>
                <a:ext cx="272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72" name="Rectangle 188"/>
              <p:cNvSpPr>
                <a:spLocks noChangeArrowheads="1"/>
              </p:cNvSpPr>
              <p:nvPr/>
            </p:nvSpPr>
            <p:spPr bwMode="auto">
              <a:xfrm>
                <a:off x="9241" y="3317"/>
                <a:ext cx="19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73" name="Line 189"/>
              <p:cNvSpPr>
                <a:spLocks noChangeShapeType="1"/>
              </p:cNvSpPr>
              <p:nvPr/>
            </p:nvSpPr>
            <p:spPr bwMode="auto">
              <a:xfrm>
                <a:off x="9241" y="3317"/>
                <a:ext cx="1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74" name="Rectangle 190"/>
              <p:cNvSpPr>
                <a:spLocks noChangeArrowheads="1"/>
              </p:cNvSpPr>
              <p:nvPr/>
            </p:nvSpPr>
            <p:spPr bwMode="auto">
              <a:xfrm>
                <a:off x="284" y="3323"/>
                <a:ext cx="20" cy="56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75" name="Line 191"/>
              <p:cNvSpPr>
                <a:spLocks noChangeShapeType="1"/>
              </p:cNvSpPr>
              <p:nvPr/>
            </p:nvSpPr>
            <p:spPr bwMode="auto">
              <a:xfrm>
                <a:off x="284" y="3323"/>
                <a:ext cx="1" cy="5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76" name="Rectangle 192"/>
              <p:cNvSpPr>
                <a:spLocks noChangeArrowheads="1"/>
              </p:cNvSpPr>
              <p:nvPr/>
            </p:nvSpPr>
            <p:spPr bwMode="auto">
              <a:xfrm>
                <a:off x="284" y="3887"/>
                <a:ext cx="20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77" name="Line 193"/>
              <p:cNvSpPr>
                <a:spLocks noChangeShapeType="1"/>
              </p:cNvSpPr>
              <p:nvPr/>
            </p:nvSpPr>
            <p:spPr bwMode="auto">
              <a:xfrm>
                <a:off x="284" y="3887"/>
                <a:ext cx="2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78" name="Line 194"/>
              <p:cNvSpPr>
                <a:spLocks noChangeShapeType="1"/>
              </p:cNvSpPr>
              <p:nvPr/>
            </p:nvSpPr>
            <p:spPr bwMode="auto">
              <a:xfrm>
                <a:off x="284" y="3887"/>
                <a:ext cx="1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79" name="Rectangle 195"/>
              <p:cNvSpPr>
                <a:spLocks noChangeArrowheads="1"/>
              </p:cNvSpPr>
              <p:nvPr/>
            </p:nvSpPr>
            <p:spPr bwMode="auto">
              <a:xfrm>
                <a:off x="284" y="3887"/>
                <a:ext cx="20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80" name="Line 196"/>
              <p:cNvSpPr>
                <a:spLocks noChangeShapeType="1"/>
              </p:cNvSpPr>
              <p:nvPr/>
            </p:nvSpPr>
            <p:spPr bwMode="auto">
              <a:xfrm>
                <a:off x="284" y="3887"/>
                <a:ext cx="2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81" name="Line 197"/>
              <p:cNvSpPr>
                <a:spLocks noChangeShapeType="1"/>
              </p:cNvSpPr>
              <p:nvPr/>
            </p:nvSpPr>
            <p:spPr bwMode="auto">
              <a:xfrm>
                <a:off x="284" y="3887"/>
                <a:ext cx="1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82" name="Rectangle 198"/>
              <p:cNvSpPr>
                <a:spLocks noChangeArrowheads="1"/>
              </p:cNvSpPr>
              <p:nvPr/>
            </p:nvSpPr>
            <p:spPr bwMode="auto">
              <a:xfrm>
                <a:off x="304" y="3887"/>
                <a:ext cx="2209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83" name="Line 199"/>
              <p:cNvSpPr>
                <a:spLocks noChangeShapeType="1"/>
              </p:cNvSpPr>
              <p:nvPr/>
            </p:nvSpPr>
            <p:spPr bwMode="auto">
              <a:xfrm>
                <a:off x="304" y="3887"/>
                <a:ext cx="220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84" name="Rectangle 200"/>
              <p:cNvSpPr>
                <a:spLocks noChangeArrowheads="1"/>
              </p:cNvSpPr>
              <p:nvPr/>
            </p:nvSpPr>
            <p:spPr bwMode="auto">
              <a:xfrm>
                <a:off x="2513" y="3323"/>
                <a:ext cx="7" cy="56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85" name="Line 201"/>
              <p:cNvSpPr>
                <a:spLocks noChangeShapeType="1"/>
              </p:cNvSpPr>
              <p:nvPr/>
            </p:nvSpPr>
            <p:spPr bwMode="auto">
              <a:xfrm>
                <a:off x="2513" y="3323"/>
                <a:ext cx="1" cy="5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86" name="Rectangle 202"/>
              <p:cNvSpPr>
                <a:spLocks noChangeArrowheads="1"/>
              </p:cNvSpPr>
              <p:nvPr/>
            </p:nvSpPr>
            <p:spPr bwMode="auto">
              <a:xfrm>
                <a:off x="2513" y="3887"/>
                <a:ext cx="20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87" name="Line 203"/>
              <p:cNvSpPr>
                <a:spLocks noChangeShapeType="1"/>
              </p:cNvSpPr>
              <p:nvPr/>
            </p:nvSpPr>
            <p:spPr bwMode="auto">
              <a:xfrm>
                <a:off x="2513" y="3887"/>
                <a:ext cx="2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88" name="Line 204"/>
              <p:cNvSpPr>
                <a:spLocks noChangeShapeType="1"/>
              </p:cNvSpPr>
              <p:nvPr/>
            </p:nvSpPr>
            <p:spPr bwMode="auto">
              <a:xfrm>
                <a:off x="2513" y="3887"/>
                <a:ext cx="1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3389" name="Rectangle 205"/>
              <p:cNvSpPr>
                <a:spLocks noChangeArrowheads="1"/>
              </p:cNvSpPr>
              <p:nvPr/>
            </p:nvSpPr>
            <p:spPr bwMode="auto">
              <a:xfrm>
                <a:off x="2533" y="3887"/>
                <a:ext cx="1834" cy="2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93390" name="Line 206"/>
            <p:cNvSpPr>
              <a:spLocks noChangeShapeType="1"/>
            </p:cNvSpPr>
            <p:nvPr/>
          </p:nvSpPr>
          <p:spPr bwMode="auto">
            <a:xfrm>
              <a:off x="2533" y="3887"/>
              <a:ext cx="183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391" name="Rectangle 207"/>
            <p:cNvSpPr>
              <a:spLocks noChangeArrowheads="1"/>
            </p:cNvSpPr>
            <p:nvPr/>
          </p:nvSpPr>
          <p:spPr bwMode="auto">
            <a:xfrm>
              <a:off x="4367" y="3323"/>
              <a:ext cx="7" cy="5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392" name="Line 208"/>
            <p:cNvSpPr>
              <a:spLocks noChangeShapeType="1"/>
            </p:cNvSpPr>
            <p:nvPr/>
          </p:nvSpPr>
          <p:spPr bwMode="auto">
            <a:xfrm>
              <a:off x="4367" y="3323"/>
              <a:ext cx="1" cy="56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393" name="Rectangle 209"/>
            <p:cNvSpPr>
              <a:spLocks noChangeArrowheads="1"/>
            </p:cNvSpPr>
            <p:nvPr/>
          </p:nvSpPr>
          <p:spPr bwMode="auto">
            <a:xfrm>
              <a:off x="4367" y="3887"/>
              <a:ext cx="20" cy="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394" name="Line 210"/>
            <p:cNvSpPr>
              <a:spLocks noChangeShapeType="1"/>
            </p:cNvSpPr>
            <p:nvPr/>
          </p:nvSpPr>
          <p:spPr bwMode="auto">
            <a:xfrm>
              <a:off x="4367" y="3887"/>
              <a:ext cx="2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395" name="Line 211"/>
            <p:cNvSpPr>
              <a:spLocks noChangeShapeType="1"/>
            </p:cNvSpPr>
            <p:nvPr/>
          </p:nvSpPr>
          <p:spPr bwMode="auto">
            <a:xfrm>
              <a:off x="4367" y="3887"/>
              <a:ext cx="1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396" name="Rectangle 212"/>
            <p:cNvSpPr>
              <a:spLocks noChangeArrowheads="1"/>
            </p:cNvSpPr>
            <p:nvPr/>
          </p:nvSpPr>
          <p:spPr bwMode="auto">
            <a:xfrm>
              <a:off x="4387" y="3887"/>
              <a:ext cx="2127" cy="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397" name="Line 213"/>
            <p:cNvSpPr>
              <a:spLocks noChangeShapeType="1"/>
            </p:cNvSpPr>
            <p:nvPr/>
          </p:nvSpPr>
          <p:spPr bwMode="auto">
            <a:xfrm>
              <a:off x="4387" y="3887"/>
              <a:ext cx="21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398" name="Rectangle 214"/>
            <p:cNvSpPr>
              <a:spLocks noChangeArrowheads="1"/>
            </p:cNvSpPr>
            <p:nvPr/>
          </p:nvSpPr>
          <p:spPr bwMode="auto">
            <a:xfrm>
              <a:off x="6514" y="3323"/>
              <a:ext cx="7" cy="5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399" name="Line 215"/>
            <p:cNvSpPr>
              <a:spLocks noChangeShapeType="1"/>
            </p:cNvSpPr>
            <p:nvPr/>
          </p:nvSpPr>
          <p:spPr bwMode="auto">
            <a:xfrm>
              <a:off x="6514" y="3323"/>
              <a:ext cx="1" cy="56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400" name="Rectangle 216"/>
            <p:cNvSpPr>
              <a:spLocks noChangeArrowheads="1"/>
            </p:cNvSpPr>
            <p:nvPr/>
          </p:nvSpPr>
          <p:spPr bwMode="auto">
            <a:xfrm>
              <a:off x="6514" y="3887"/>
              <a:ext cx="20" cy="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401" name="Line 217"/>
            <p:cNvSpPr>
              <a:spLocks noChangeShapeType="1"/>
            </p:cNvSpPr>
            <p:nvPr/>
          </p:nvSpPr>
          <p:spPr bwMode="auto">
            <a:xfrm>
              <a:off x="6514" y="3887"/>
              <a:ext cx="2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402" name="Line 218"/>
            <p:cNvSpPr>
              <a:spLocks noChangeShapeType="1"/>
            </p:cNvSpPr>
            <p:nvPr/>
          </p:nvSpPr>
          <p:spPr bwMode="auto">
            <a:xfrm>
              <a:off x="6514" y="3887"/>
              <a:ext cx="1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403" name="Rectangle 219"/>
            <p:cNvSpPr>
              <a:spLocks noChangeArrowheads="1"/>
            </p:cNvSpPr>
            <p:nvPr/>
          </p:nvSpPr>
          <p:spPr bwMode="auto">
            <a:xfrm>
              <a:off x="6534" y="3887"/>
              <a:ext cx="2707" cy="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404" name="Line 220"/>
            <p:cNvSpPr>
              <a:spLocks noChangeShapeType="1"/>
            </p:cNvSpPr>
            <p:nvPr/>
          </p:nvSpPr>
          <p:spPr bwMode="auto">
            <a:xfrm>
              <a:off x="6534" y="3887"/>
              <a:ext cx="270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405" name="Rectangle 221"/>
            <p:cNvSpPr>
              <a:spLocks noChangeArrowheads="1"/>
            </p:cNvSpPr>
            <p:nvPr/>
          </p:nvSpPr>
          <p:spPr bwMode="auto">
            <a:xfrm>
              <a:off x="9241" y="3323"/>
              <a:ext cx="19" cy="5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406" name="Line 222"/>
            <p:cNvSpPr>
              <a:spLocks noChangeShapeType="1"/>
            </p:cNvSpPr>
            <p:nvPr/>
          </p:nvSpPr>
          <p:spPr bwMode="auto">
            <a:xfrm>
              <a:off x="9241" y="3323"/>
              <a:ext cx="1" cy="56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407" name="Rectangle 223"/>
            <p:cNvSpPr>
              <a:spLocks noChangeArrowheads="1"/>
            </p:cNvSpPr>
            <p:nvPr/>
          </p:nvSpPr>
          <p:spPr bwMode="auto">
            <a:xfrm>
              <a:off x="9241" y="3887"/>
              <a:ext cx="19" cy="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408" name="Line 224"/>
            <p:cNvSpPr>
              <a:spLocks noChangeShapeType="1"/>
            </p:cNvSpPr>
            <p:nvPr/>
          </p:nvSpPr>
          <p:spPr bwMode="auto">
            <a:xfrm>
              <a:off x="9241" y="3887"/>
              <a:ext cx="1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409" name="Line 225"/>
            <p:cNvSpPr>
              <a:spLocks noChangeShapeType="1"/>
            </p:cNvSpPr>
            <p:nvPr/>
          </p:nvSpPr>
          <p:spPr bwMode="auto">
            <a:xfrm>
              <a:off x="9241" y="3887"/>
              <a:ext cx="1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410" name="Rectangle 226"/>
            <p:cNvSpPr>
              <a:spLocks noChangeArrowheads="1"/>
            </p:cNvSpPr>
            <p:nvPr/>
          </p:nvSpPr>
          <p:spPr bwMode="auto">
            <a:xfrm>
              <a:off x="9241" y="3887"/>
              <a:ext cx="19" cy="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411" name="Line 227"/>
            <p:cNvSpPr>
              <a:spLocks noChangeShapeType="1"/>
            </p:cNvSpPr>
            <p:nvPr/>
          </p:nvSpPr>
          <p:spPr bwMode="auto">
            <a:xfrm>
              <a:off x="9241" y="3887"/>
              <a:ext cx="1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412" name="Line 228"/>
            <p:cNvSpPr>
              <a:spLocks noChangeShapeType="1"/>
            </p:cNvSpPr>
            <p:nvPr/>
          </p:nvSpPr>
          <p:spPr bwMode="auto">
            <a:xfrm>
              <a:off x="9241" y="3887"/>
              <a:ext cx="1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xmlns="" val="194071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Využití nákladových funkcí v osobní praxi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543925" cy="5400675"/>
          </a:xfrm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endParaRPr lang="en-US" sz="2400" dirty="0" smtClean="0"/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468313" y="1497013"/>
          <a:ext cx="8567737" cy="4217987"/>
        </p:xfrm>
        <a:graphic>
          <a:graphicData uri="http://schemas.openxmlformats.org/presentationml/2006/ole">
            <p:oleObj spid="_x0000_s15380" name="Dokument" r:id="rId3" imgW="5939140" imgH="303206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287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Využití nákladových funkcí v osobní praxi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endParaRPr lang="en-US" sz="2400" dirty="0" smtClean="0"/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500063" y="1214438"/>
          <a:ext cx="8143875" cy="5286375"/>
        </p:xfrm>
        <a:graphic>
          <a:graphicData uri="http://schemas.openxmlformats.org/presentationml/2006/ole">
            <p:oleObj spid="_x0000_s16404" name="Document" r:id="rId3" imgW="5958173" imgH="343446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642937"/>
          </a:xfrm>
        </p:spPr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Využití nákladových funkcí 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42" name="Zástupný symbol pro obsah 5"/>
          <p:cNvGraphicFramePr>
            <a:graphicFrameLocks noGrp="1" noChangeAspect="1"/>
          </p:cNvGraphicFramePr>
          <p:nvPr>
            <p:ph idx="1"/>
          </p:nvPr>
        </p:nvGraphicFramePr>
        <p:xfrm>
          <a:off x="1804988" y="996950"/>
          <a:ext cx="5448300" cy="5746750"/>
        </p:xfrm>
        <a:graphic>
          <a:graphicData uri="http://schemas.openxmlformats.org/presentationml/2006/ole">
            <p:oleObj spid="_x0000_s87057" name="Document" r:id="rId3" imgW="5958173" imgH="6285529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58038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Využití nákladových funkcí v podnikové praxi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5040858"/>
          </a:xfrm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 následující modelové situaci jsou porovnávány 3 varianty technologického zařízení (např. výroba teplých jídel v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konvektomatu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Kritériem pro výběr příslušné varianty je měřítko </a:t>
            </a: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co nejnižších celkových nákladů na přípravu jídel 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Ukazuje se, že „vhodnost“ příslušné varianty je ovlivněna výši předpokládané výroby hotových jídel.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pPr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Grafická podoba nákladových funkcí mobilních operátorů</a:t>
            </a:r>
            <a:endParaRPr lang="en-US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266" name="Zástupný symbol pro obsah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75623783"/>
              </p:ext>
            </p:extLst>
          </p:nvPr>
        </p:nvGraphicFramePr>
        <p:xfrm>
          <a:off x="428625" y="1357313"/>
          <a:ext cx="8358188" cy="5000625"/>
        </p:xfrm>
        <a:graphic>
          <a:graphicData uri="http://schemas.openxmlformats.org/presentationml/2006/ole">
            <p:oleObj spid="_x0000_s88081" name="Document" r:id="rId3" imgW="5746651" imgH="3439156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01322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3"/>
            <a:ext cx="8229600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Využití nákladových funkcí v podnikové praxi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  <a:solidFill>
            <a:schemeClr val="accent1"/>
          </a:solidFill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endParaRPr lang="en-US" sz="2400" dirty="0" smtClean="0"/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500063" y="1214438"/>
          <a:ext cx="8286750" cy="5429250"/>
        </p:xfrm>
        <a:graphic>
          <a:graphicData uri="http://schemas.openxmlformats.org/presentationml/2006/ole">
            <p:oleObj spid="_x0000_s14356" name="Document" r:id="rId3" imgW="6575143" imgH="412280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Využití nákladových funkcí v podnikové praxi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endParaRPr lang="cs-CZ" sz="2400" dirty="0" smtClean="0"/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Platí: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 intervalu 0 – Q</a:t>
            </a:r>
            <a:r>
              <a:rPr lang="cs-CZ" sz="2400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je nejvhodnější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varianta I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 intervalu Q</a:t>
            </a:r>
            <a:r>
              <a:rPr lang="cs-CZ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– Q</a:t>
            </a:r>
            <a:r>
              <a:rPr lang="cs-CZ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je nejvhodnější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varianta II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 intervalu Q &gt; Q</a:t>
            </a:r>
            <a:r>
              <a:rPr lang="cs-CZ" sz="2400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je nejvhodnější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varianta III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endParaRPr lang="cs-CZ" sz="2400" b="1" i="1" dirty="0" smtClean="0"/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endParaRPr lang="en-US" sz="2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287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Využití nákladových funkcí v podnikové praxi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endParaRPr lang="cs-CZ" sz="2400" dirty="0" smtClean="0"/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endParaRPr lang="cs-CZ" sz="2400" b="1" i="1" dirty="0" smtClean="0"/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endParaRPr lang="en-US" sz="2400" b="1" i="1" dirty="0" smtClean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107504" y="1124744"/>
          <a:ext cx="8886825" cy="5629275"/>
        </p:xfrm>
        <a:graphic>
          <a:graphicData uri="http://schemas.openxmlformats.org/presentationml/2006/ole">
            <p:oleObj spid="_x0000_s109573" name="Dokument" r:id="rId3" imgW="8889752" imgH="562593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 idx="4294967295"/>
          </p:nvPr>
        </p:nvSpPr>
        <p:spPr>
          <a:xfrm>
            <a:off x="179388" y="274638"/>
            <a:ext cx="8785225" cy="490537"/>
          </a:xfrm>
        </p:spPr>
        <p:txBody>
          <a:bodyPr/>
          <a:lstStyle/>
          <a:p>
            <a:pPr eaLnBrk="1" hangingPunct="1"/>
            <a:r>
              <a:rPr lang="cs-CZ" sz="2800" b="1" dirty="0" smtClean="0">
                <a:solidFill>
                  <a:schemeClr val="bg1"/>
                </a:solidFill>
              </a:rPr>
              <a:t> </a:t>
            </a:r>
            <a:r>
              <a:rPr lang="cs-CZ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Výrobní faktory a jejich klasifikace: </a:t>
            </a:r>
            <a:r>
              <a:rPr lang="cs-CZ" sz="2000" i="1" dirty="0" smtClean="0">
                <a:solidFill>
                  <a:schemeClr val="bg1"/>
                </a:solidFill>
              </a:rPr>
              <a:t>(výkonná práce)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  <p:sp>
        <p:nvSpPr>
          <p:cNvPr id="29699" name="Zástupný symbol pro obsah 2"/>
          <p:cNvSpPr>
            <a:spLocks noGrp="1"/>
          </p:cNvSpPr>
          <p:nvPr>
            <p:ph idx="4294967295"/>
          </p:nvPr>
        </p:nvSpPr>
        <p:spPr>
          <a:xfrm>
            <a:off x="287338" y="1125538"/>
            <a:ext cx="8856662" cy="5500687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tabLst>
                <a:tab pos="358775" algn="l"/>
              </a:tabLst>
              <a:defRPr/>
            </a:pP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Výkonnou prací rozumíme lidskou energii a duševní schopnosti </a:t>
            </a:r>
            <a:r>
              <a:rPr lang="cs-CZ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(v podobě </a:t>
            </a: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vynakládané pracovní silou při výrobě statků. Účinnost </a:t>
            </a:r>
            <a:r>
              <a:rPr lang="cs-CZ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lidské práce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tj. množství výrobků připadající na jednoho pracovníka, se označuje jako </a:t>
            </a:r>
            <a:r>
              <a:rPr lang="cs-CZ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produktivitu práce</a:t>
            </a: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tabLst>
                <a:tab pos="358775" algn="l"/>
              </a:tabLst>
              <a:defRPr/>
            </a:pP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Cenou práce je mzda a další personální náklady. Mzdové náklady tvoří </a:t>
            </a:r>
            <a:r>
              <a:rPr lang="cs-CZ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hrubá mzda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(tj. součet základní mzdy, přesčasové mzdy a příplatků za práci ve ztížených podmínkách) a vedlejší </a:t>
            </a:r>
            <a:r>
              <a:rPr lang="cs-CZ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mzdové náklady</a:t>
            </a: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(placená dovolená).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tabLst>
                <a:tab pos="358775" algn="l"/>
              </a:tabLst>
              <a:defRPr/>
            </a:pP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Rostoucí podíl mechanizace, automatizace,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kompjuterizace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ve výrobním procesu má za následek  snižování podílu manuální práce ve prospěch kontroly a dohledu nad fungováním automatů a robotů.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07840"/>
          </a:xfrm>
        </p:spPr>
        <p:txBody>
          <a:bodyPr/>
          <a:lstStyle/>
          <a:p>
            <a:pPr algn="l"/>
            <a:r>
              <a:rPr lang="cs-CZ" sz="1600" dirty="0" smtClean="0"/>
              <a:t>Společnost Patriot nabízí 120 volných minut a následně účtuje poplatek 2</a:t>
            </a:r>
            <a:r>
              <a:rPr lang="cs-CZ" sz="1600" i="1" dirty="0" smtClean="0"/>
              <a:t> </a:t>
            </a:r>
            <a:r>
              <a:rPr lang="cs-CZ" sz="1600" dirty="0" smtClean="0"/>
              <a:t>Kč/min;  to vše po zaplacení vstupního poplatku 280 Kč/měsíc. </a:t>
            </a:r>
            <a:br>
              <a:rPr lang="cs-CZ" sz="1600" dirty="0" smtClean="0"/>
            </a:br>
            <a:r>
              <a:rPr lang="cs-CZ" sz="1600" dirty="0" smtClean="0"/>
              <a:t>Mobilní operátor „Transit“ nabízí za měsíční poplatek 470 Kč neomezené volání po dobu jednoho měsíce.</a:t>
            </a:r>
            <a:br>
              <a:rPr lang="cs-CZ" sz="1600" dirty="0" smtClean="0"/>
            </a:br>
            <a:endParaRPr lang="en-US" sz="1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8880"/>
            <a:ext cx="8229600" cy="4248770"/>
          </a:xfrm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endParaRPr lang="cs-CZ" sz="2400" dirty="0" smtClean="0"/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endParaRPr lang="cs-CZ" sz="2400" b="1" i="1" dirty="0" smtClean="0"/>
          </a:p>
          <a:p>
            <a:pPr marL="0" indent="0" algn="just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446088" algn="l"/>
                <a:tab pos="539750" algn="l"/>
              </a:tabLst>
              <a:defRPr/>
            </a:pPr>
            <a:endParaRPr lang="en-US" sz="2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 idx="4294967295"/>
          </p:nvPr>
        </p:nvSpPr>
        <p:spPr>
          <a:xfrm>
            <a:off x="179388" y="274638"/>
            <a:ext cx="8785225" cy="490537"/>
          </a:xfrm>
        </p:spPr>
        <p:txBody>
          <a:bodyPr/>
          <a:lstStyle/>
          <a:p>
            <a:pPr eaLnBrk="1" hangingPunct="1"/>
            <a:r>
              <a:rPr lang="cs-CZ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Výrobní faktory a jejich klasifikace: </a:t>
            </a:r>
            <a:r>
              <a:rPr lang="cs-CZ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(dlouhodobý hmotný i nehmotný majetek )</a:t>
            </a:r>
            <a:endParaRPr lang="en-US" sz="20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idx="4294967295"/>
          </p:nvPr>
        </p:nvSpPr>
        <p:spPr>
          <a:xfrm>
            <a:off x="287338" y="1052736"/>
            <a:ext cx="8856662" cy="5500687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Arial" charset="0"/>
              <a:buNone/>
              <a:tabLst>
                <a:tab pos="265113" algn="l"/>
              </a:tabLst>
              <a:defRPr/>
            </a:pP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Do dlouhodobého hmotného majetku zahrnujeme soubor veškerých prostředků, které nejsou spotřebovány v jednom výrobním cyklu, ale </a:t>
            </a:r>
            <a:r>
              <a:rPr lang="cs-CZ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slouží v podniku delší dobu respektive přenášejí svou hodnotu na výrobek postupně</a:t>
            </a: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 Patří sem pozemky, budovy, stavby, stroje, výrobní zařízení, nástroje, dopravní prostředky, výpočetní technika atd. Rozlišujeme u nich </a:t>
            </a:r>
            <a:r>
              <a:rPr lang="cs-CZ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technickou a ekonomickou životnost</a:t>
            </a: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tabLst>
                <a:tab pos="265113" algn="l"/>
              </a:tabLst>
              <a:defRPr/>
            </a:pPr>
            <a:r>
              <a:rPr lang="cs-CZ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technická životnost</a:t>
            </a:r>
            <a:r>
              <a:rPr lang="cs-CZ" sz="24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je dána způsobilostí výrobních faktorů plnit 	výrobní účel, tj. produkovat technicky nezávadné statky</a:t>
            </a: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tabLst>
                <a:tab pos="265113" algn="l"/>
              </a:tabLst>
              <a:defRPr/>
            </a:pP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ekonomická životnost</a:t>
            </a:r>
            <a:r>
              <a:rPr lang="cs-CZ" sz="24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– je dána schopností dlouhodobého majetku 	zajistit potřebnou hospodárnost, tj. vyrábět statky s takovými 	náklady, které jsou schopné konkurence.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179388" y="274638"/>
            <a:ext cx="8785225" cy="490537"/>
          </a:xfrm>
        </p:spPr>
        <p:txBody>
          <a:bodyPr/>
          <a:lstStyle/>
          <a:p>
            <a:pPr eaLnBrk="1" hangingPunct="1"/>
            <a:r>
              <a:rPr lang="cs-CZ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Výrobní faktory a jejich klasifikace: </a:t>
            </a:r>
            <a:r>
              <a:rPr lang="cs-CZ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(dlouhodobý hmotný i nehmotný majetek )</a:t>
            </a:r>
            <a:endParaRPr lang="en-US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Zástupný symbol pro obsah 2"/>
          <p:cNvSpPr>
            <a:spLocks noGrp="1"/>
          </p:cNvSpPr>
          <p:nvPr>
            <p:ph idx="4294967295"/>
          </p:nvPr>
        </p:nvSpPr>
        <p:spPr>
          <a:xfrm>
            <a:off x="287338" y="1125538"/>
            <a:ext cx="8856662" cy="5500687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itchFamily="34" charset="0"/>
              <a:buChar char="•"/>
              <a:tabLst>
                <a:tab pos="358775" algn="l"/>
              </a:tabLst>
              <a:defRPr/>
            </a:pPr>
            <a:r>
              <a:rPr lang="cs-CZ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ekonomická životnost </a:t>
            </a:r>
            <a:r>
              <a:rPr lang="cs-CZ" sz="2000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(pokračování)</a:t>
            </a:r>
            <a:r>
              <a:rPr lang="cs-CZ" sz="2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– během svého aktivního 	provozního využívání, ztrácí postupně svou </a:t>
            </a:r>
            <a:r>
              <a:rPr lang="cs-CZ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užitnou i tržní hodnotu.</a:t>
            </a:r>
            <a:br>
              <a:rPr lang="cs-CZ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Na ztrátě hodnoty se podílí jak postupné opotřebení vlivem jejich 	provozování </a:t>
            </a:r>
            <a:r>
              <a:rPr lang="cs-CZ" sz="20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(odpisy)</a:t>
            </a:r>
            <a:r>
              <a:rPr lang="cs-CZ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tak technický pokrok, který s sebou přináší 	nové výrobní technologie a postupy v podobě nových 	dokonalejších a výkonnějších zařízení. </a:t>
            </a:r>
          </a:p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charset="0"/>
              <a:buNone/>
              <a:tabLst>
                <a:tab pos="358775" algn="l"/>
              </a:tabLst>
              <a:defRPr/>
            </a:pP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Odpisy</a:t>
            </a: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jsou nákladovou položkou a stávají se součástí ceny produktu, který se na daném majetku vyrábí. V tom případě plní odpisy jak funkci nákladové položky, tak plní roli střádací </a:t>
            </a:r>
            <a:r>
              <a:rPr lang="cs-CZ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(zdroj prostředků na nákup nového zařízení).</a:t>
            </a:r>
            <a:endParaRPr lang="cs-CZ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>
          <a:xfrm>
            <a:off x="250825" y="188913"/>
            <a:ext cx="8785225" cy="490537"/>
          </a:xfrm>
        </p:spPr>
        <p:txBody>
          <a:bodyPr/>
          <a:lstStyle/>
          <a:p>
            <a:pPr eaLnBrk="1" hangingPunct="1"/>
            <a:r>
              <a:rPr lang="cs-CZ" sz="2800" b="1" dirty="0" smtClean="0">
                <a:solidFill>
                  <a:schemeClr val="bg1"/>
                </a:solidFill>
              </a:rPr>
              <a:t/>
            </a:r>
            <a:br>
              <a:rPr lang="cs-CZ" sz="2800" b="1" dirty="0" smtClean="0">
                <a:solidFill>
                  <a:schemeClr val="bg1"/>
                </a:solidFill>
              </a:rPr>
            </a:br>
            <a:r>
              <a:rPr lang="cs-CZ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Výrobní faktory a jejich klasifikace: </a:t>
            </a:r>
            <a:r>
              <a:rPr lang="cs-CZ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(pracovní předmět - materiál)</a:t>
            </a:r>
            <a:endParaRPr lang="en-US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idx="4294967295"/>
          </p:nvPr>
        </p:nvSpPr>
        <p:spPr>
          <a:xfrm>
            <a:off x="287338" y="1125538"/>
            <a:ext cx="8856662" cy="5500687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None/>
              <a:tabLst>
                <a:tab pos="358775" algn="l"/>
              </a:tabLst>
              <a:defRPr/>
            </a:pP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Jako </a:t>
            </a:r>
            <a:r>
              <a:rPr lang="cs-CZ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materiál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jsou označovány </a:t>
            </a:r>
            <a:r>
              <a:rPr lang="cs-CZ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pracovní předměty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ze kterých vznikají finální výrobky. Patří k nim suroviny, základní materiály, pomocné materiály, provozní látky, součástky, obaly, ale i energie.</a:t>
            </a:r>
            <a:b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Suroviny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jsou přírodní látky v původním stavu </a:t>
            </a:r>
            <a:r>
              <a:rPr lang="cs-CZ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(např. železná ruda, kaolin, ropa).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Základní materiály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jsou částečně zpracovány suroviny a stávají se základní substancí výrobku </a:t>
            </a:r>
            <a:r>
              <a:rPr lang="cs-CZ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(plechy, tyčová ocel, vápno, dřevěné hranoly, papír)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Pomocné materiály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napomáhají vzniku výrobků </a:t>
            </a:r>
            <a:r>
              <a:rPr lang="cs-CZ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(barvy, lepidla, nýty, šrouby),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netvoří však jeho hlavní látkovou substanci. </a:t>
            </a:r>
            <a:b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Provozní látky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nevstupují do výrobku, ale jsou nápomocny při jeho vzniku </a:t>
            </a:r>
            <a:r>
              <a:rPr lang="cs-CZ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(mořidla, mazadla, čisticí látky)</a:t>
            </a:r>
            <a:endParaRPr lang="cs-CZ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OR">
  <a:themeElements>
    <a:clrScheme name="VZOR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VZO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ZOR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OR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OR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OR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OR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OR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OR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OR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Motiv sady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EPB_šablona">
  <a:themeElements>
    <a:clrScheme name="EPB_šablona 1">
      <a:dk1>
        <a:srgbClr val="000000"/>
      </a:dk1>
      <a:lt1>
        <a:srgbClr val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FFFFFF"/>
      </a:accent3>
      <a:accent4>
        <a:srgbClr val="000000"/>
      </a:accent4>
      <a:accent5>
        <a:srgbClr val="BCBFCE"/>
      </a:accent5>
      <a:accent6>
        <a:srgbClr val="90A6BA"/>
      </a:accent6>
      <a:hlink>
        <a:srgbClr val="B292CA"/>
      </a:hlink>
      <a:folHlink>
        <a:srgbClr val="6B5680"/>
      </a:folHlink>
    </a:clrScheme>
    <a:fontScheme name="EPB_šablon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PB_šablona 1">
        <a:dk1>
          <a:srgbClr val="000000"/>
        </a:dk1>
        <a:lt1>
          <a:srgbClr val="FFFFFF"/>
        </a:lt1>
        <a:dk2>
          <a:srgbClr val="464653"/>
        </a:dk2>
        <a:lt2>
          <a:srgbClr val="DDE9EC"/>
        </a:lt2>
        <a:accent1>
          <a:srgbClr val="727CA3"/>
        </a:accent1>
        <a:accent2>
          <a:srgbClr val="9FB8CD"/>
        </a:accent2>
        <a:accent3>
          <a:srgbClr val="FFFFFF"/>
        </a:accent3>
        <a:accent4>
          <a:srgbClr val="000000"/>
        </a:accent4>
        <a:accent5>
          <a:srgbClr val="BCBFCE"/>
        </a:accent5>
        <a:accent6>
          <a:srgbClr val="90A6BA"/>
        </a:accent6>
        <a:hlink>
          <a:srgbClr val="B292CA"/>
        </a:hlink>
        <a:folHlink>
          <a:srgbClr val="6B56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ZOR 5">
    <a:dk1>
      <a:srgbClr val="003366"/>
    </a:dk1>
    <a:lt1>
      <a:srgbClr val="FFFFFF"/>
    </a:lt1>
    <a:dk2>
      <a:srgbClr val="2B5481"/>
    </a:dk2>
    <a:lt2>
      <a:srgbClr val="E5FFFF"/>
    </a:lt2>
    <a:accent1>
      <a:srgbClr val="009999"/>
    </a:accent1>
    <a:accent2>
      <a:srgbClr val="336699"/>
    </a:accent2>
    <a:accent3>
      <a:srgbClr val="ACB3C1"/>
    </a:accent3>
    <a:accent4>
      <a:srgbClr val="DADADA"/>
    </a:accent4>
    <a:accent5>
      <a:srgbClr val="AACACA"/>
    </a:accent5>
    <a:accent6>
      <a:srgbClr val="2D5C8A"/>
    </a:accent6>
    <a:hlink>
      <a:srgbClr val="00CCFF"/>
    </a:hlink>
    <a:folHlink>
      <a:srgbClr val="FF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VZOR</Template>
  <TotalTime>1532</TotalTime>
  <Words>1732</Words>
  <Application>Microsoft Office PowerPoint</Application>
  <PresentationFormat>Předvádění na obrazovce (4:3)</PresentationFormat>
  <Paragraphs>236</Paragraphs>
  <Slides>60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60</vt:i4>
      </vt:variant>
    </vt:vector>
  </HeadingPairs>
  <TitlesOfParts>
    <vt:vector size="66" baseType="lpstr">
      <vt:lpstr>VZOR</vt:lpstr>
      <vt:lpstr>Motiv sady Office</vt:lpstr>
      <vt:lpstr>EPB_šablona</vt:lpstr>
      <vt:lpstr>Dokument</vt:lpstr>
      <vt:lpstr>Document</vt:lpstr>
      <vt:lpstr>Worksheet</vt:lpstr>
      <vt:lpstr>Podniková ekonomika</vt:lpstr>
      <vt:lpstr>Náklady</vt:lpstr>
      <vt:lpstr>Náklady</vt:lpstr>
      <vt:lpstr>Úvod (opakování podniková ekonomika)</vt:lpstr>
      <vt:lpstr>Výrobní faktory a jejich klasifikace: (dispozitivní- řídící práce)</vt:lpstr>
      <vt:lpstr> Výrobní faktory a jejich klasifikace: (výkonná práce)</vt:lpstr>
      <vt:lpstr>Výrobní faktory a jejich klasifikace: (dlouhodobý hmotný i nehmotný majetek )</vt:lpstr>
      <vt:lpstr>Výrobní faktory a jejich klasifikace: (dlouhodobý hmotný i nehmotný majetek )</vt:lpstr>
      <vt:lpstr> Výrobní faktory a jejich klasifikace: (pracovní předmět - materiál)</vt:lpstr>
      <vt:lpstr>Kombinace výrobních faktorů</vt:lpstr>
      <vt:lpstr>Nákladová funkce</vt:lpstr>
      <vt:lpstr>Závislost fixních nákladů na množství (objemu ) produkce</vt:lpstr>
      <vt:lpstr>Variabilní náklady</vt:lpstr>
      <vt:lpstr>Variabilní náklady</vt:lpstr>
      <vt:lpstr>Variabilní náklady</vt:lpstr>
      <vt:lpstr>Variabilní náklady</vt:lpstr>
      <vt:lpstr>Variabilní náklady</vt:lpstr>
      <vt:lpstr>Graf proporcionální závislosti celkových variabilních nákladů NV  na objemu produkce</vt:lpstr>
      <vt:lpstr>Graf proporcionální závislosti celkových a jednotkových variabilních nákladů v závislosti na objemu produkce</vt:lpstr>
      <vt:lpstr>Graf lineární a nelineárních závislosti celkových variabilních nákladů na objemu produkce </vt:lpstr>
      <vt:lpstr>Graf závislosti celkových fixních nákladů F na objemu produkce, služeb</vt:lpstr>
      <vt:lpstr>Graf závislosti celkových fixních nákladů F a fixních nákladů vztažených n jednotku produkce f v závislosti na výši produkce Q</vt:lpstr>
      <vt:lpstr>Metody pro stanovení parametrů nákladových funkcí</vt:lpstr>
      <vt:lpstr>Metody pro stanovení parametrů nákladových funkcí</vt:lpstr>
      <vt:lpstr>Metody pro stanovení parametrů nákladových funkcí</vt:lpstr>
      <vt:lpstr>Metody pro stanovení parametrů nákladových funkcí</vt:lpstr>
      <vt:lpstr>Měsíční hodnoty produkce a celkových nákladů převzaté z účetnictví podnikatelského subjektu</vt:lpstr>
      <vt:lpstr>Nákladová funkce (klasifikační analýza)</vt:lpstr>
      <vt:lpstr>Nákladová funkce (klasifikační analýza)</vt:lpstr>
      <vt:lpstr>Nákladová funkce (metoda dvou období)</vt:lpstr>
      <vt:lpstr>Metoda dvou období</vt:lpstr>
      <vt:lpstr>Nákladová funkce (metoda dvou období)</vt:lpstr>
      <vt:lpstr>Nákladová funkce (grafická metoda)</vt:lpstr>
      <vt:lpstr>Nákladová funkce (metoda regresní a korelační analýzy)</vt:lpstr>
      <vt:lpstr>Nákladová funkce (metoda dvou bodů)</vt:lpstr>
      <vt:lpstr>Metoda dvou bodů</vt:lpstr>
      <vt:lpstr>Metoda dvou bodů</vt:lpstr>
      <vt:lpstr>Metoda dvou bodů</vt:lpstr>
      <vt:lpstr>Nákladová funkce (metoda dvou bodů)</vt:lpstr>
      <vt:lpstr>Nákladová funkce (metoda regresní a korelační analýzy)</vt:lpstr>
      <vt:lpstr>Nákladová funkce (metoda regresní a korelační analýzy)</vt:lpstr>
      <vt:lpstr>Nákladová funkce (metoda regresní a korelační analýzy)</vt:lpstr>
      <vt:lpstr>Metoda regresní a korelační analýzy</vt:lpstr>
      <vt:lpstr>Nákladová funkce (regresní a korelační analýza)</vt:lpstr>
      <vt:lpstr>Nákladová funkce (regresní a korelační analýza)</vt:lpstr>
      <vt:lpstr>Nákladová funkce (regresní a korelační analýza)</vt:lpstr>
      <vt:lpstr>Srovnání tří metod stanovení nákladových funkcí</vt:lpstr>
      <vt:lpstr>Využití nákladových funkcí v podnikové praxi</vt:lpstr>
      <vt:lpstr>Příklad: pořízení nového výrobního zařízení</vt:lpstr>
      <vt:lpstr>Příklad: pořízení nového výrobního zařízení</vt:lpstr>
      <vt:lpstr>Příklad: pořízení nového výrobního zařízení</vt:lpstr>
      <vt:lpstr>Využití nákladových funkcí v osobní praxi</vt:lpstr>
      <vt:lpstr>Využití nákladových funkcí v osobní praxi</vt:lpstr>
      <vt:lpstr>Využití nákladových funkcí </vt:lpstr>
      <vt:lpstr>Využití nákladových funkcí v podnikové praxi</vt:lpstr>
      <vt:lpstr>Grafická podoba nákladových funkcí mobilních operátorů</vt:lpstr>
      <vt:lpstr>Využití nákladových funkcí v podnikové praxi</vt:lpstr>
      <vt:lpstr>Využití nákladových funkcí v podnikové praxi</vt:lpstr>
      <vt:lpstr>Využití nákladových funkcí v podnikové praxi</vt:lpstr>
      <vt:lpstr>Společnost Patriot nabízí 120 volných minut a následně účtuje poplatek 2 Kč/min;  to vše po zaplacení vstupního poplatku 280 Kč/měsíc.  Mobilní operátor „Transit“ nabízí za měsíční poplatek 470 Kč neomezené volání po dobu jednoho měsíce. </vt:lpstr>
    </vt:vector>
  </TitlesOfParts>
  <Company>SU OPF Karviná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A</dc:title>
  <dc:creator>Karel Stelmach</dc:creator>
  <cp:lastModifiedBy>Uzivatel</cp:lastModifiedBy>
  <cp:revision>96</cp:revision>
  <dcterms:created xsi:type="dcterms:W3CDTF">2009-03-04T19:05:38Z</dcterms:created>
  <dcterms:modified xsi:type="dcterms:W3CDTF">2020-02-23T10:40:48Z</dcterms:modified>
</cp:coreProperties>
</file>