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97" r:id="rId2"/>
    <p:sldId id="298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04" r:id="rId14"/>
    <p:sldId id="266" r:id="rId15"/>
    <p:sldId id="267" r:id="rId16"/>
    <p:sldId id="268" r:id="rId17"/>
    <p:sldId id="269" r:id="rId18"/>
    <p:sldId id="271" r:id="rId19"/>
    <p:sldId id="270" r:id="rId20"/>
    <p:sldId id="309" r:id="rId21"/>
    <p:sldId id="310" r:id="rId22"/>
    <p:sldId id="272" r:id="rId23"/>
    <p:sldId id="300" r:id="rId24"/>
    <p:sldId id="301" r:id="rId25"/>
    <p:sldId id="273" r:id="rId26"/>
    <p:sldId id="286" r:id="rId27"/>
    <p:sldId id="275" r:id="rId28"/>
    <p:sldId id="313" r:id="rId29"/>
    <p:sldId id="274" r:id="rId30"/>
    <p:sldId id="276" r:id="rId31"/>
    <p:sldId id="303" r:id="rId32"/>
    <p:sldId id="305" r:id="rId33"/>
    <p:sldId id="307" r:id="rId34"/>
    <p:sldId id="306" r:id="rId35"/>
    <p:sldId id="294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27785-A533-4F7F-BE53-46D48FD79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B27C-8CCB-49A8-B19D-DB3DE0FD1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A542E-7F97-40D4-B5F0-A975DD97F6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F99AF-9284-476E-AF22-45ED2847FA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93C5E-9A46-47C7-86E0-E021339F10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5534C-CA24-4BCE-BA2F-FE36E5CD6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416EF-9501-44D7-B8E6-A48F9DC35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E5F56-104B-4CC8-9DD5-63CF056556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89C3D-9DFF-490F-8896-A4B2790A01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FDF7-C682-4FF3-873F-57213D983A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88596-550A-4605-8F6A-F0E303AB9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557380-E39C-4C21-A2BB-82A95ABC0D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476672"/>
            <a:ext cx="7772400" cy="1512168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Podniková ekonomika </a:t>
            </a:r>
            <a:br>
              <a:rPr lang="cs-CZ" sz="3200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Podnikové propočty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4294967295"/>
          </p:nvPr>
        </p:nvSpPr>
        <p:spPr>
          <a:xfrm>
            <a:off x="251520" y="3213100"/>
            <a:ext cx="8424168" cy="3073400"/>
          </a:xfrm>
        </p:spPr>
        <p:txBody>
          <a:bodyPr>
            <a:normAutofit/>
          </a:bodyPr>
          <a:lstStyle/>
          <a:p>
            <a:pPr marL="715963" indent="0" eaLnBrk="1" hangingPunct="1">
              <a:lnSpc>
                <a:spcPct val="110000"/>
              </a:lnSpc>
              <a:spcAft>
                <a:spcPct val="60000"/>
              </a:spcAft>
              <a:buSzPct val="105000"/>
              <a:buFont typeface="Century Schoolbook" pitchFamily="18" charset="0"/>
              <a:buNone/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Majetková a kapitálová struktura podniku. Optimalizace kapitálové struktury. Finanční páka. Ukazatel EVA.</a:t>
            </a:r>
          </a:p>
          <a:p>
            <a:pPr marL="979488" indent="-1588" algn="ctr" eaLnBrk="1" hangingPunct="1"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Přednáška dne 09. 03. 2020</a:t>
            </a:r>
          </a:p>
          <a:p>
            <a:pPr marL="979488" indent="-1588" algn="ctr" eaLnBrk="1" hangingPunct="1"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Ing. Karel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marL="979488" indent="-1588" algn="ctr" eaLnBrk="1" hangingPunct="1">
              <a:buFont typeface="Wingdings" pitchFamily="2" charset="2"/>
              <a:buNone/>
              <a:defRPr/>
            </a:pPr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640762" cy="49688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9750" algn="l"/>
                <a:tab pos="1350963" algn="l"/>
              </a:tabLst>
              <a:defRPr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Kapitálovou strukturou</a:t>
            </a:r>
            <a:r>
              <a:rPr lang="cs-CZ" sz="24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podniku se rozumí strukturu zdrojů ke krytí majetkové stránky podniku. Kapitálovou strukturu zachycuje část rozvahy označována jako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pasiva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9750" algn="l"/>
                <a:tab pos="1350963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Rozlišuje se:</a:t>
            </a:r>
          </a:p>
          <a:p>
            <a:pPr marL="1014413" lvl="1" algn="just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SzTx/>
              <a:buFont typeface="Wingdings" pitchFamily="2" charset="2"/>
              <a:buChar char="q"/>
              <a:tabLst>
                <a:tab pos="539750" algn="l"/>
                <a:tab pos="1350963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vlastní kapitál (zdroje)</a:t>
            </a:r>
          </a:p>
          <a:p>
            <a:pPr marL="1014413" lvl="1" algn="just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SzTx/>
              <a:buFont typeface="Wingdings" pitchFamily="2" charset="2"/>
              <a:buChar char="q"/>
              <a:tabLst>
                <a:tab pos="539750" algn="l"/>
                <a:tab pos="1350963" algn="l"/>
              </a:tabLst>
              <a:defRPr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cizí kapitál (zdroje)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820150" cy="5329237"/>
          </a:xfrm>
        </p:spPr>
        <p:txBody>
          <a:bodyPr/>
          <a:lstStyle/>
          <a:p>
            <a:pPr marL="549275" indent="-54927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Celková výše kapitálu v podniku je dána:</a:t>
            </a:r>
          </a:p>
          <a:p>
            <a:pPr marL="1350963" lvl="1" indent="-622300" eaLnBrk="1" hangingPunct="1"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velikostí podniku (čím větší podnik, tím více kapitálu váže)</a:t>
            </a:r>
          </a:p>
          <a:p>
            <a:pPr marL="1350963" lvl="1" indent="-622300" eaLnBrk="1" hangingPunct="1"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stupeň mechanizace, automatizace, robotizace zvyšuje hodnotu kapitálu.</a:t>
            </a:r>
          </a:p>
          <a:p>
            <a:pPr marL="1350963" lvl="1" indent="-622300" eaLnBrk="1" hangingPunct="1"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rychlost obratu kapitálu, (čím rychleji se kapitál obrací, tím je ho zapotřebí méně)</a:t>
            </a:r>
          </a:p>
          <a:p>
            <a:pPr marL="1350963" lvl="1" indent="-622300" eaLnBrk="1" hangingPunct="1"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organizace odbytu (podnik s vlastní prodejní sítí vyžaduje větší kapitál).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820150" cy="4968875"/>
          </a:xfrm>
        </p:spPr>
        <p:txBody>
          <a:bodyPr/>
          <a:lstStyle/>
          <a:p>
            <a:pPr marL="26670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b="1" u="sng" dirty="0">
                <a:latin typeface="Times New Roman" pitchFamily="18" charset="0"/>
              </a:rPr>
              <a:t>Překapitalizovaný podnik</a:t>
            </a: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i="1" u="sng" dirty="0">
                <a:solidFill>
                  <a:srgbClr val="FFC000"/>
                </a:solidFill>
                <a:latin typeface="Times New Roman" pitchFamily="18" charset="0"/>
              </a:rPr>
              <a:t>(poměr vlastního kapitálu k dlouhodobému majetku je: VK/DM </a:t>
            </a:r>
            <a:r>
              <a:rPr lang="en-US" sz="2400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2400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1).</a:t>
            </a:r>
          </a:p>
          <a:p>
            <a:pPr marL="266700" indent="0" algn="just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tom případě, se při vykazování rentability (výnosnosti) vlastního kapitálu, vytvořený zisk se přiřazuje i na tu část  kapitálu, která není zdrojem financování dlouhodobého majetku (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zejména výrobní zařízení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), což způsobuje </a:t>
            </a:r>
            <a:r>
              <a:rPr lang="cs-CZ" sz="2400" b="1" i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snižování výnosnosti vlastního kapitálu.</a:t>
            </a:r>
          </a:p>
          <a:p>
            <a:pPr marL="266700" indent="0" algn="just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Obvyklým ukazatelem překapitalizování podniku je poměr vlastního kapitálu a dlouhodobého majetku (stálých aktiv). Je-li tento poměr větší než „1“, hovoříme o </a:t>
            </a:r>
            <a:r>
              <a:rPr lang="cs-CZ" sz="2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překapitalizování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6633"/>
            <a:ext cx="8229600" cy="86409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720"/>
            <a:ext cx="8820150" cy="5949281"/>
          </a:xfrm>
        </p:spPr>
        <p:txBody>
          <a:bodyPr/>
          <a:lstStyle/>
          <a:p>
            <a:pPr marL="26670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b="1" u="sng" dirty="0" err="1">
                <a:latin typeface="Times New Roman" pitchFamily="18" charset="0"/>
                <a:cs typeface="Times New Roman" pitchFamily="18" charset="0"/>
              </a:rPr>
              <a:t>Podkapitalizovaný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podnik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má potíže s „plynulostí výrobního cyklu“ (nedostatek zásob materiálu).</a:t>
            </a:r>
          </a:p>
          <a:p>
            <a:pPr marL="266700" indent="0" algn="just"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podkapitalizování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podniku dochází velmi často v </a:t>
            </a:r>
            <a:r>
              <a:rPr lang="cs-CZ" sz="2400" i="1" u="sng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období expanze podniku (podnik výrazně rozšiřuje výrobu a prodej)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kdy je žádoucí nárůst zásob, pohledávek (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respektive i hmotný majetek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obecně rostou prudce aktiva)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která nejsou krytá potřebnými finančními zdroji a proto dochází k prostojům ve výrobě z důvodu nedostatku výrobních zásob</a:t>
            </a:r>
          </a:p>
          <a:p>
            <a:pPr marL="266700" indent="0" algn="just"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Ukazatelem </a:t>
            </a:r>
            <a:r>
              <a:rPr lang="cs-CZ" sz="2400" i="1" u="sng" dirty="0" err="1">
                <a:latin typeface="Times New Roman" pitchFamily="18" charset="0"/>
                <a:cs typeface="Times New Roman" pitchFamily="18" charset="0"/>
              </a:rPr>
              <a:t>podkapitalizování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může být poměr dlouhodobého majetku (stálých aktiv) k dlouhodobým zdrojům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(dlouhodobým pasivům).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Je-li hodnota větší jak 1,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jsou stálá aktiva kryta i krátkodobými závazky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i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podnik je </a:t>
            </a:r>
            <a:r>
              <a:rPr lang="cs-CZ" sz="2400" i="1" dirty="0" err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podkapitalizován</a:t>
            </a:r>
            <a:r>
              <a:rPr lang="cs-CZ" sz="2400" i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 -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vlastní kapitál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820150" cy="49688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Vlastní kapitál patří majiteli (majitelům):</a:t>
            </a:r>
          </a:p>
          <a:p>
            <a:pPr marL="1246188" lvl="1" indent="-517525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kapitál</a:t>
            </a:r>
          </a:p>
          <a:p>
            <a:pPr marL="1246188" lvl="1" indent="-517525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Kapitálové fondy (hlavní část je emisní ážio)</a:t>
            </a:r>
          </a:p>
          <a:p>
            <a:pPr marL="1246188" lvl="1" indent="-517525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Fondy ze zisku</a:t>
            </a:r>
          </a:p>
          <a:p>
            <a:pPr marL="1246188" lvl="1" indent="-517525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Nerozdělený zisk</a:t>
            </a:r>
          </a:p>
          <a:p>
            <a:pPr marL="1246188" lvl="1" indent="-517525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 -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Cizí kapitál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820150" cy="5229225"/>
          </a:xfrm>
        </p:spPr>
        <p:txBody>
          <a:bodyPr/>
          <a:lstStyle/>
          <a:p>
            <a:pPr marL="549275" indent="-54927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Cizí kapitál je dluhem podniku, který podnik musí splatit.</a:t>
            </a:r>
          </a:p>
          <a:p>
            <a:pPr marL="1246188" lvl="1" indent="-517525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defRPr/>
            </a:pP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Krátkodobý cizí kapitál,</a:t>
            </a:r>
          </a:p>
          <a:p>
            <a:pPr marL="1890713" lvl="2" indent="-465138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Krátkodobé bankovní úvěry</a:t>
            </a:r>
          </a:p>
          <a:p>
            <a:pPr marL="1890713" lvl="2" indent="-465138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Dodavatelské úvěry</a:t>
            </a:r>
          </a:p>
          <a:p>
            <a:pPr marL="1890713" lvl="2" indent="-465138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Zálohy přijaté od odběratelů</a:t>
            </a:r>
          </a:p>
          <a:p>
            <a:pPr marL="1246188" lvl="1" indent="-51752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Dlouhodobý cizí kapitál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890713" lvl="2" indent="-465138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Dlouhodobé bankovní úvěry,</a:t>
            </a:r>
          </a:p>
          <a:p>
            <a:pPr marL="1890713" lvl="2" indent="-465138" algn="just" eaLnBrk="1" hangingPunct="1">
              <a:lnSpc>
                <a:spcPct val="120000"/>
              </a:lnSpc>
              <a:spcAft>
                <a:spcPct val="20000"/>
              </a:spcAft>
              <a:buSzTx/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Podnikové obligace, leasingové dluhy.</a:t>
            </a:r>
          </a:p>
          <a:p>
            <a:pPr marL="1890713" lvl="2" indent="-465138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endParaRPr lang="cs-CZ" dirty="0"/>
          </a:p>
          <a:p>
            <a:pPr marL="1890713" lvl="2" indent="-465138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endParaRPr lang="cs-CZ" dirty="0"/>
          </a:p>
          <a:p>
            <a:pPr marL="1890713" lvl="2" indent="-465138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endParaRPr lang="cs-CZ" dirty="0"/>
          </a:p>
          <a:p>
            <a:pPr marL="1246188" lvl="1" indent="-51752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Kapitálová struktura podniku -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Cizí kapitál</a:t>
            </a:r>
            <a:endParaRPr lang="cs-CZ" sz="28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80400" cy="566102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Poznámky:</a:t>
            </a:r>
          </a:p>
          <a:p>
            <a:pPr marL="1246188" lvl="1" indent="-51752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Faktoring, </a:t>
            </a:r>
          </a:p>
          <a:p>
            <a:pPr marL="1246188" lvl="1" indent="-51752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 cizím zdrojům patří i rezervy (nezaměňovat s rezervním fondem)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Nákladem za používání cizího kapitálu je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úrok.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 určitých okolností je cizí kapitál levnější než vlastní, jehož cenou jsou např.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dividendy.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Všeobecně platí, 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že krátkodobý kapitál je levnější než dlouhodobý kapitál.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Důvody použití cizího kapitálu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641655" cy="5184775"/>
          </a:xfrm>
        </p:spPr>
        <p:txBody>
          <a:bodyPr/>
          <a:lstStyle/>
          <a:p>
            <a:pPr marL="539750" indent="-53975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Již při samotném založení podniku nedisponuje podnikatel (podnikatelé) při založení podniku,</a:t>
            </a:r>
          </a:p>
          <a:p>
            <a:pPr marL="539750" indent="-53975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případě nákupu strojů, surovin na rozšíření výroby (nárůst pracovního kapitálu), technické zhodnocení dlouhodobého majetku aj.</a:t>
            </a:r>
          </a:p>
          <a:p>
            <a:pPr marL="539750" indent="-53975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Použití cizího kapitálu nezakládá možnost věřiteli zasahovat do řízení podniku (v případě nových společníků lze očekávat i požadavky na rozhodovací pravomoci).</a:t>
            </a:r>
          </a:p>
          <a:p>
            <a:pPr marL="539750" indent="-53975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Cizí kapitál je většinou levnější než vlastní kapitál.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Finanční páka, daňový efekt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08962" cy="49688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Úroky za cizí kapitál, použitý podnikem pro jeho podnikatelské aktivity, jsou součástí nákladů a z toho důvodu snižují daňový základ a tím i odvod daní. 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Následující modelová situace má přiblížit efekt daňového štítu na výnosnost vlastního kapitálu.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Náklady na cizí kapitál = úroková míra x (1 – sazba daně)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2015951"/>
          </a:xfrm>
        </p:spPr>
        <p:txBody>
          <a:bodyPr/>
          <a:lstStyle/>
          <a:p>
            <a:pPr algn="l" eaLnBrk="1" hangingPunct="1">
              <a:tabLst>
                <a:tab pos="2151063" algn="l"/>
              </a:tabLst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	Finanční páka, daňový efekt</a:t>
            </a:r>
            <a:br>
              <a:rPr lang="cs-CZ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modelová situace</a:t>
            </a:r>
            <a:br>
              <a:rPr lang="cs-CZ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 základě srovnání výnosnosti (rentability) vlastního kapitálu dvou podniků: „A“ </a:t>
            </a:r>
            <a:r>
              <a:rPr lang="cs-CZ" sz="2400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„B“, posuďte dopad  přítomnosti cizího kapitálu v kapitálové struktuře, na jejich hodnotu.</a:t>
            </a:r>
            <a:endParaRPr lang="cs-CZ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814688"/>
              </p:ext>
            </p:extLst>
          </p:nvPr>
        </p:nvGraphicFramePr>
        <p:xfrm>
          <a:off x="317500" y="2348880"/>
          <a:ext cx="8826500" cy="430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3" imgW="5765684" imgH="2811036" progId="">
                  <p:embed/>
                </p:oleObj>
              </mc:Choice>
              <mc:Fallback>
                <p:oleObj name="Document" r:id="rId3" imgW="5765684" imgH="2811036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2348880"/>
                        <a:ext cx="8826500" cy="430371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Obsah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964612" cy="54006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Majetková struktura podniku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Likvidnost a likvidita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Kapitálová struktura podniku</a:t>
            </a:r>
          </a:p>
          <a:p>
            <a:pPr marL="1249363" lvl="1" indent="-520700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Vlastní kapitál</a:t>
            </a:r>
          </a:p>
          <a:p>
            <a:pPr marL="1249363" lvl="1" indent="-520700" algn="just" eaLnBrk="1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Cizí kapitál</a:t>
            </a:r>
          </a:p>
          <a:p>
            <a:pPr marL="1249363" lvl="1" indent="-520700" algn="just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Důvody použití cizího kapitálu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Finanční páka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endParaRPr lang="cs-CZ" sz="2400" dirty="0"/>
          </a:p>
          <a:p>
            <a:pPr marL="0" indent="0" algn="just" eaLnBrk="1" hangingPunct="1">
              <a:lnSpc>
                <a:spcPct val="120000"/>
              </a:lnSpc>
              <a:spcBef>
                <a:spcPct val="35000"/>
              </a:spcBef>
              <a:spcAft>
                <a:spcPct val="35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359767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Příklad: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finanční páka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293696"/>
              </p:ext>
            </p:extLst>
          </p:nvPr>
        </p:nvGraphicFramePr>
        <p:xfrm>
          <a:off x="457200" y="764704"/>
          <a:ext cx="8178165" cy="23042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5780">
                  <a:extLst>
                    <a:ext uri="{9D8B030D-6E8A-4147-A177-3AD203B41FA5}">
                      <a16:colId xmlns:a16="http://schemas.microsoft.com/office/drawing/2014/main" val="3188593025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387565634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886442524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835239286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483814730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316883932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4177228151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1200870799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1946991007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588816744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Podnik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Celkový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kapitál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Vlastní kapitál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Cizí kapitál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EBIT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Úroky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 p. a.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před zd.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Daň z příjmu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po zdanění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Výnosn. vlastn.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kapitálu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7100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[%]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28680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1722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658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26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404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403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356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9309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291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59692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769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6580" algn="dec"/>
                        </a:tabLst>
                      </a:pPr>
                      <a:r>
                        <a:rPr lang="cs-CZ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26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404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403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356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93090" algn="dec"/>
                        </a:tabLst>
                      </a:pPr>
                      <a:r>
                        <a:rPr lang="cs-CZ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29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7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878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359767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Příklad: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finanční páka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030273"/>
              </p:ext>
            </p:extLst>
          </p:nvPr>
        </p:nvGraphicFramePr>
        <p:xfrm>
          <a:off x="457200" y="908720"/>
          <a:ext cx="8178165" cy="24520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5780">
                  <a:extLst>
                    <a:ext uri="{9D8B030D-6E8A-4147-A177-3AD203B41FA5}">
                      <a16:colId xmlns:a16="http://schemas.microsoft.com/office/drawing/2014/main" val="3188593025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387565634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886442524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835239286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483814730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316883932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4177228151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1200870799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1946991007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3588816744"/>
                    </a:ext>
                  </a:extLst>
                </a:gridCol>
              </a:tblGrid>
              <a:tr h="13054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Podnik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Celkový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kapitál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Vlastní kapitál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Cizí kapitál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EBIT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Úroky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 p. a.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před zd.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Daň z příjmu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po zdanění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Výnosn. vlastn.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kapitálu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71004"/>
                  </a:ext>
                </a:extLst>
              </a:tr>
              <a:tr h="4351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[tis. Kč]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[%]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286804"/>
                  </a:ext>
                </a:extLst>
              </a:tr>
              <a:tr h="4351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1722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658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26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404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403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356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93090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291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59692"/>
                  </a:ext>
                </a:extLst>
              </a:tr>
              <a:tr h="2762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7695" algn="dec"/>
                        </a:tabLst>
                      </a:pPr>
                      <a:r>
                        <a:rPr lang="cs-CZ" sz="16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cs-CZ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6580" algn="dec"/>
                        </a:tabLst>
                      </a:pPr>
                      <a:r>
                        <a:rPr lang="cs-CZ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026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404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403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3560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93090" algn="dec"/>
                        </a:tabLst>
                      </a:pPr>
                      <a:r>
                        <a:rPr lang="cs-CZ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2915" algn="dec"/>
                        </a:tabLst>
                      </a:pPr>
                      <a:r>
                        <a:rPr lang="cs-CZ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7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Důvody zamezující rozsáhlejší použití cizího kapitálu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820150" cy="4968875"/>
          </a:xfrm>
        </p:spPr>
        <p:txBody>
          <a:bodyPr/>
          <a:lstStyle/>
          <a:p>
            <a:pPr marL="609600" indent="-60960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AutoNum type="arabicPeriod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Cizí kapitál </a:t>
            </a:r>
            <a:r>
              <a:rPr lang="cs-CZ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zvyšuje zadluženost</a:t>
            </a:r>
            <a:r>
              <a:rPr lang="cs-CZ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tím </a:t>
            </a:r>
            <a:r>
              <a:rPr lang="cs-CZ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snižuje finanční stabilitu</a:t>
            </a:r>
          </a:p>
          <a:p>
            <a:pPr marL="609600" indent="-60960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AutoNum type="arabicPeriod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Růst zadlužení je doprovázen zvyšováním ceny cizího kapitálu (zvyšování úrokové sazby)</a:t>
            </a:r>
          </a:p>
          <a:p>
            <a:pPr marL="609600" indent="-60960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AutoNum type="arabicPeriod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Vysoký podíl cizího kapitálu 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zužuje manévrovací prostor managementu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(zvýšená bdělost věřitelů)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Struktura cizího kapitálu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Struktura cizího kapitálu (dluhů) je dána podílem krátkodobého a dlouhodobého kapitálu.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krátkodobý cizí kapitál je levnější než dlouhodobý cizí 	kapitál,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vyšší podíl krátkodobého kapitálu zvyšuje riziko platební 	neschopnosti,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krátkodobý kapitál má být použit k financování likvidních aktiv,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dlouhodobý kapitál (tím je i vlastní kapitál) by měl krýt 	dlouhodobý majetek,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Struktura cizího kapitálu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marL="179388" indent="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None/>
              <a:tabLst>
                <a:tab pos="534988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179388" indent="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None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Stejně, jako je nutné udržovat optimální poměr vlastních a cizích zdrojů, je rovněž neméně významné udržovat optimální poměr dlouhodobého a krátkodobého financování.</a:t>
            </a:r>
          </a:p>
          <a:p>
            <a:pPr marL="179388" indent="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None/>
              <a:tabLst>
                <a:tab pos="5349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Přebytek oběžného majetku nad krátkodobým cizím kapitálem se označuje jako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čistý pracovní kapitál.</a:t>
            </a:r>
          </a:p>
          <a:p>
            <a:pPr marL="179388" indent="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Tx/>
              <a:buFont typeface="Wingdings" pitchFamily="2" charset="2"/>
              <a:buNone/>
              <a:tabLst>
                <a:tab pos="534988" algn="l"/>
              </a:tabLst>
              <a:defRPr/>
            </a:pP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Určit optimální stupeň zadluženosti i optimální strukturu dluhů je v praxi velmi obtížné.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69325" cy="49688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Optimální kapitálová struktura zajišťuje minimální náklady na použitý kapitál. Je výslednicí správně stanoveného poměru mezi vlastním a cizí kapitálem.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kapitál:</a:t>
            </a:r>
          </a:p>
          <a:p>
            <a:pPr marL="1014413"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(nebo-li WACC)  ∙ C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1014413"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 ∙ 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E/C</a:t>
            </a:r>
          </a:p>
          <a:p>
            <a:pPr marL="1014413"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sz="2400" i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/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(nebo-li WACC)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717550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náklady na 1 Kč celkového kapitálu</a:t>
            </a:r>
            <a:br>
              <a:rPr lang="cs-CZ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		nebo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100  v  %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spcAft>
                <a:spcPts val="1200"/>
              </a:spcAft>
              <a:buFont typeface="Wingdings" pitchFamily="2" charset="2"/>
              <a:buNone/>
              <a:tabLst>
                <a:tab pos="717550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náklady na 1Kč cizího kapitálu před zdaněním </a:t>
            </a:r>
            <a:br>
              <a:rPr lang="cs-CZ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		nebo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∙100  v %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tabLst>
                <a:tab pos="717550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t		míra zdanění zisku (sazba daně z příjmu)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496300" cy="49688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i="1" dirty="0">
                <a:effectLst/>
              </a:rPr>
              <a:t>k</a:t>
            </a:r>
            <a:r>
              <a:rPr lang="cs-CZ" sz="2400" i="1" baseline="-25000" dirty="0">
                <a:effectLst/>
              </a:rPr>
              <a:t>e</a:t>
            </a:r>
            <a:r>
              <a:rPr lang="cs-CZ" sz="2400" i="1" dirty="0">
                <a:effectLst/>
              </a:rPr>
              <a:t>	</a:t>
            </a: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náklady na 1 Kč vlastního kapitálu po zdanění zisku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	nebo ke ∙ 100  v %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C	celkový kapitál (celková tržní hodnota firmy) v Kč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E	tržní hodnota vlastního kapitálu v Kč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i="1" dirty="0">
                <a:effectLst/>
                <a:latin typeface="Times New Roman" pitchFamily="18" charset="0"/>
                <a:cs typeface="Times New Roman" pitchFamily="18" charset="0"/>
              </a:rPr>
              <a:t>D	tržní hodnota cizího kapitálu v Kč</a:t>
            </a:r>
          </a:p>
          <a:p>
            <a:pPr marL="0" indent="0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3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r>
              <a:rPr lang="cs-CZ" sz="2400" b="1" i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(analogie se směšovací rovnicí ….jablka)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9143999" cy="5877271"/>
          </a:xfrm>
          <a:solidFill>
            <a:schemeClr val="tx1"/>
          </a:solidFill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Máme k dispozici 2 druhy jablíček: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Jablíčka „A“: 50 kg cena: 20 Kč/kg  (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sleva 20 %)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Jablíčka „B“: 30 kg cena: 24 Kč kg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i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Smícháním obou druhů jablíček máme směs, kterou můžeme ocenit jakou cenou?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None/>
              <a:defRPr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400" i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25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· Q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𝛴A+B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cs-CZ" sz="2400" i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25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· (1 – s) · Q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400" i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i="1" baseline="-25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· Q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B </a:t>
            </a:r>
            <a:endParaRPr lang="cs-CZ" sz="2400" i="1" dirty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14413" lvl="1" eaLnBrk="1" hangingPunct="1">
              <a:lnSpc>
                <a:spcPct val="120000"/>
              </a:lnSpc>
              <a:spcBef>
                <a:spcPct val="50000"/>
              </a:spcBef>
              <a:buNone/>
              <a:defRPr/>
            </a:pPr>
            <a:r>
              <a:rPr lang="cs-CZ" sz="2400" i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∙ C</a:t>
            </a:r>
            <a:r>
              <a:rPr lang="cs-CZ" sz="2400" baseline="-25000" dirty="0">
                <a:solidFill>
                  <a:schemeClr val="bg2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</a:rPr>
              <a:t> 𝛴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D+E 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i="1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 ∙ (1 – t) ∙ D    + k</a:t>
            </a:r>
            <a:r>
              <a:rPr lang="cs-CZ" sz="2400" i="1" baseline="-25000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1014413" lvl="1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sz="2400" i="1" dirty="0">
              <a:solidFill>
                <a:schemeClr val="bg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/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1970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88" y="1771650"/>
          <a:ext cx="9093200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3" imgW="5909085" imgH="3428714" progId="">
                  <p:embed/>
                </p:oleObj>
              </mc:Choice>
              <mc:Fallback>
                <p:oleObj name="Document" r:id="rId3" imgW="5909085" imgH="3428714" progId="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771650"/>
                        <a:ext cx="9093200" cy="5276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Obsah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4006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Důvody zamezující rozsáhlejší použití cizího kapitálu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Optimální kapitálová struktura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Ekonomická podstata ukazatele EVA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35000"/>
              </a:spcBef>
              <a:spcAft>
                <a:spcPct val="35000"/>
              </a:spcAft>
              <a:buSzTx/>
              <a:buFont typeface="Wingdings" pitchFamily="2" charset="2"/>
              <a:buChar char="q"/>
              <a:tabLst>
                <a:tab pos="623888" algn="l"/>
              </a:tabLst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56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8820150" cy="5329237"/>
          </a:xfrm>
        </p:spPr>
        <p:txBody>
          <a:bodyPr/>
          <a:lstStyle/>
          <a:p>
            <a:pPr marL="1246188" lvl="1" indent="-517525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Cizí kapitál je levnější než vlastní,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kapitál nese největší riziko, odměnou je dividenda.</a:t>
            </a:r>
          </a:p>
          <a:p>
            <a:pPr marL="1246188" lvl="1" indent="-517525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 růstem zadluženosti roste i úroková míra,</a:t>
            </a:r>
          </a:p>
          <a:p>
            <a:pPr marL="1246188" lvl="1" indent="-517525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To má za následek zvýšení požadavků na dividendu</a:t>
            </a:r>
          </a:p>
          <a:p>
            <a:pPr marL="1246188" lvl="1" indent="-517525" eaLnBrk="1" hangingPunct="1"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Char char="q"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Náhrada vlastního kapitálu cizím kapitálem přináší zlevnění nákladů na celkový kapitál až do určité míry zadluženosti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potom celkové náklady na kapitál začínají růst.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5613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329237"/>
          </a:xfrm>
        </p:spPr>
        <p:txBody>
          <a:bodyPr/>
          <a:lstStyle/>
          <a:p>
            <a:pPr marL="179388" lvl="1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5000"/>
              </a:spcAft>
              <a:buSzTx/>
              <a:buFont typeface="Wingdings" pitchFamily="2" charset="2"/>
              <a:buNone/>
              <a:tabLst>
                <a:tab pos="1962150" algn="l"/>
              </a:tabLst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Modelový příklad:</a:t>
            </a:r>
          </a:p>
          <a:p>
            <a:pPr marL="179388" lvl="1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5000"/>
              </a:spcAft>
              <a:buSzTx/>
              <a:buFont typeface="Wingdings" pitchFamily="2" charset="2"/>
              <a:buNone/>
              <a:tabLst>
                <a:tab pos="19621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Vypočítejte, při jaké míře zadluženosti existuje optimální kapitálová struktura, jsou li známy hodnoty nákladů na vlastní i cizí kapitál pro příslušný stupeň zadluženosti. (viz následující tabulka). Daň z příjmu činí 24 %.</a:t>
            </a:r>
          </a:p>
          <a:p>
            <a:pPr marL="179388" lvl="1" indent="0" eaLnBrk="1" hangingPunct="1">
              <a:lnSpc>
                <a:spcPct val="120000"/>
              </a:lnSpc>
              <a:spcBef>
                <a:spcPct val="50000"/>
              </a:spcBef>
              <a:spcAft>
                <a:spcPct val="55000"/>
              </a:spcAft>
              <a:buSzTx/>
              <a:buFont typeface="Wingdings" pitchFamily="2" charset="2"/>
              <a:buNone/>
              <a:tabLst>
                <a:tab pos="1962150" algn="l"/>
              </a:tabLst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Optimální kapitálová struktura vykazuje při dané 	zadluženosti minimální náklady na kapitál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97666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000510"/>
              </p:ext>
            </p:extLst>
          </p:nvPr>
        </p:nvGraphicFramePr>
        <p:xfrm>
          <a:off x="88900" y="1182688"/>
          <a:ext cx="8985250" cy="521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Dokument" r:id="rId3" imgW="9053231" imgH="5250705" progId="Word.Document.12">
                  <p:embed/>
                </p:oleObj>
              </mc:Choice>
              <mc:Fallback>
                <p:oleObj name="Dokument" r:id="rId3" imgW="9053231" imgH="5250705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1182688"/>
                        <a:ext cx="8985250" cy="521811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0632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97666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485334"/>
              </p:ext>
            </p:extLst>
          </p:nvPr>
        </p:nvGraphicFramePr>
        <p:xfrm>
          <a:off x="0" y="620688"/>
          <a:ext cx="9140650" cy="3405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Dokument" r:id="rId3" imgW="9053231" imgH="5238495" progId="Word.Document.12">
                  <p:embed/>
                </p:oleObj>
              </mc:Choice>
              <mc:Fallback>
                <p:oleObj name="Dokument" r:id="rId3" imgW="9053231" imgH="5238495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20688"/>
                        <a:ext cx="9140650" cy="340502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4684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Optimální kapitálová struktura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154406"/>
              </p:ext>
            </p:extLst>
          </p:nvPr>
        </p:nvGraphicFramePr>
        <p:xfrm>
          <a:off x="0" y="692696"/>
          <a:ext cx="9012237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Document" r:id="rId3" imgW="6032870" imgH="2196204" progId="Word.Document.8">
                  <p:embed/>
                </p:oleObj>
              </mc:Choice>
              <mc:Fallback>
                <p:oleObj name="Document" r:id="rId3" imgW="6032870" imgH="2196204" progId="Word.Document.8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92696"/>
                        <a:ext cx="9012237" cy="3384376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387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marL="838200" indent="-838200"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Ekonomická podstata ukazatele EVA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533400" eaLnBrk="1" hangingPunct="1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Ukazatele MVA a EVA vznikly v konzultační firmě „Stern 	Stewart Management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“ v New Yorku v roce 1993. 	Rychle se rozšířily jak v USA, tak západní Evropě. </a:t>
            </a:r>
          </a:p>
          <a:p>
            <a:pPr marL="0" indent="533400" eaLnBrk="1" hangingPunct="1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Ukazatel EVA 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Ecomic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– ekonomická 	přidaná hodnota) 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je rozdíl mezi čistým ziskem podniku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a jeho kapitálovými náklady.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Ekonomická podstata ukazatele EVA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EBIT . (1- t) – C .WACC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NOPAT – C . WACC(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Kde: 	EBIT	provozní zisk před odečtením úroků a 			zdaněním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t	míra zdanění zisku (za rok 2008 21 %, 			0,21)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C	dlouhodobě investovaný kapitál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NOPAT	čistý provozní zisk po zdanění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WACC	náklady na kapitál vyjádřené diskontní 		mírou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  <a:tabLst>
                <a:tab pos="990600" algn="l"/>
                <a:tab pos="251460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Srovnání ukazatelů EVA a „výsledek hospodaření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“</a:t>
            </a:r>
            <a:br>
              <a:rPr lang="cs-CZ" sz="3200" b="1" i="1" dirty="0">
                <a:latin typeface="Times New Roman" pitchFamily="18" charset="0"/>
                <a:cs typeface="Times New Roman" pitchFamily="18" charset="0"/>
              </a:rPr>
            </a:b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Grafická interpretace ukazatele EVA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Garamond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71550" y="2349500"/>
          <a:ext cx="7345363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Dokument" r:id="rId3" imgW="5775404" imgH="2062331" progId="">
                  <p:embed/>
                </p:oleObj>
              </mc:Choice>
              <mc:Fallback>
                <p:oleObj name="Dokument" r:id="rId3" imgW="5775404" imgH="2062331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349500"/>
                        <a:ext cx="7345363" cy="331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Význam ukazatele EVA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052513"/>
            <a:ext cx="8229600" cy="5805487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None/>
              <a:tabLst>
                <a:tab pos="539750" algn="l"/>
              </a:tabLst>
              <a:defRPr/>
            </a:pPr>
            <a:endParaRPr lang="cs-CZ" sz="2400" dirty="0"/>
          </a:p>
          <a:p>
            <a:pPr marL="0" indent="0" algn="just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 dirty="0"/>
              <a:t>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Cílem podnikání je vytváření EVA, jako ekonomické 	přidané hodnoty</a:t>
            </a:r>
          </a:p>
          <a:p>
            <a:pPr marL="0" indent="0"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Hlavním přínosem ukazatele EVA je, že vynesl na světlo tu 	skutečnost, že i vlastní kapitál něco stojí (že má své náklady), 	což je u cizího kapitálu zřejmé, a že nestačí, aby podnik 	vykázal zisk nebo určitou výši zisku na akcii (EPS), ale že 	musí přinést kladnou hodnotu EVA.</a:t>
            </a:r>
          </a:p>
          <a:p>
            <a:pPr marL="0" indent="0" eaLnBrk="1" hangingPunct="1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7633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Konstrukce koeficientu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br>
              <a:rPr lang="cs-CZ" sz="2800" b="1" i="1" baseline="-250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dle předchozího výkladu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kapitál vyjádřené  poměrovým číslem (nebo procentuální sazbou)  se stanoví dle výrazu: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(nebo-li WACC)  ∙ C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Majetková struktura podniku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69325" cy="49688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tabLst>
                <a:tab pos="539750" algn="l"/>
              </a:tabLst>
              <a:defRPr/>
            </a:pPr>
            <a:r>
              <a:rPr lang="cs-CZ" sz="28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Majetkem podniku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se rozumí souhrn všech věcí, finančních prostředků, pohledávek a jiných majetkových hodnot, které podnikatelskému subjektu slouží k podnikání.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tabLst>
                <a:tab pos="539750" algn="l"/>
              </a:tabLst>
              <a:defRPr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Tvoří jej </a:t>
            </a:r>
            <a:r>
              <a:rPr lang="cs-CZ" sz="2400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dvě základní skupiny prostředků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, které se od sebe liší dobou, po kterou přenášejí svou hodnotu na produkt (výrobek, služba).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u="sng">
                <a:latin typeface="Times New Roman" pitchFamily="18" charset="0"/>
                <a:cs typeface="Times New Roman" pitchFamily="18" charset="0"/>
              </a:rPr>
              <a:t>dlouhodobý (neoběžný) majetek, v rozvaze stálá aktiva,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buSzTx/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u="sng">
                <a:latin typeface="Times New Roman" pitchFamily="18" charset="0"/>
                <a:cs typeface="Times New Roman" pitchFamily="18" charset="0"/>
              </a:rPr>
              <a:t>oběžný majetek, v rozvaze oběžná aktiva.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Konstrukce koeficientu </a:t>
            </a:r>
            <a:r>
              <a:rPr lang="cs-CZ" sz="2800" b="1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br>
              <a:rPr lang="cs-CZ" sz="2800" b="1" i="1" baseline="-25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dle předchozího výkladu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(nebo-li WACC)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náklady na 1 Kč celkového kapitálu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100  v  %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náklady na 1Kč cizího kapitálu před zdaněním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∙100  v %</a:t>
            </a:r>
          </a:p>
          <a:p>
            <a:pPr marL="0" indent="0"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t	míra zdanění zisku (sazba daně z příjmu)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63" y="549275"/>
            <a:ext cx="8643937" cy="49498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Konstrukce koeficientu </a:t>
            </a:r>
            <a:r>
              <a:rPr lang="cs-CZ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b="1" i="1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(dle předchozího výkladu 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sz="2400" i="1" dirty="0"/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endParaRPr lang="cs-CZ" sz="2400" i="1" dirty="0"/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i="1" dirty="0"/>
              <a:t>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náklady na 1 Kč vlastního kapitálu po zdanění zisku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nebo ke ∙ 100  v %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	celkový kapitál (celková tržní hodnota firmy) v Kč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E	tržní hodnota vlastního kapitálu v Kč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	tržní hodnota cizího kapitálu v Kč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Srovnání ukazatelů EVA a „výsledek hospodaření“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EBIT(1 – t) – náklady na cizí kapitál – náklady na 		vlastní kapitál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VH 	= EBIT(1 – t) – náklady na cizí kapitál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VH převeden do běžného vykazování: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99060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VH 	= (EBIT – úroky)(1 – 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Majetková struktura podniku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5300662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9750" algn="l"/>
              </a:tabLst>
              <a:defRPr/>
            </a:pP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Majetková struktura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podniku je zobrazená na „levé straně“ rozvahy.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9750" algn="l"/>
              </a:tabLst>
              <a:defRPr/>
            </a:pP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Dlouhodobý majetek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člení do tří základních skupin:</a:t>
            </a:r>
          </a:p>
          <a:p>
            <a:pPr marL="361950" indent="0" algn="just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rgbClr val="FFC000"/>
              </a:buClr>
              <a:buSzTx/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nehmotná aktiva (dlouhodobý nehmotný majetek),</a:t>
            </a:r>
          </a:p>
          <a:p>
            <a:pPr marL="361950" indent="0" algn="just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rgbClr val="FFC000"/>
              </a:buClr>
              <a:buSzTx/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hmotná aktiva (dlouhodobý hmotný majetek),</a:t>
            </a:r>
          </a:p>
          <a:p>
            <a:pPr marL="361950" indent="0" algn="just" eaLnBrk="1" hangingPunct="1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buClr>
                <a:srgbClr val="FFC000"/>
              </a:buClr>
              <a:buSzTx/>
              <a:buFont typeface="Wingdings" pitchFamily="2" charset="2"/>
              <a:buChar char="q"/>
              <a:tabLst>
                <a:tab pos="895350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finanční aktiva (dlouhodobý finanční majetek).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tabLst>
                <a:tab pos="539750" algn="l"/>
              </a:tabLst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Majetková struktura podniku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640762" cy="49688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Oběžný majetek</a:t>
            </a:r>
            <a:r>
              <a:rPr lang="cs-CZ" sz="2400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  <a:cs typeface="Times New Roman" pitchFamily="18" charset="0"/>
              </a:rPr>
              <a:t>je v podniku evidován v různé podobě: </a:t>
            </a:r>
            <a:r>
              <a:rPr lang="cs-CZ" sz="2400" i="1" u="sng">
                <a:latin typeface="Times New Roman" pitchFamily="18" charset="0"/>
                <a:cs typeface="Times New Roman" pitchFamily="18" charset="0"/>
              </a:rPr>
              <a:t>zásoby materiálu, rozpracovaná výroba (nedokončená výroba), hotové výrobky v expedičním skladu, peníze v pokladně a na účtech v bankách, pohledávky, krátkodobý finanční majetek.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Jedná forma oběžného majetku přechází v jinou. Oběžný majetek je neustále v pohybu.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V obchodě se oběžný majetek obrací za dobu několika dnů, ve výrobním procesu to může být i několik týdnů)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Majetková struktura podniku: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koloběh oběžných aktiv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68313" y="1773238"/>
          <a:ext cx="8280400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kument" r:id="rId3" imgW="5766035" imgH="3426066" progId="">
                  <p:embed/>
                </p:oleObj>
              </mc:Choice>
              <mc:Fallback>
                <p:oleObj name="Dokument" r:id="rId3" imgW="5766035" imgH="3426066" progId="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73238"/>
                        <a:ext cx="8280400" cy="50847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Likvidnost a likvidita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569325" cy="5184775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Schopnost jednotlivých složek aktiv přeměnit se na peněžní prostředky, se označuje pojmem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likvidita, absolutní likvidita). (s jakou rychlostí)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Peníze</a:t>
            </a:r>
            <a:r>
              <a:rPr lang="cs-CZ" sz="24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nejlikvidnější složka aktiv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Dlouhodobý majetek</a:t>
            </a:r>
            <a:r>
              <a:rPr lang="cs-CZ" sz="24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(budovy, stroje…): </a:t>
            </a:r>
            <a:r>
              <a:rPr lang="cs-CZ" sz="2400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nejméně likvidní složka majetku.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Poměřováním výše splatných závazků podniku s výši likvidních aktiv hovoříme o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likviditě podniku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Jde o schopnost podniku uhradit své závazky v „blízké budoucnosti“.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Likvidnost a likvidita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640762" cy="4968875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Dobrá likvidita podniku je předpokladem jeho finanční rovnováhy. Narušená finanční rovnováha vede k platební neschopnosti.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Likvidita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se vyjadřuje ve formě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poměrových ukazatelů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zvaných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stupně likvidity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SzTx/>
              <a:buFont typeface="Wingdings" pitchFamily="2" charset="2"/>
              <a:buNone/>
              <a:defRPr/>
            </a:pPr>
            <a:r>
              <a:rPr lang="cs-CZ" sz="2400" i="1" u="sng" dirty="0">
                <a:latin typeface="Times New Roman" pitchFamily="18" charset="0"/>
                <a:cs typeface="Times New Roman" pitchFamily="18" charset="0"/>
              </a:rPr>
              <a:t>Jako měřítko likvidity se uplatňuje princip výraznějšího podílu aktiv s vyšším stupněm likvidity oproti krátkodobým závazkům a krátkodobým bankovním úvěrům.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2296</Words>
  <Application>Microsoft Office PowerPoint</Application>
  <PresentationFormat>Předvádění na obrazovce (4:3)</PresentationFormat>
  <Paragraphs>287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52" baseType="lpstr">
      <vt:lpstr>Arial</vt:lpstr>
      <vt:lpstr>Cambria Math</vt:lpstr>
      <vt:lpstr>Century Schoolbook</vt:lpstr>
      <vt:lpstr>Garamond</vt:lpstr>
      <vt:lpstr>Tahoma</vt:lpstr>
      <vt:lpstr>Times New Roman</vt:lpstr>
      <vt:lpstr>Wingdings</vt:lpstr>
      <vt:lpstr>Textura</vt:lpstr>
      <vt:lpstr>Dokument</vt:lpstr>
      <vt:lpstr>Document</vt:lpstr>
      <vt:lpstr>Podniková ekonomika  Podnikové propočty</vt:lpstr>
      <vt:lpstr>Obsah</vt:lpstr>
      <vt:lpstr>Obsah</vt:lpstr>
      <vt:lpstr>Majetková struktura podniku</vt:lpstr>
      <vt:lpstr>Majetková struktura podniku</vt:lpstr>
      <vt:lpstr>Majetková struktura podniku</vt:lpstr>
      <vt:lpstr>Majetková struktura podniku: koloběh oběžných aktiv</vt:lpstr>
      <vt:lpstr>Likvidnost a likvidita</vt:lpstr>
      <vt:lpstr>Likvidnost a likvidita</vt:lpstr>
      <vt:lpstr>Kapitálová struktura podniku</vt:lpstr>
      <vt:lpstr>Kapitálová struktura podniku</vt:lpstr>
      <vt:lpstr>Kapitálová struktura podniku</vt:lpstr>
      <vt:lpstr>Kapitálová struktura podniku</vt:lpstr>
      <vt:lpstr>Kapitálová struktura podniku - vlastní kapitál</vt:lpstr>
      <vt:lpstr>Kapitálová struktura podniku - Cizí kapitál</vt:lpstr>
      <vt:lpstr>Kapitálová struktura podniku - Cizí kapitál</vt:lpstr>
      <vt:lpstr>Důvody použití cizího kapitálu</vt:lpstr>
      <vt:lpstr>Finanční páka, daňový efekt</vt:lpstr>
      <vt:lpstr> Finanční páka, daňový efekt  modelová situace Na základě srovnání výnosnosti (rentability) vlastního kapitálu dvou podniků: „A“ a „B“, posuďte dopad  přítomnosti cizího kapitálu v kapitálové struktuře, na jejich hodnotu.</vt:lpstr>
      <vt:lpstr>Příklad: finanční páka</vt:lpstr>
      <vt:lpstr>Příklad: finanční páka</vt:lpstr>
      <vt:lpstr>Důvody zamezující rozsáhlejší použití cizího kapitálu</vt:lpstr>
      <vt:lpstr>Struktura cizího kapitálu</vt:lpstr>
      <vt:lpstr>Struktura cizího kapitálu</vt:lpstr>
      <vt:lpstr>Optimální kapitálová struktura </vt:lpstr>
      <vt:lpstr>Optimální kapitálová struktura</vt:lpstr>
      <vt:lpstr>Optimální kapitálová struktura</vt:lpstr>
      <vt:lpstr>Optimální kapitálová struktura (analogie se směšovací rovnicí ….jablka) </vt:lpstr>
      <vt:lpstr>Optimální kapitálová struktura</vt:lpstr>
      <vt:lpstr>Optimální kapitálová struktura</vt:lpstr>
      <vt:lpstr>Optimální kapitálová struktura</vt:lpstr>
      <vt:lpstr>Optimální kapitálová struktura</vt:lpstr>
      <vt:lpstr>Optimální kapitálová struktura</vt:lpstr>
      <vt:lpstr>Optimální kapitálová struktura</vt:lpstr>
      <vt:lpstr>Ekonomická podstata ukazatele EVA</vt:lpstr>
      <vt:lpstr>Ekonomická podstata ukazatele EVA</vt:lpstr>
      <vt:lpstr>Srovnání ukazatelů EVA a „výsledek hospodaření“ </vt:lpstr>
      <vt:lpstr>Význam ukazatele EVA</vt:lpstr>
      <vt:lpstr>Konstrukce koeficientu kO dle předchozího výkladu</vt:lpstr>
      <vt:lpstr>Konstrukce koeficientu kO dle předchozího výkladu  </vt:lpstr>
      <vt:lpstr>Prezentace aplikace PowerPoint</vt:lpstr>
      <vt:lpstr>Srovnání ukazatelů EVA a „výsledek hospodaření“</vt:lpstr>
    </vt:vector>
  </TitlesOfParts>
  <Company>SU 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Stelmach</dc:creator>
  <cp:lastModifiedBy>ste0003</cp:lastModifiedBy>
  <cp:revision>99</cp:revision>
  <cp:lastPrinted>1601-01-01T00:00:00Z</cp:lastPrinted>
  <dcterms:created xsi:type="dcterms:W3CDTF">2009-02-27T21:15:03Z</dcterms:created>
  <dcterms:modified xsi:type="dcterms:W3CDTF">2020-03-05T10:58:25Z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