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308" r:id="rId3"/>
    <p:sldId id="321" r:id="rId4"/>
    <p:sldId id="309" r:id="rId5"/>
    <p:sldId id="310" r:id="rId6"/>
    <p:sldId id="339" r:id="rId7"/>
    <p:sldId id="340" r:id="rId8"/>
    <p:sldId id="341" r:id="rId9"/>
    <p:sldId id="335" r:id="rId10"/>
    <p:sldId id="311" r:id="rId11"/>
    <p:sldId id="31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13" r:id="rId25"/>
    <p:sldId id="314" r:id="rId26"/>
    <p:sldId id="315" r:id="rId27"/>
    <p:sldId id="316" r:id="rId28"/>
    <p:sldId id="317" r:id="rId29"/>
    <p:sldId id="344" r:id="rId30"/>
    <p:sldId id="318" r:id="rId31"/>
    <p:sldId id="319" r:id="rId32"/>
    <p:sldId id="342" r:id="rId33"/>
    <p:sldId id="345" r:id="rId34"/>
    <p:sldId id="346" r:id="rId35"/>
    <p:sldId id="363" r:id="rId36"/>
    <p:sldId id="362" r:id="rId37"/>
    <p:sldId id="320" r:id="rId38"/>
    <p:sldId id="343" r:id="rId39"/>
    <p:sldId id="338" r:id="rId4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53C4B0-AF6B-431D-9F22-7FE49622CEA8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121CEC-BBE9-4D0F-BDFC-33B3EAB67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6516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572EFF-814E-4DC3-B10D-A36C78DDD4A9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3C38260-D4B1-42EA-B361-300F5D95F1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CB1DEC9-9260-4F89-87ED-B3D3845BD5B4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E279F4-6370-4AD3-91D9-C93B19DF6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3B5D9D-F28B-4055-9713-45C6C5DCA012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00697D7-58D4-4D9F-91BF-8653B38AB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F7346D-A599-4EFD-BF4B-857AA48E8585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0901B5-A14A-4B86-AB60-A02949BF46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86A888F-636A-4049-86BD-EB8077AFD7B8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F96F5C7-5288-4C44-9519-7871B80EC5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2538BB2-4C0E-44FF-81B9-CB1CA8E912A3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5E49FDB-6DC1-4460-A91C-57AE75320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C47FE2-E619-4B45-A3EC-E3CEE34C3C95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385DE7-8C0B-4535-B222-2A34B9F536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0BDD9C-8DB3-4EC8-89AF-1E12B3E8D1A2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F3A452-A6B1-45BE-A7B9-982BB07C88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5C5A962-57D5-4E67-9623-11029C8F7F53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F330813-4DE5-4574-87B8-CEFCE3DA0C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F131C40-C314-40B1-90F6-94593076A4E8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6049EF-B5E8-47EF-9E06-3AC6ECD1CE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B02C1E-F8AF-40FC-A9C8-DD87742274ED}" type="datetimeFigureOut">
              <a:rPr lang="cs-CZ"/>
              <a:pPr>
                <a:defRPr/>
              </a:pPr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4ED562-1D43-426A-A0A9-4457FFD44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40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28625" y="1643065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ts val="600"/>
        </a:spcBef>
        <a:spcAft>
          <a:spcPts val="600"/>
        </a:spcAft>
        <a:buClr>
          <a:srgbClr val="FFFF00"/>
        </a:buClr>
        <a:buFont typeface="Wingdings" pitchFamily="2" charset="2"/>
        <a:buChar char="q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ts val="400"/>
        </a:spcBef>
        <a:spcAft>
          <a:spcPts val="400"/>
        </a:spcAft>
        <a:buClr>
          <a:srgbClr val="FFFF00"/>
        </a:buClr>
        <a:buFont typeface="Courier New" pitchFamily="49" charset="0"/>
        <a:buChar char="o"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657350" y="1341438"/>
            <a:ext cx="5829300" cy="1439862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i="1" dirty="0" smtClean="0">
                <a:latin typeface="Times New Roman" pitchFamily="18" charset="0"/>
              </a:rPr>
              <a:t>Podnikové propočty</a:t>
            </a:r>
            <a:endParaRPr lang="en-US" sz="3200" b="1" i="1" dirty="0" smtClean="0">
              <a:latin typeface="Times New Roman" pitchFamily="18" charset="0"/>
            </a:endParaRPr>
          </a:p>
        </p:txBody>
      </p:sp>
      <p:sp>
        <p:nvSpPr>
          <p:cNvPr id="23555" name="Podnadpis 4"/>
          <p:cNvSpPr>
            <a:spLocks noGrp="1"/>
          </p:cNvSpPr>
          <p:nvPr>
            <p:ph type="subTitle" idx="4294967295"/>
          </p:nvPr>
        </p:nvSpPr>
        <p:spPr>
          <a:xfrm>
            <a:off x="467544" y="3213100"/>
            <a:ext cx="8280920" cy="3073400"/>
          </a:xfrm>
        </p:spPr>
        <p:txBody>
          <a:bodyPr/>
          <a:lstStyle/>
          <a:p>
            <a:pPr marL="358775" indent="0" algn="ctr" eaLnBrk="1" hangingPunct="1">
              <a:spcAft>
                <a:spcPct val="60000"/>
              </a:spcAft>
              <a:buClr>
                <a:schemeClr val="bg2"/>
              </a:buClr>
              <a:buNone/>
            </a:pP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Cenotvorba. Cenová elasticita. </a:t>
            </a:r>
          </a:p>
          <a:p>
            <a:pPr marL="457200" indent="-457200" algn="ctr" eaLnBrk="1" hangingPunct="1">
              <a:lnSpc>
                <a:spcPct val="50000"/>
              </a:lnSpc>
              <a:buNone/>
            </a:pPr>
            <a:endParaRPr lang="cs-CZ" sz="2200" i="1" dirty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None/>
            </a:pPr>
            <a:r>
              <a:rPr lang="cs-CZ" sz="2200" i="1" dirty="0">
                <a:latin typeface="Times New Roman" pitchFamily="18" charset="0"/>
              </a:rPr>
              <a:t>Přednáška dne </a:t>
            </a:r>
            <a:r>
              <a:rPr lang="cs-CZ" sz="2200" i="1" dirty="0" smtClean="0">
                <a:latin typeface="Times New Roman" pitchFamily="18" charset="0"/>
              </a:rPr>
              <a:t>22. </a:t>
            </a:r>
            <a:r>
              <a:rPr lang="cs-CZ" sz="2200" i="1" dirty="0" smtClean="0">
                <a:latin typeface="Times New Roman" pitchFamily="18" charset="0"/>
              </a:rPr>
              <a:t>04. 2020</a:t>
            </a:r>
            <a:endParaRPr lang="cs-CZ" sz="2200" i="1" dirty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None/>
            </a:pPr>
            <a:r>
              <a:rPr lang="cs-CZ" sz="2200" i="1" dirty="0">
                <a:latin typeface="Times New Roman" pitchFamily="18" charset="0"/>
              </a:rPr>
              <a:t>Ing. Karel </a:t>
            </a:r>
            <a:r>
              <a:rPr lang="cs-CZ" sz="2200" i="1" dirty="0" err="1">
                <a:latin typeface="Times New Roman" pitchFamily="18" charset="0"/>
              </a:rPr>
              <a:t>Stelmach</a:t>
            </a:r>
            <a:r>
              <a:rPr lang="cs-CZ" sz="2200" i="1" dirty="0">
                <a:latin typeface="Times New Roman" pitchFamily="18" charset="0"/>
              </a:rPr>
              <a:t>, </a:t>
            </a:r>
            <a:r>
              <a:rPr lang="cs-CZ" sz="2200" i="1" dirty="0" err="1">
                <a:latin typeface="Times New Roman" pitchFamily="18" charset="0"/>
              </a:rPr>
              <a:t>Ph.D</a:t>
            </a:r>
            <a:r>
              <a:rPr lang="cs-CZ" sz="2200" i="1" dirty="0">
                <a:latin typeface="Times New Roman" pitchFamily="18" charset="0"/>
              </a:rPr>
              <a:t>.</a:t>
            </a:r>
            <a:endParaRPr lang="en-US" sz="2200" i="1" dirty="0">
              <a:latin typeface="Times New Roman" pitchFamily="18" charset="0"/>
            </a:endParaRPr>
          </a:p>
          <a:p>
            <a:pPr marL="457200" indent="-457200" algn="ctr" eaLnBrk="1" hangingPunct="1">
              <a:lnSpc>
                <a:spcPct val="50000"/>
              </a:lnSpc>
              <a:buNone/>
            </a:pPr>
            <a:endParaRPr lang="en-US" sz="22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Určení poptávky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141912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tabLst>
                <a:tab pos="628650" algn="l"/>
              </a:tabLst>
            </a:pPr>
            <a:r>
              <a:rPr lang="cs-CZ" dirty="0" smtClean="0"/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praxi je téměř vyloučeno, aby se podařilo zjistit průběh 	poptávkové křivky, vyjadřující závislost poptávky na výši ceny, 	která je s oblibou popisována v obecné ekonomické teorii.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(brání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	tomu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značná nepřehlednost trhu, jakož i značná finanční 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organizační 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	náročnost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těchto průzkumu). 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Synek, M. a kol.: 	</a:t>
            </a:r>
            <a:r>
              <a:rPr lang="cs-CZ" sz="20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Manažerská ekonomika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Podniky se proto spokojují s odhadem ceny, při které je již 	výrobek neprodejný.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spcAft>
                <a:spcPts val="1800"/>
              </a:spcAft>
              <a:tabLst>
                <a:tab pos="6286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Spodní hranice ceny souvisí s výši nákladů na příslušný 	výrobek.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Náklady  výroby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43065"/>
            <a:ext cx="8784976" cy="4840287"/>
          </a:xfrm>
        </p:spPr>
        <p:txBody>
          <a:bodyPr/>
          <a:lstStyle/>
          <a:p>
            <a:pPr marL="0" indent="0">
              <a:tabLst>
                <a:tab pos="449263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Znalost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nákladů na výrobek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dle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objektivních kritérií 	jejich „přerozdělování“ je velmi obtížná úloha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tabLst>
                <a:tab pos="449263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Je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vžitá </a:t>
            </a: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představa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že celkové náklady na výrobek jsou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b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spodní hranicí ceny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tabLst>
                <a:tab pos="449263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Z kalkulace neúplných nákladů naopak vyplývá, </a:t>
            </a: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že spodní 	hranicí ceny by měly být variabilní náklady.</a:t>
            </a:r>
          </a:p>
          <a:p>
            <a:pPr marL="0" indent="0">
              <a:tabLst>
                <a:tab pos="449263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V případě obchodních zájmů je možné připustit i cenu pod 	variabilními náklady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i="1">
                <a:latin typeface="Times New Roman" pitchFamily="18" charset="0"/>
                <a:cs typeface="Times New Roman" pitchFamily="18" charset="0"/>
              </a:rPr>
              <a:t>dolní hranice ceny</a:t>
            </a:r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214440"/>
            <a:ext cx="9036496" cy="5214937"/>
          </a:xfrm>
        </p:spPr>
        <p:txBody>
          <a:bodyPr/>
          <a:lstStyle/>
          <a:p>
            <a:pPr marL="447675" indent="-447675">
              <a:buClr>
                <a:srgbClr val="FFC000"/>
              </a:buClr>
            </a:pPr>
            <a:endParaRPr lang="cs-CZ" dirty="0" smtClean="0"/>
          </a:p>
          <a:p>
            <a:pPr marL="447675" indent="-447675">
              <a:buClr>
                <a:srgbClr val="FFC000"/>
              </a:buClr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podniku „Elektrosoučástka“ jsou evidovány fixní náklady (F) v hodnotě 200 000 Kč. V hodnoceném období podnik vyrábí 10 000 ks součástek a jediným variabilním nákladem je materiál, jehož cena vykazuje hodnotu 10 Kč/ks. </a:t>
            </a:r>
          </a:p>
          <a:p>
            <a:pPr marL="447675" indent="-447675">
              <a:buClr>
                <a:srgbClr val="FFC000"/>
              </a:buClr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847725" lvl="1" indent="-447675">
              <a:buClr>
                <a:srgbClr val="FFC000"/>
              </a:buClr>
              <a:buFont typeface="Calibri" pitchFamily="34" charset="0"/>
              <a:buAutoNum type="alphaLcPeriod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Jaká je dlouhodobá dolní hranice ceny (limitní cena)?</a:t>
            </a:r>
          </a:p>
          <a:p>
            <a:pPr marL="847725" lvl="1" indent="-447675">
              <a:buClr>
                <a:srgbClr val="FFC000"/>
              </a:buClr>
              <a:buFont typeface="Calibri" pitchFamily="34" charset="0"/>
              <a:buAutoNum type="alphaLcPeriod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Jaká je krátkodobá dolní hranice ceny?</a:t>
            </a:r>
          </a:p>
          <a:p>
            <a:pPr marL="447675" indent="-447675">
              <a:buClr>
                <a:srgbClr val="FFC000"/>
              </a:buClr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Modelová situace: dolní hranice ceny</a:t>
            </a:r>
            <a:endParaRPr lang="en-US" smtClean="0"/>
          </a:p>
        </p:txBody>
      </p:sp>
      <p:sp>
        <p:nvSpPr>
          <p:cNvPr id="410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Řešení ad a):	Řešení ad b):                                                       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79512" y="1196752"/>
          <a:ext cx="5184576" cy="5078412"/>
        </p:xfrm>
        <a:graphic>
          <a:graphicData uri="http://schemas.openxmlformats.org/presentationml/2006/ole">
            <p:oleObj spid="_x0000_s4124" name="Rovnice" r:id="rId3" imgW="2705100" imgH="2844800" progId="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6084168" y="1124744"/>
          <a:ext cx="2808312" cy="1219200"/>
        </p:xfrm>
        <a:graphic>
          <a:graphicData uri="http://schemas.openxmlformats.org/presentationml/2006/ole">
            <p:oleObj spid="_x0000_s4125" name="Rovnice" r:id="rId4" imgW="1371600" imgH="609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85877"/>
            <a:ext cx="8964488" cy="5572125"/>
          </a:xfrm>
        </p:spPr>
        <p:txBody>
          <a:bodyPr/>
          <a:lstStyle/>
          <a:p>
            <a:pPr marL="0" indent="0">
              <a:buClr>
                <a:srgbClr val="FFC000"/>
              </a:buCl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Jaký bude vykazovat podnik „Elektrosoučástka</a:t>
            </a:r>
            <a:r>
              <a:rPr lang="cs-CZ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“ výsledek hospodaření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pokud při prodeji 10 000 ks součástek bude cena postupně nabývat hodnot: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30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20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10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 =  8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</a:pP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mtClean="0"/>
          </a:p>
        </p:txBody>
      </p:sp>
      <p:sp>
        <p:nvSpPr>
          <p:cNvPr id="31747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85877"/>
            <a:ext cx="8856984" cy="5572125"/>
          </a:xfrm>
        </p:spPr>
        <p:txBody>
          <a:bodyPr/>
          <a:lstStyle/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30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VH = 30∙ 10 000 - 10 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cs-CZ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p= 20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VH = 20∙ 10 000 - 10 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- 100 000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en-US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z="2400"/>
          </a:p>
        </p:txBody>
      </p:sp>
      <p:sp>
        <p:nvSpPr>
          <p:cNvPr id="3277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85877"/>
            <a:ext cx="9036496" cy="5572125"/>
          </a:xfrm>
        </p:spPr>
        <p:txBody>
          <a:bodyPr/>
          <a:lstStyle/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10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VH = 10∙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000 - 10 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- 200 000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cs-CZ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8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VH = 8∙ 10 000 - 10 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- 220 000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cs-CZ" sz="1800" b="1" i="1" u="sng" dirty="0"/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mtClean="0"/>
          </a:p>
        </p:txBody>
      </p:sp>
      <p:sp>
        <p:nvSpPr>
          <p:cNvPr id="3379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285877"/>
            <a:ext cx="9144000" cy="5572125"/>
          </a:xfrm>
        </p:spPr>
        <p:txBody>
          <a:bodyPr/>
          <a:lstStyle/>
          <a:p>
            <a:pPr marL="0" indent="0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Jaká bude hodnota výsledku hospodaření, pokud se objem produkce zdvojnásobí na 20 000 ks elektrosoučástek a cena bude postupně nabývat hodnot: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30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20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10 Kč/ks</a:t>
            </a:r>
          </a:p>
          <a:p>
            <a:pPr marL="628650" lvl="1" indent="-3619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LcPeriod"/>
              <a:defRPr/>
            </a:pP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 8 Kč/ks</a:t>
            </a:r>
          </a:p>
          <a:p>
            <a:pPr marL="0" indent="0">
              <a:buClr>
                <a:srgbClr val="FFC000"/>
              </a:buClr>
              <a:buNone/>
              <a:defRPr/>
            </a:pPr>
            <a:endParaRPr lang="cs-CZ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FFC000"/>
              </a:buClr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85877"/>
            <a:ext cx="8568952" cy="5572125"/>
          </a:xfrm>
        </p:spPr>
        <p:txBody>
          <a:bodyPr/>
          <a:lstStyle/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30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VH = 30∙ 20 000 - 10 ∙ 20 000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200 000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cs-CZ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p= 20 Kč/ks: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VH = 20∙ </a:t>
            </a:r>
            <a:r>
              <a:rPr lang="cs-CZ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000 - 10 ∙ 20 000 – 200 000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 0 Kč</a:t>
            </a:r>
          </a:p>
          <a:p>
            <a:pPr marL="447675" indent="-447675">
              <a:buClr>
                <a:srgbClr val="FFC000"/>
              </a:buClr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mtClean="0"/>
          </a:p>
        </p:txBody>
      </p:sp>
      <p:sp>
        <p:nvSpPr>
          <p:cNvPr id="4096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85877"/>
            <a:ext cx="8784976" cy="5572125"/>
          </a:xfrm>
        </p:spPr>
        <p:txBody>
          <a:bodyPr/>
          <a:lstStyle/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 = 10 Kč/ks: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VH = 10∙ 20 000 - 10 ∙ 20 000 – 200 000</a:t>
            </a:r>
          </a:p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b="1" i="1" u="sng" dirty="0" smtClean="0">
                <a:latin typeface="Times New Roman" pitchFamily="18" charset="0"/>
                <a:cs typeface="Times New Roman" pitchFamily="18" charset="0"/>
              </a:rPr>
              <a:t>VH = - 200 000 Kč</a:t>
            </a:r>
          </a:p>
          <a:p>
            <a:pPr marL="447675" indent="-447675">
              <a:buClr>
                <a:srgbClr val="FFC000"/>
              </a:buClr>
              <a:buNone/>
            </a:pPr>
            <a:endParaRPr lang="cs-CZ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 = 8 Kč/ks: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VH =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vQ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– F</a:t>
            </a:r>
          </a:p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VH = 8∙ 20 000 - 10 ∙ 20 000 – 200 000</a:t>
            </a:r>
          </a:p>
          <a:p>
            <a:pPr marL="447675" indent="-447675">
              <a:buClr>
                <a:srgbClr val="FFC000"/>
              </a:buClr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b="1" i="1" u="sng" dirty="0" smtClean="0">
                <a:latin typeface="Times New Roman" pitchFamily="18" charset="0"/>
                <a:cs typeface="Times New Roman" pitchFamily="18" charset="0"/>
              </a:rPr>
              <a:t>VH = - 240 000 Kč</a:t>
            </a:r>
          </a:p>
          <a:p>
            <a:pPr marL="447675" indent="-447675">
              <a:buClr>
                <a:srgbClr val="FFC000"/>
              </a:buCl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Úvod – cena (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ekonomický pohled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413"/>
            <a:ext cx="8568952" cy="5200650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39750" algn="l"/>
              </a:tabLst>
            </a:pPr>
            <a:r>
              <a:rPr lang="cs-CZ" dirty="0" smtClean="0"/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obecné ekonomické teorii je </a:t>
            </a: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cena definována jako 	specifická forma směnné hodnoty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jako peněžní 	ekvivalent.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397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V praxi: </a:t>
            </a: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peněžní částka sjednaná při nákupu a prodeji 		zboží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9750" algn="l"/>
              </a:tabLst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397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Cena je výsledkem působení nabídky a poptávky</a:t>
            </a: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mtClean="0"/>
          </a:p>
        </p:txBody>
      </p:sp>
      <p:graphicFrame>
        <p:nvGraphicFramePr>
          <p:cNvPr id="5122" name="Zástupný symbol pro obsah 3"/>
          <p:cNvGraphicFramePr>
            <a:graphicFrameLocks noGrp="1" noChangeAspect="1"/>
          </p:cNvGraphicFramePr>
          <p:nvPr>
            <p:ph idx="4294967295"/>
          </p:nvPr>
        </p:nvGraphicFramePr>
        <p:xfrm>
          <a:off x="611560" y="1857377"/>
          <a:ext cx="8280920" cy="4314825"/>
        </p:xfrm>
        <a:graphic>
          <a:graphicData uri="http://schemas.openxmlformats.org/presentationml/2006/ole">
            <p:oleObj spid="_x0000_s5135" name="Document" r:id="rId3" imgW="6342073" imgH="318711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Modelová situace: </a:t>
            </a:r>
            <a:r>
              <a:rPr lang="cs-CZ" sz="2400" i="1">
                <a:latin typeface="Times New Roman" pitchFamily="18" charset="0"/>
                <a:cs typeface="Times New Roman" pitchFamily="18" charset="0"/>
              </a:rPr>
              <a:t>dolní hranice ceny - pokračování</a:t>
            </a:r>
            <a:endParaRPr lang="en-US" smtClean="0"/>
          </a:p>
        </p:txBody>
      </p:sp>
      <p:graphicFrame>
        <p:nvGraphicFramePr>
          <p:cNvPr id="6146" name="Zástupný symbol pro obsah 3"/>
          <p:cNvGraphicFramePr>
            <a:graphicFrameLocks noGrp="1" noChangeAspect="1"/>
          </p:cNvGraphicFramePr>
          <p:nvPr>
            <p:ph idx="4294967295"/>
          </p:nvPr>
        </p:nvGraphicFramePr>
        <p:xfrm>
          <a:off x="251520" y="2139951"/>
          <a:ext cx="8784976" cy="3357563"/>
        </p:xfrm>
        <a:graphic>
          <a:graphicData uri="http://schemas.openxmlformats.org/presentationml/2006/ole">
            <p:oleObj spid="_x0000_s6159" name="Document" r:id="rId3" imgW="6280664" imgH="232137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0"/>
            <a:ext cx="6172200" cy="857250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Dolní hranice ceny – modelová situace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857250"/>
            <a:ext cx="8712968" cy="6000750"/>
          </a:xfrm>
        </p:spPr>
        <p:txBody>
          <a:bodyPr/>
          <a:lstStyle/>
          <a:p>
            <a:pPr marL="447675" indent="-447675">
              <a:lnSpc>
                <a:spcPct val="110000"/>
              </a:lnSpc>
              <a:buClr>
                <a:srgbClr val="FFC000"/>
              </a:buClr>
              <a:buNone/>
              <a:tabLst>
                <a:tab pos="3143250" algn="l"/>
              </a:tabLst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Závěr:</a:t>
            </a:r>
          </a:p>
          <a:p>
            <a:pPr marL="447675" indent="-447675">
              <a:lnSpc>
                <a:spcPct val="110000"/>
              </a:lnSpc>
              <a:buClr>
                <a:srgbClr val="FFC000"/>
              </a:buClr>
              <a:tabLst>
                <a:tab pos="3143250" algn="l"/>
              </a:tabLst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Při ceně vyšší než jsou variabilní náklady na kus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je možné při dostatečném navýšení produkce realizovat kladný výsledek hospodaření (zisk).</a:t>
            </a:r>
          </a:p>
          <a:p>
            <a:pPr marL="447675" indent="-447675" algn="ctr">
              <a:lnSpc>
                <a:spcPct val="110000"/>
              </a:lnSpc>
              <a:buClr>
                <a:srgbClr val="FFC000"/>
              </a:buClr>
              <a:buNone/>
              <a:tabLst>
                <a:tab pos="3143250" algn="l"/>
              </a:tabLst>
              <a:defRPr/>
            </a:pP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 Kč/ks &gt; p &gt;10 Kč/ks</a:t>
            </a: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47675" indent="-447675">
              <a:lnSpc>
                <a:spcPct val="110000"/>
              </a:lnSpc>
              <a:buClr>
                <a:srgbClr val="FFC000"/>
              </a:buClr>
              <a:tabLst>
                <a:tab pos="3143250" algn="l"/>
              </a:tabLst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Při ceně na úrovni variabilních nákladů na kus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ztráta ve výši fixních nákladů a není možné situaci zlepšit ani zvýšením, ani snížením prodeje. 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= 10 Kč/ks</a:t>
            </a: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47675" indent="-447675">
              <a:lnSpc>
                <a:spcPct val="110000"/>
              </a:lnSpc>
              <a:buClr>
                <a:srgbClr val="FFC000"/>
              </a:buClr>
              <a:tabLst>
                <a:tab pos="3143250" algn="l"/>
              </a:tabLst>
              <a:defRPr/>
            </a:pPr>
            <a:r>
              <a:rPr lang="cs-CZ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Při ceně pod úrovní variabilních nákladů na kus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vyplatí pouze snižovat výrobu, nejlépe na nulu, protože s každým dalším výrobkem se ztráta podniku jen prohlubuje. 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 &lt; 10 Kč/ks</a:t>
            </a: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4469" y="142875"/>
            <a:ext cx="6172200" cy="64293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714377"/>
            <a:ext cx="8856984" cy="6143625"/>
          </a:xfrm>
        </p:spPr>
        <p:txBody>
          <a:bodyPr/>
          <a:lstStyle/>
          <a:p>
            <a:pPr marL="542925" lvl="1" indent="-5429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rabicPeriod"/>
              <a:defRPr/>
            </a:pPr>
            <a:endParaRPr lang="cs-CZ" sz="2000" dirty="0"/>
          </a:p>
          <a:p>
            <a:pPr marL="542925" lvl="1" indent="-5429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Calibri" pitchFamily="34" charset="0"/>
              <a:buAutoNum type="arabicPeriod"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Nezbytnou součástí cenové politiky podniku je rozbor cen konkurence.</a:t>
            </a:r>
          </a:p>
          <a:p>
            <a:pPr marL="542925" lvl="1" indent="-5429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Calibri" pitchFamily="34" charset="0"/>
              <a:buAutoNum type="arabicPeriod"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Dalším krokem je výběr metody stanovení ceny. V úvahu přichází:</a:t>
            </a:r>
          </a:p>
          <a:p>
            <a:pPr marL="895350" lvl="2" indent="-3524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SzPct val="80000"/>
              <a:buFont typeface="Wingdings" pitchFamily="2" charset="2"/>
              <a:buChar char="q"/>
              <a:defRPr/>
            </a:pP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Nákladově orientovaná cena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kdy cena je součtem vlastních nákladů a ziskové přirážky.</a:t>
            </a:r>
          </a:p>
          <a:p>
            <a:pPr marL="895350" lvl="2" indent="-3524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SzPct val="80000"/>
              <a:buFont typeface="Wingdings" pitchFamily="2" charset="2"/>
              <a:buChar char="q"/>
              <a:defRPr/>
            </a:pP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Poptávkově orientovaná cena</a:t>
            </a:r>
            <a:r>
              <a:rPr lang="cs-CZ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kdy za základ ceny nejsou brány náklady, ale zákazníkem vnímaná hodnota. Tato se obvykle zjišťuje dotazováním, pozorováním, popř. parametrickým hodnocením výrobků.</a:t>
            </a:r>
          </a:p>
          <a:p>
            <a:pPr marL="895350" lvl="2" indent="-3524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SzPct val="80000"/>
              <a:buFont typeface="Wingdings" pitchFamily="2" charset="2"/>
              <a:buChar char="q"/>
              <a:defRPr/>
            </a:pPr>
            <a:r>
              <a:rPr lang="cs-CZ" sz="24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Konkurenčně orientovaná cena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obvykle stanoví jako průměr cen ostatních výrobců, častá je i cenová strategie držet cenu například na 90 % ceny rozhodujícího konkurenta.</a:t>
            </a:r>
          </a:p>
          <a:p>
            <a:pPr marL="542925" lvl="1" indent="-542925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Calibri" pitchFamily="34" charset="0"/>
              <a:buAutoNum type="arabicPeriod"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Posledním krokem je rozhodnutí o výši ceny, se kterou bude výrobek uveden na trh.</a:t>
            </a:r>
          </a:p>
          <a:p>
            <a:pPr marL="447675" indent="-447675">
              <a:lnSpc>
                <a:spcPct val="90000"/>
              </a:lnSpc>
              <a:buClr>
                <a:srgbClr val="FFC000"/>
              </a:buClr>
              <a:defRPr/>
            </a:pPr>
            <a:endParaRPr lang="cs-CZ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7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Rozbor cen, výrobní program a chování konkurence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5538"/>
            <a:ext cx="9036496" cy="5357812"/>
          </a:xfrm>
        </p:spPr>
        <p:txBody>
          <a:bodyPr/>
          <a:lstStyle/>
          <a:p>
            <a:pPr>
              <a:defRPr/>
            </a:pPr>
            <a:endParaRPr lang="cs-CZ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Zjišťování pozice výrobce na trhu:</a:t>
            </a:r>
          </a:p>
          <a:p>
            <a:pPr lvl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Monopolní postavení - neumožňuje stanovit cenu libovolně vysoko </a:t>
            </a:r>
            <a:r>
              <a:rPr lang="cs-CZ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(substituční výrobky)</a:t>
            </a:r>
          </a:p>
          <a:p>
            <a:pPr lvl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Konkurenční prostředí – je zapotřebí zjistit, jaká je technická úroveň jejich výrobků a za jakou cenu výrobky prodávají.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stanovení ceny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179512" y="1143000"/>
            <a:ext cx="8964488" cy="5429250"/>
          </a:xfrm>
        </p:spPr>
        <p:txBody>
          <a:bodyPr/>
          <a:lstStyle/>
          <a:p>
            <a:pPr marL="449263" indent="-449263">
              <a:tabLst>
                <a:tab pos="3492500" algn="l"/>
              </a:tabLst>
              <a:defRPr/>
            </a:pP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Nákladově orientovaná tvorba cen</a:t>
            </a:r>
            <a:b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 nákladům se připočítává zisková přirážka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přicházejí do úvahy : úplné vlastní náklady </a:t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zpracovací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náklady (mzdy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výrobní režie)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stanovení ceny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57315"/>
            <a:ext cx="8856984" cy="5126037"/>
          </a:xfrm>
        </p:spPr>
        <p:txBody>
          <a:bodyPr/>
          <a:lstStyle/>
          <a:p>
            <a:pPr marL="449263" indent="-449263">
              <a:tabLst>
                <a:tab pos="3492500" algn="l"/>
              </a:tabLst>
              <a:defRPr/>
            </a:pPr>
            <a:r>
              <a:rPr lang="cs-CZ" sz="2800" b="1" u="sng" dirty="0">
                <a:latin typeface="Times New Roman" pitchFamily="18" charset="0"/>
                <a:cs typeface="Times New Roman" pitchFamily="18" charset="0"/>
              </a:rPr>
              <a:t>Poptávkově orientovaná tvorba cen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  <a:p>
            <a:pPr marL="849313" lvl="1" indent="-449263">
              <a:defRPr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Tvorba cen na základě zákazníkem akceptované hodnoty (na základě vah zvolených parametrů,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spolehlivost, úroveň servisu, technická vyspělost …)</a:t>
            </a:r>
          </a:p>
          <a:p>
            <a:pPr marL="849313" lvl="1" indent="-449263">
              <a:defRPr/>
            </a:pP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Tvorba ceny na základě intenzity poptávky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(prodej ve stejném období za různé ceny, hovoří se o cenové diskriminaci)</a:t>
            </a:r>
          </a:p>
          <a:p>
            <a:pPr marL="1249363" lvl="2" indent="-449263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Prostorová diferenciace (město, okrajové oblasti)</a:t>
            </a:r>
          </a:p>
          <a:p>
            <a:pPr marL="1249363" lvl="2" indent="-449263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Časová diferenciace (zelenina ráno a večer)</a:t>
            </a:r>
          </a:p>
          <a:p>
            <a:pPr marL="1249363" lvl="2" indent="-449263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Výrobková diferenciace (dražší jsou luxusnější výrobkové modifikace)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Konkurenčně orientována cena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179512" y="1643065"/>
            <a:ext cx="8856984" cy="48402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realizována za následujících předpokladů:</a:t>
            </a:r>
          </a:p>
          <a:p>
            <a:pPr marL="542925" indent="-542925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Náklady na výrobek se zjišťují obtížně</a:t>
            </a:r>
          </a:p>
          <a:p>
            <a:pPr marL="542925" indent="-542925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Jedná se převážně o homogenní výrobky</a:t>
            </a:r>
          </a:p>
          <a:p>
            <a:pPr marL="542925" indent="-542925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Nelze jednoznačně odhadnout reakci konkurence na cenovou diferenciaci (vysavač prachu)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Rozhodnutí o výši ceny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5538"/>
            <a:ext cx="8712968" cy="5357812"/>
          </a:xfrm>
        </p:spPr>
        <p:txBody>
          <a:bodyPr/>
          <a:lstStyle/>
          <a:p>
            <a:pPr marL="0" indent="0">
              <a:buNone/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Před konečnou podobou ceny nutno zvážit způsob započtení pojistného a dopravy do ceny, množstevní rabaty.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Cenové změny: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Nižšími cenami zvýšit odbyt a tím lépe využít výrobní kapacity 	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(má však svoje hranice, s ohledem na výsledek hospodaření)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Reagovat na snížení ceny konkurenčních výrobků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Zvýšit svůj tržní podíl a vytlačit z trhu konkurenci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tabLst>
                <a:tab pos="3619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Uvolnit při výprodeji skladovací prostory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(v tom případě se cena 	může dostat pod úroveň variabilních nákladů)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(elasticita)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Cenová elasticita (pružnost) poptávky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pojem a ukazatel, který kvantitativně vyjadřuje reakci spotřebitelů na změnu ceny výrobku, která se projeví změnou jeho poptávaného množství.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Obecně platí: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elasticita funkce ≠ sklon funkce</a:t>
            </a:r>
            <a:endParaRPr lang="en-US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2"/>
            <a:ext cx="6172200" cy="1071563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Cena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052513"/>
            <a:ext cx="8568952" cy="5643562"/>
          </a:xfrm>
        </p:spPr>
        <p:txBody>
          <a:bodyPr/>
          <a:lstStyle/>
          <a:p>
            <a:pPr marL="447675" indent="-447675">
              <a:lnSpc>
                <a:spcPct val="90000"/>
              </a:lnSpc>
              <a:buClr>
                <a:srgbClr val="FFC000"/>
              </a:buCl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Peněžní částka sjednaná při nákupu a prodeji zboží</a:t>
            </a:r>
          </a:p>
          <a:p>
            <a:pPr marL="447675" indent="-447675">
              <a:lnSpc>
                <a:spcPct val="90000"/>
              </a:lnSpc>
              <a:buClr>
                <a:srgbClr val="FFC000"/>
              </a:buClr>
              <a:buNone/>
            </a:pPr>
            <a:r>
              <a:rPr lang="cs-CZ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Stanovení ceny nového výrobku:</a:t>
            </a:r>
          </a:p>
          <a:p>
            <a:pPr marL="804863" lvl="1" indent="-347663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Cíle podniku a jeho cenové politiky</a:t>
            </a:r>
          </a:p>
          <a:p>
            <a:pPr marL="804863" lvl="1" indent="-347663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Určení poptávky</a:t>
            </a:r>
          </a:p>
          <a:p>
            <a:pPr marL="804863" lvl="1" indent="-347663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Zjišťování nákladů</a:t>
            </a:r>
          </a:p>
          <a:p>
            <a:pPr marL="804863" lvl="1" indent="-347663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Rozbor cen, výrobního programu a chování konkurence </a:t>
            </a:r>
          </a:p>
          <a:p>
            <a:pPr marL="804863" lvl="1" indent="-347663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Výběr metody stanovení ceny:</a:t>
            </a:r>
          </a:p>
          <a:p>
            <a:pPr marL="1344613" lvl="2" indent="-339725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Náklady</a:t>
            </a:r>
          </a:p>
          <a:p>
            <a:pPr marL="1344613" lvl="2" indent="-339725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Poptávka</a:t>
            </a:r>
          </a:p>
          <a:p>
            <a:pPr marL="1344613" lvl="2" indent="-339725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Konkurence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(elasticita)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0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395536" y="1862139"/>
          <a:ext cx="8568952" cy="4663205"/>
        </p:xfrm>
        <a:graphic>
          <a:graphicData uri="http://schemas.openxmlformats.org/presentationml/2006/ole">
            <p:oleObj spid="_x0000_s7183" name="Document" r:id="rId3" imgW="5969169" imgH="292486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Je-li hodnota e &lt; -1, 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hovoříme o elastické poptávce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Je-li e = -1, hovoříme o jednotkové pružnosti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Je-li e v rozmezí -1 až 0, </a:t>
            </a:r>
            <a:r>
              <a:rPr lang="cs-CZ" i="1" smtClean="0">
                <a:latin typeface="Times New Roman" pitchFamily="18" charset="0"/>
                <a:cs typeface="Times New Roman" pitchFamily="18" charset="0"/>
              </a:rPr>
              <a:t>hovoříme o nepružné poptávce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79512" y="1485902"/>
          <a:ext cx="8964488" cy="5076825"/>
        </p:xfrm>
        <a:graphic>
          <a:graphicData uri="http://schemas.openxmlformats.org/presentationml/2006/ole">
            <p:oleObj spid="_x0000_s8207" name="Document" r:id="rId3" imgW="5958173" imgH="339156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(elasticita)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 základě údajů v níže uvedené tabulce stanovte koeficient cenové elasticity a hodnotu tržeb. Dosažené výsledky okomentujte. </a:t>
            </a:r>
            <a:endParaRPr lang="en-US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14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cenové pružnosti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18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66548928"/>
              </p:ext>
            </p:extLst>
          </p:nvPr>
        </p:nvGraphicFramePr>
        <p:xfrm>
          <a:off x="0" y="1933574"/>
          <a:ext cx="9144000" cy="4924425"/>
        </p:xfrm>
        <a:graphic>
          <a:graphicData uri="http://schemas.openxmlformats.org/presentationml/2006/ole">
            <p:oleObj spid="_x0000_s12299" name="Document" r:id="rId3" imgW="6114031" imgH="2608351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06157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>
          <a:xfrm>
            <a:off x="1485900" y="1"/>
            <a:ext cx="6172200" cy="62068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(elasticita)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Zástupný symbol pro obsah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96108176"/>
              </p:ext>
            </p:extLst>
          </p:nvPr>
        </p:nvGraphicFramePr>
        <p:xfrm>
          <a:off x="1169194" y="3713164"/>
          <a:ext cx="6787754" cy="2771775"/>
        </p:xfrm>
        <a:graphic>
          <a:graphicData uri="http://schemas.openxmlformats.org/presentationml/2006/ole">
            <p:oleObj spid="_x0000_s16388" name="Dokument" r:id="rId3" imgW="8875724" imgH="2721058" progId="Word.Document.12">
              <p:embed/>
            </p:oleObj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1485900" y="908720"/>
            <a:ext cx="0" cy="23042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1485900" y="3212976"/>
            <a:ext cx="627245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louk 9"/>
          <p:cNvSpPr/>
          <p:nvPr/>
        </p:nvSpPr>
        <p:spPr>
          <a:xfrm>
            <a:off x="1485900" y="908721"/>
            <a:ext cx="6272454" cy="4680521"/>
          </a:xfrm>
          <a:prstGeom prst="arc">
            <a:avLst>
              <a:gd name="adj1" fmla="val 10869543"/>
              <a:gd name="adj2" fmla="val 0"/>
            </a:avLst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1485900" y="1484784"/>
            <a:ext cx="1087878" cy="1728192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1485901" y="1191657"/>
            <a:ext cx="1730132" cy="202132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1485900" y="1014185"/>
            <a:ext cx="2330017" cy="2198793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1485900" y="908717"/>
            <a:ext cx="2870077" cy="230426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1485900" y="908718"/>
            <a:ext cx="3356131" cy="230425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1485900" y="1014183"/>
            <a:ext cx="3950197" cy="2198794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9" name="Přímá spojnice 7168"/>
          <p:cNvCxnSpPr/>
          <p:nvPr/>
        </p:nvCxnSpPr>
        <p:spPr>
          <a:xfrm flipV="1">
            <a:off x="1485899" y="1191657"/>
            <a:ext cx="4618484" cy="202132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2" name="Přímá spojnice 7171"/>
          <p:cNvCxnSpPr/>
          <p:nvPr/>
        </p:nvCxnSpPr>
        <p:spPr>
          <a:xfrm flipV="1">
            <a:off x="1485899" y="1484557"/>
            <a:ext cx="5167706" cy="172842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5" name="Přímá spojnice 7174"/>
          <p:cNvCxnSpPr/>
          <p:nvPr/>
        </p:nvCxnSpPr>
        <p:spPr>
          <a:xfrm flipV="1">
            <a:off x="1485900" y="1916832"/>
            <a:ext cx="5732395" cy="129614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ovéPole 7177"/>
          <p:cNvSpPr txBox="1"/>
          <p:nvPr/>
        </p:nvSpPr>
        <p:spPr>
          <a:xfrm>
            <a:off x="1154422" y="1119647"/>
            <a:ext cx="400110" cy="1694737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cs-CZ" sz="1400" dirty="0"/>
              <a:t>TRŽBY</a:t>
            </a:r>
          </a:p>
        </p:txBody>
      </p:sp>
      <p:sp>
        <p:nvSpPr>
          <p:cNvPr id="7179" name="TextovéPole 7178"/>
          <p:cNvSpPr txBox="1"/>
          <p:nvPr/>
        </p:nvSpPr>
        <p:spPr>
          <a:xfrm>
            <a:off x="2812925" y="3308568"/>
            <a:ext cx="307834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/>
              <a:t>OBJEM PRODUKCE (PRODEJE)</a:t>
            </a:r>
          </a:p>
        </p:txBody>
      </p:sp>
      <p:cxnSp>
        <p:nvCxnSpPr>
          <p:cNvPr id="7181" name="Přímá spojnice 7180"/>
          <p:cNvCxnSpPr/>
          <p:nvPr/>
        </p:nvCxnSpPr>
        <p:spPr>
          <a:xfrm>
            <a:off x="2087724" y="3212976"/>
            <a:ext cx="0" cy="4989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245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Nadpis 1"/>
          <p:cNvSpPr>
            <a:spLocks noGrp="1"/>
          </p:cNvSpPr>
          <p:nvPr>
            <p:ph type="title"/>
          </p:nvPr>
        </p:nvSpPr>
        <p:spPr>
          <a:xfrm>
            <a:off x="1485900" y="1"/>
            <a:ext cx="6172200" cy="620688"/>
          </a:xfrm>
        </p:spPr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(elasticita)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Zástupný symbol pro obsah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82426697"/>
              </p:ext>
            </p:extLst>
          </p:nvPr>
        </p:nvGraphicFramePr>
        <p:xfrm>
          <a:off x="1169195" y="3711934"/>
          <a:ext cx="6831806" cy="3168352"/>
        </p:xfrm>
        <a:graphic>
          <a:graphicData uri="http://schemas.openxmlformats.org/presentationml/2006/ole">
            <p:oleObj spid="_x0000_s15368" name="Dokument" r:id="rId3" imgW="8875724" imgH="2721058" progId="Word.Document.12">
              <p:embed/>
            </p:oleObj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1485900" y="908720"/>
            <a:ext cx="0" cy="23042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1485900" y="3212976"/>
            <a:ext cx="627245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louk 9"/>
          <p:cNvSpPr/>
          <p:nvPr/>
        </p:nvSpPr>
        <p:spPr>
          <a:xfrm>
            <a:off x="1485900" y="908721"/>
            <a:ext cx="6272454" cy="4680521"/>
          </a:xfrm>
          <a:prstGeom prst="arc">
            <a:avLst>
              <a:gd name="adj1" fmla="val 10869543"/>
              <a:gd name="adj2" fmla="val 0"/>
            </a:avLst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1485900" y="1588150"/>
            <a:ext cx="957441" cy="1624826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1485900" y="1248566"/>
            <a:ext cx="1536881" cy="1964412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1485900" y="1078060"/>
            <a:ext cx="2048914" cy="213491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1485898" y="988503"/>
            <a:ext cx="2583854" cy="2256807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1485900" y="888843"/>
            <a:ext cx="3204925" cy="232413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1515301" y="988502"/>
            <a:ext cx="3715580" cy="2252297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9" name="Přímá spojnice 7168"/>
          <p:cNvCxnSpPr/>
          <p:nvPr/>
        </p:nvCxnSpPr>
        <p:spPr>
          <a:xfrm flipV="1">
            <a:off x="1485899" y="1116874"/>
            <a:ext cx="4359491" cy="2096105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2" name="Přímá spojnice 7171"/>
          <p:cNvCxnSpPr/>
          <p:nvPr/>
        </p:nvCxnSpPr>
        <p:spPr>
          <a:xfrm flipV="1">
            <a:off x="1485899" y="1425200"/>
            <a:ext cx="4988271" cy="1787779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5" name="Přímá spojnice 7174"/>
          <p:cNvCxnSpPr/>
          <p:nvPr/>
        </p:nvCxnSpPr>
        <p:spPr>
          <a:xfrm flipV="1">
            <a:off x="1485898" y="1709606"/>
            <a:ext cx="5516372" cy="1515826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ovéPole 7177"/>
          <p:cNvSpPr txBox="1"/>
          <p:nvPr/>
        </p:nvSpPr>
        <p:spPr>
          <a:xfrm>
            <a:off x="1154422" y="1119647"/>
            <a:ext cx="400110" cy="1694737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cs-CZ" sz="1400" dirty="0"/>
              <a:t>TRŽBY</a:t>
            </a:r>
          </a:p>
        </p:txBody>
      </p:sp>
      <p:sp>
        <p:nvSpPr>
          <p:cNvPr id="7179" name="TextovéPole 7178"/>
          <p:cNvSpPr txBox="1"/>
          <p:nvPr/>
        </p:nvSpPr>
        <p:spPr>
          <a:xfrm>
            <a:off x="2812925" y="3308568"/>
            <a:ext cx="307834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/>
              <a:t>OBJEM PRODUKCE (PRODEJE)</a:t>
            </a:r>
          </a:p>
        </p:txBody>
      </p:sp>
      <p:cxnSp>
        <p:nvCxnSpPr>
          <p:cNvPr id="7181" name="Přímá spojnice 7180"/>
          <p:cNvCxnSpPr/>
          <p:nvPr/>
        </p:nvCxnSpPr>
        <p:spPr>
          <a:xfrm>
            <a:off x="2087724" y="3212976"/>
            <a:ext cx="0" cy="4989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2266608" y="1052736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18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702757" y="548681"/>
            <a:ext cx="500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solidFill>
                  <a:schemeClr val="bg1"/>
                </a:solidFill>
              </a:rPr>
              <a:t>   32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378929" y="692696"/>
            <a:ext cx="437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42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890091" y="548680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48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503047" y="476672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50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5096618" y="630457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48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676041" y="763838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42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353042" y="1031948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32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830606" y="1337425"/>
            <a:ext cx="48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18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546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cenové pružnosti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18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26761330"/>
              </p:ext>
            </p:extLst>
          </p:nvPr>
        </p:nvGraphicFramePr>
        <p:xfrm>
          <a:off x="1158480" y="1933575"/>
          <a:ext cx="6798469" cy="3867150"/>
        </p:xfrm>
        <a:graphic>
          <a:graphicData uri="http://schemas.openxmlformats.org/presentationml/2006/ole">
            <p:oleObj spid="_x0000_s9232" name="Document" r:id="rId3" imgW="6114031" imgH="260835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Graf elasticity poptávky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2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323528" y="1341438"/>
          <a:ext cx="8820472" cy="5295900"/>
        </p:xfrm>
        <a:graphic>
          <a:graphicData uri="http://schemas.openxmlformats.org/presentationml/2006/ole">
            <p:oleObj spid="_x0000_s10255" name="Document" r:id="rId3" imgW="6126034" imgH="4413745" progId="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Je-li </a:t>
            </a:r>
            <a:r>
              <a:rPr lang="cs-CZ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&lt; -1 </a:t>
            </a:r>
            <a:r>
              <a:rPr lang="cs-CZ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cs-CZ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užná poptávka),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pak při růstu ceny tržby klesají a při poklesu ceny, tržby rostou.</a:t>
            </a:r>
            <a:br>
              <a:rPr lang="cs-CZ" smtClean="0">
                <a:latin typeface="Times New Roman" pitchFamily="18" charset="0"/>
                <a:cs typeface="Times New Roman" pitchFamily="18" charset="0"/>
              </a:rPr>
            </a:br>
            <a:r>
              <a:rPr lang="cs-CZ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A naopak je-li 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cs-CZ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 (nepružná poptávka),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při růstu ceny tržby rostou a při poklesu ceny tržby klesají.</a:t>
            </a:r>
          </a:p>
          <a:p>
            <a:pPr marL="0" indent="0">
              <a:buNone/>
            </a:pPr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jednotkové pružnosti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se tržby nemění.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439466" y="260352"/>
            <a:ext cx="6172200" cy="796925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Stanovení ceny nového výrobku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976"/>
            <a:ext cx="8640960" cy="5286375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Stanovení ceny </a:t>
            </a:r>
            <a:r>
              <a:rPr lang="cs-CZ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nového výrobku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se realizuje v následujících krocích: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definování cílů cenové politiky podnikatelského subjektu,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určení poptávky,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zjištění nákladů,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rozbor cen výrobního programu a chování konkurence,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výběr metody stanovení cen,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tabLst>
                <a:tab pos="542925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rozhodnutí o výši ceny.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Cíle podniku a cenová politika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5538"/>
            <a:ext cx="9036496" cy="534035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tabLst>
                <a:tab pos="628650" algn="l"/>
              </a:tabLst>
              <a:defRPr/>
            </a:pPr>
            <a:r>
              <a:rPr lang="cs-CZ" dirty="0" smtClean="0">
                <a:latin typeface="Arial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Orientace na přežití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Snaha po dosažení nejvyššího tržního podílu    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Maximalizace zisku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Konkrétní stanovení ceny navazuje na cenovou politiku a z toho 	jsou odvozeny </a:t>
            </a:r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dvě možné strategie tvorby cen nových výrobků:</a:t>
            </a:r>
          </a:p>
          <a:p>
            <a:pPr marL="40005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pro výrobek, výrazně se odlišující od konkurence se nabízí 	stanovit 	vysokou cenu nového výrobku</a:t>
            </a:r>
          </a:p>
          <a:p>
            <a:pPr marL="40005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628650" algn="l"/>
              </a:tabLs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nový výrobek s nízkou cenou (zaváděcí), strategie průlomu</a:t>
            </a:r>
          </a:p>
          <a:p>
            <a:pPr marL="0" indent="0">
              <a:buNone/>
              <a:tabLst>
                <a:tab pos="628650" algn="l"/>
              </a:tabLst>
              <a:defRPr/>
            </a:pPr>
            <a:endParaRPr lang="cs-CZ" dirty="0" smtClean="0"/>
          </a:p>
          <a:p>
            <a:pPr marL="0" indent="0">
              <a:tabLst>
                <a:tab pos="628650" algn="l"/>
              </a:tabLst>
              <a:defRPr/>
            </a:pPr>
            <a:endParaRPr lang="en-US" dirty="0" smtClean="0"/>
          </a:p>
        </p:txBody>
      </p:sp>
      <p:sp>
        <p:nvSpPr>
          <p:cNvPr id="28676" name="AutoShape 5"/>
          <p:cNvSpPr>
            <a:spLocks/>
          </p:cNvSpPr>
          <p:nvPr/>
        </p:nvSpPr>
        <p:spPr bwMode="auto">
          <a:xfrm>
            <a:off x="6286500" y="1143000"/>
            <a:ext cx="323850" cy="1785938"/>
          </a:xfrm>
          <a:prstGeom prst="rightBrace">
            <a:avLst>
              <a:gd name="adj1" fmla="val 31958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Orientace na přežití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877"/>
            <a:ext cx="8784976" cy="507047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Orientace na přežití přichází do úvahy v případech: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trhu je značný počet konkurentů,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Výrazná změna preferenci zákazníků na trhu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Ztráta významných trhů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Cena se v tom případě neřídí ekonomickými pravidly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Snaha po dosažení nejvyššího tržního podílu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0" y="1412877"/>
            <a:ext cx="9144000" cy="5070475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Vychází se z úvahy, že společnost s nejvyšším podílem na trhu bude dosahovat nejnižších nákladů a dlouhodobě nejvyšších zisku:</a:t>
            </a:r>
          </a:p>
          <a:p>
            <a:pPr marL="895350" indent="-447675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Ceny vůči konkurenci průměrné respektive podprůměrné,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Maximalizace zisku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877"/>
            <a:ext cx="8712968" cy="5070475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Vychází se z poptávky, na základě optimalizace výsledku hospodaření se stanoví cena, která zaručuje maximální zisk.</a:t>
            </a:r>
          </a:p>
          <a:p>
            <a:pPr marL="1524000" indent="-15240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Poznámka: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prodej výrobků se však uskutečňuje za jednotnou cenu v průběhu celého hodnoceného období, která odpovídá objemu produkce </a:t>
            </a:r>
            <a:r>
              <a:rPr lang="cs-CZ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ZMAX</a:t>
            </a:r>
            <a:endParaRPr lang="cs-CZ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Nadpis 1"/>
          <p:cNvSpPr>
            <a:spLocks noGrp="1"/>
          </p:cNvSpPr>
          <p:nvPr>
            <p:ph type="title"/>
          </p:nvPr>
        </p:nvSpPr>
        <p:spPr>
          <a:xfrm>
            <a:off x="1485900" y="142875"/>
            <a:ext cx="6172200" cy="1214438"/>
          </a:xfrm>
        </p:spPr>
        <p:txBody>
          <a:bodyPr/>
          <a:lstStyle/>
          <a:p>
            <a:r>
              <a:rPr lang="cs-CZ" b="1" i="1" smtClean="0">
                <a:latin typeface="Times New Roman" pitchFamily="18" charset="0"/>
                <a:cs typeface="Times New Roman" pitchFamily="18" charset="0"/>
              </a:rPr>
              <a:t>Cíle podniku a cenová politika  </a:t>
            </a:r>
            <a:endParaRPr lang="en-US" b="1" i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79512" y="1504952"/>
          <a:ext cx="8964488" cy="5343525"/>
        </p:xfrm>
        <a:graphic>
          <a:graphicData uri="http://schemas.openxmlformats.org/presentationml/2006/ole">
            <p:oleObj spid="_x0000_s1039" name="Document" r:id="rId3" imgW="5929803" imgH="385129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OR_Stelmac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VZOR_Stelmach</Template>
  <TotalTime>2187</TotalTime>
  <Words>889</Words>
  <Application>Microsoft Office PowerPoint</Application>
  <PresentationFormat>Předvádění na obrazovce (4:3)</PresentationFormat>
  <Paragraphs>189</Paragraphs>
  <Slides>39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VZOR_Stelmach</vt:lpstr>
      <vt:lpstr>Document</vt:lpstr>
      <vt:lpstr>Rovnice</vt:lpstr>
      <vt:lpstr>Dokument</vt:lpstr>
      <vt:lpstr>Podnikové propočty</vt:lpstr>
      <vt:lpstr>Úvod – cena (ekonomický pohled)</vt:lpstr>
      <vt:lpstr>Cena</vt:lpstr>
      <vt:lpstr>Stanovení ceny nového výrobku</vt:lpstr>
      <vt:lpstr>Cíle podniku a cenová politika</vt:lpstr>
      <vt:lpstr>Orientace na přežití</vt:lpstr>
      <vt:lpstr>Snaha po dosažení nejvyššího tržního podílu</vt:lpstr>
      <vt:lpstr>Maximalizace zisku</vt:lpstr>
      <vt:lpstr>Cíle podniku a cenová politika  </vt:lpstr>
      <vt:lpstr>Určení poptávky</vt:lpstr>
      <vt:lpstr>Náklady  výroby</vt:lpstr>
      <vt:lpstr>Modelová situace: dolní hranice ceny</vt:lpstr>
      <vt:lpstr>Modelová situace: dolní hranice ceny</vt:lpstr>
      <vt:lpstr>Modelová situace: dolní hranice ceny - pokračování</vt:lpstr>
      <vt:lpstr>Modelová situace: dolní hranice ceny - pokračování</vt:lpstr>
      <vt:lpstr>Modelová situace: dolní hranice ceny - pokračování</vt:lpstr>
      <vt:lpstr>Modelová situace: dolní hranice ceny - pokračování</vt:lpstr>
      <vt:lpstr>Modelová situace: dolní hranice ceny - pokračování</vt:lpstr>
      <vt:lpstr>Modelová situace: dolní hranice ceny - pokračování</vt:lpstr>
      <vt:lpstr>Modelová situace: dolní hranice ceny - pokračování</vt:lpstr>
      <vt:lpstr>Modelová situace: dolní hranice ceny - pokračování</vt:lpstr>
      <vt:lpstr>Dolní hranice ceny – modelová situace</vt:lpstr>
      <vt:lpstr>Cena</vt:lpstr>
      <vt:lpstr>Rozbor cen, výrobní program a chování konkurence</vt:lpstr>
      <vt:lpstr>Metoda stanovení ceny</vt:lpstr>
      <vt:lpstr>Metoda stanovení ceny</vt:lpstr>
      <vt:lpstr>Konkurenčně orientována cena</vt:lpstr>
      <vt:lpstr>Rozhodnutí o výši ceny</vt:lpstr>
      <vt:lpstr>Cenová pružnost poptávky (elasticita)</vt:lpstr>
      <vt:lpstr>Cenová pružnost poptávky (elasticita)</vt:lpstr>
      <vt:lpstr>Cenová pružnost poptávky (elasticita)</vt:lpstr>
      <vt:lpstr>Cenová pružnost poptávky (elasticita)</vt:lpstr>
      <vt:lpstr>Cenová pružnost poptávky (elasticita)</vt:lpstr>
      <vt:lpstr>Koeficient cenové pružnosti</vt:lpstr>
      <vt:lpstr>Cenová pružnost poptávky (elasticita)</vt:lpstr>
      <vt:lpstr>Cenová pružnost poptávky (elasticita)</vt:lpstr>
      <vt:lpstr>Koeficient cenové pružnosti</vt:lpstr>
      <vt:lpstr>Graf elasticity poptávky</vt:lpstr>
      <vt:lpstr>Cenová pružnost poptávky (elasticita)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Karel Stelmach</dc:creator>
  <cp:lastModifiedBy>Uzivatel</cp:lastModifiedBy>
  <cp:revision>219</cp:revision>
  <dcterms:created xsi:type="dcterms:W3CDTF">2009-04-16T16:10:59Z</dcterms:created>
  <dcterms:modified xsi:type="dcterms:W3CDTF">2020-04-17T09:08:03Z</dcterms:modified>
</cp:coreProperties>
</file>