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303" r:id="rId5"/>
    <p:sldId id="258" r:id="rId6"/>
    <p:sldId id="260" r:id="rId7"/>
    <p:sldId id="296" r:id="rId8"/>
    <p:sldId id="262" r:id="rId9"/>
    <p:sldId id="264" r:id="rId10"/>
    <p:sldId id="265" r:id="rId11"/>
    <p:sldId id="281" r:id="rId12"/>
    <p:sldId id="267" r:id="rId13"/>
    <p:sldId id="271" r:id="rId14"/>
    <p:sldId id="272" r:id="rId15"/>
    <p:sldId id="297" r:id="rId16"/>
    <p:sldId id="298" r:id="rId17"/>
    <p:sldId id="299" r:id="rId18"/>
    <p:sldId id="300" r:id="rId19"/>
    <p:sldId id="301" r:id="rId20"/>
    <p:sldId id="273" r:id="rId21"/>
    <p:sldId id="274" r:id="rId22"/>
    <p:sldId id="302" r:id="rId23"/>
    <p:sldId id="275" r:id="rId24"/>
    <p:sldId id="276" r:id="rId25"/>
    <p:sldId id="277" r:id="rId26"/>
    <p:sldId id="278" r:id="rId27"/>
    <p:sldId id="279" r:id="rId28"/>
    <p:sldId id="283" r:id="rId29"/>
    <p:sldId id="284" r:id="rId30"/>
    <p:sldId id="286" r:id="rId31"/>
    <p:sldId id="280" r:id="rId32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095">
          <p15:clr>
            <a:srgbClr val="A4A3A4"/>
          </p15:clr>
        </p15:guide>
        <p15:guide id="2" pos="21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3300"/>
    <a:srgbClr val="006600"/>
    <a:srgbClr val="336600"/>
    <a:srgbClr val="00544D"/>
    <a:srgbClr val="6B2E6E"/>
    <a:srgbClr val="265787"/>
    <a:srgbClr val="00244D"/>
    <a:srgbClr val="9C1F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212" y="108"/>
      </p:cViewPr>
      <p:guideLst>
        <p:guide orient="horz" pos="4095"/>
        <p:guide pos="21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DD7FA-A0FA-4012-A98F-15A09618F799}" type="datetimeFigureOut">
              <a:rPr lang="cs-CZ"/>
              <a:pPr>
                <a:defRPr/>
              </a:pPr>
              <a:t>17.04.2017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ADDDF-1264-4F28-8338-EC1E07F3DEE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77125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2B50E-3DA8-4309-9076-4D02E7FD53CC}" type="datetimeFigureOut">
              <a:rPr lang="cs-CZ"/>
              <a:pPr>
                <a:defRPr/>
              </a:pPr>
              <a:t>17.04.2017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B83C9-5B4C-4800-9FD3-945C60804B3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90214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E6D05-4501-4B0C-91E8-06A0EFE8D207}" type="datetimeFigureOut">
              <a:rPr lang="cs-CZ"/>
              <a:pPr>
                <a:defRPr/>
              </a:pPr>
              <a:t>17.04.2017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71501-7BD9-4790-9FCF-670D1CE8DC9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58189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17.04.2017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60048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17.04.2017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764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17.04.2017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32838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17.04.2017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41268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17.04.2017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19465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17.04.2017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81406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17.04.2017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68052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17.04.2017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6762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700F2-724B-4B1E-B123-094AE7CD8C2F}" type="datetimeFigureOut">
              <a:rPr lang="cs-CZ"/>
              <a:pPr>
                <a:defRPr/>
              </a:pPr>
              <a:t>17.04.2017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F7D87-A4E6-4B6E-9D27-4FA8003DE0F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90523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17.04.2017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32898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17.04.2017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13881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B6CF5-6D0E-4832-A128-5D76418DBB90}" type="datetimeFigureOut">
              <a:rPr lang="cs-CZ" smtClean="0"/>
              <a:t>17.04.2017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2336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BFADF-DDC1-4400-8B64-5715C51EA3D1}" type="datetimeFigureOut">
              <a:rPr lang="cs-CZ"/>
              <a:pPr>
                <a:defRPr/>
              </a:pPr>
              <a:t>17.04.2017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3CB71-E416-464C-86CB-A55091E5F12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95353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AE38D-4CF5-4C80-ABE4-FD162976B94B}" type="datetimeFigureOut">
              <a:rPr lang="cs-CZ"/>
              <a:pPr>
                <a:defRPr/>
              </a:pPr>
              <a:t>17.04.2017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58CE5-2EB2-412A-9C0F-D009C00C834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6208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6E249-19AE-459C-A3E5-D1C2CC123D00}" type="datetimeFigureOut">
              <a:rPr lang="cs-CZ"/>
              <a:pPr>
                <a:defRPr/>
              </a:pPr>
              <a:t>17.04.2017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7C48E-035A-429E-9ADF-79C48A0AD2F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5826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BDA44-4CAA-4345-A756-4703360EE242}" type="datetimeFigureOut">
              <a:rPr lang="cs-CZ"/>
              <a:pPr>
                <a:defRPr/>
              </a:pPr>
              <a:t>17.04.2017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A00D4-7926-404C-B321-BFF026D8C31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33529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782F0-DC46-4F00-81DD-2ACBA3C3B310}" type="datetimeFigureOut">
              <a:rPr lang="cs-CZ"/>
              <a:pPr>
                <a:defRPr/>
              </a:pPr>
              <a:t>17.04.2017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82D61-01CE-4948-92AE-A6ED95CD8D1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66884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43C5B-64DA-40ED-9576-975ED67AA1C3}" type="datetimeFigureOut">
              <a:rPr lang="cs-CZ"/>
              <a:pPr>
                <a:defRPr/>
              </a:pPr>
              <a:t>17.04.2017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33F4D-D45C-4D32-B9B4-4DB8B4F8A3A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55106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4C866-D28D-46D0-B7D5-63035B3504AF}" type="datetimeFigureOut">
              <a:rPr lang="cs-CZ"/>
              <a:pPr>
                <a:defRPr/>
              </a:pPr>
              <a:t>17.04.2017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3421B-2210-4A7E-ABDE-6C42E3F47FF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95317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990FB15-455F-4099-B3EC-126F10F4A8D9}" type="datetimeFigureOut">
              <a:rPr lang="cs-CZ"/>
              <a:pPr>
                <a:defRPr/>
              </a:pPr>
              <a:t>17.04.2017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F082D34-91F0-4445-8CCE-2A9DBE25484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B6CF5-6D0E-4832-A128-5D76418DBB90}" type="datetimeFigureOut">
              <a:rPr lang="cs-CZ" smtClean="0"/>
              <a:t>17.04.2017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E1257-616D-4DFF-BC7B-1D110706F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3014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2571750"/>
            <a:ext cx="9144000" cy="18002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 smtClean="0">
                <a:latin typeface="Arial" pitchFamily="34" charset="0"/>
                <a:cs typeface="Arial" pitchFamily="34" charset="0"/>
              </a:rPr>
              <a:t>International </a:t>
            </a:r>
            <a:r>
              <a:rPr lang="cs-CZ" sz="3600" b="1" dirty="0" err="1" smtClean="0">
                <a:latin typeface="Arial" pitchFamily="34" charset="0"/>
                <a:cs typeface="Arial" pitchFamily="34" charset="0"/>
              </a:rPr>
              <a:t>Communication</a:t>
            </a:r>
            <a:r>
              <a:rPr lang="cs-CZ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3600" b="1" dirty="0" err="1" smtClean="0">
                <a:latin typeface="Arial" pitchFamily="34" charset="0"/>
                <a:cs typeface="Arial" pitchFamily="34" charset="0"/>
              </a:rPr>
              <a:t>Policy</a:t>
            </a:r>
            <a:endParaRPr lang="en-GB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TextovéPole 7"/>
          <p:cNvSpPr txBox="1">
            <a:spLocks noChangeArrowheads="1"/>
          </p:cNvSpPr>
          <p:nvPr/>
        </p:nvSpPr>
        <p:spPr bwMode="auto">
          <a:xfrm>
            <a:off x="0" y="4811713"/>
            <a:ext cx="9144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dirty="0">
                <a:latin typeface="Arial" panose="020B0604020202020204" pitchFamily="34" charset="0"/>
              </a:rPr>
              <a:t>Ing. </a:t>
            </a:r>
            <a:r>
              <a:rPr lang="cs-CZ" altLang="cs-CZ" sz="1800" dirty="0" smtClean="0">
                <a:latin typeface="Arial" panose="020B0604020202020204" pitchFamily="34" charset="0"/>
              </a:rPr>
              <a:t>Michal Stoklasa</a:t>
            </a:r>
            <a:r>
              <a:rPr lang="en-GB" altLang="cs-CZ" sz="1800" dirty="0" smtClean="0">
                <a:latin typeface="Arial" panose="020B0604020202020204" pitchFamily="34" charset="0"/>
              </a:rPr>
              <a:t>, </a:t>
            </a:r>
            <a:r>
              <a:rPr lang="en-GB" altLang="cs-CZ" sz="1800" dirty="0">
                <a:latin typeface="Arial" panose="020B0604020202020204" pitchFamily="34" charset="0"/>
              </a:rPr>
              <a:t>Ph.D.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 smtClean="0">
                <a:latin typeface="Arial" panose="020B0604020202020204" pitchFamily="34" charset="0"/>
              </a:rPr>
              <a:t>International Marketing</a:t>
            </a:r>
            <a:r>
              <a:rPr lang="en-GB" altLang="cs-CZ" sz="1800" dirty="0" smtClean="0">
                <a:latin typeface="Arial" panose="020B0604020202020204" pitchFamily="34" charset="0"/>
              </a:rPr>
              <a:t>/subject </a:t>
            </a:r>
            <a:r>
              <a:rPr lang="en-GB" altLang="cs-CZ" sz="1800" dirty="0">
                <a:latin typeface="Arial" panose="020B0604020202020204" pitchFamily="34" charset="0"/>
              </a:rPr>
              <a:t>code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6728" y="185153"/>
            <a:ext cx="2668801" cy="20549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International Communication Policy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PROCESS FOR CREATING COMMUNICATION CAMPAIGN </a:t>
            </a:r>
            <a:r>
              <a:rPr lang="cs-CZ" altLang="cs-CZ" sz="2400" b="1" dirty="0" smtClean="0">
                <a:latin typeface="Arial" panose="020B0604020202020204" pitchFamily="34" charset="0"/>
              </a:rPr>
              <a:t>2</a:t>
            </a:r>
            <a:endParaRPr lang="cs-CZ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503238" y="1512044"/>
            <a:ext cx="8477250" cy="3816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6. Selection of the optimal variant of the communication strategy, shares of the various instruments of communication mix (media), including decisions about the schedule of the entire communication campaign.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7.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Choice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of </a:t>
            </a:r>
            <a:r>
              <a:rPr lang="en-US" altLang="cs-CZ" sz="2200" dirty="0">
                <a:latin typeface="Arial" panose="020B0604020202020204" pitchFamily="34" charset="0"/>
              </a:rPr>
              <a:t>advertising agencies (either large international with branches in many countries or </a:t>
            </a:r>
            <a:r>
              <a:rPr lang="en-US" altLang="cs-CZ" sz="2200" dirty="0" smtClean="0">
                <a:latin typeface="Arial" panose="020B0604020202020204" pitchFamily="34" charset="0"/>
              </a:rPr>
              <a:t>local </a:t>
            </a:r>
            <a:r>
              <a:rPr lang="en-US" altLang="cs-CZ" sz="2200" dirty="0">
                <a:latin typeface="Arial" panose="020B0604020202020204" pitchFamily="34" charset="0"/>
              </a:rPr>
              <a:t>agencies).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8. Implementation of the chosen communication </a:t>
            </a:r>
            <a:r>
              <a:rPr lang="en-US" altLang="cs-CZ" sz="2200" dirty="0" smtClean="0">
                <a:latin typeface="Arial" panose="020B0604020202020204" pitchFamily="34" charset="0"/>
              </a:rPr>
              <a:t>strategy.</a:t>
            </a: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9. Evaluation of effectiveness and control </a:t>
            </a:r>
            <a:r>
              <a:rPr lang="cs-CZ" altLang="cs-CZ" sz="2200" dirty="0" smtClean="0">
                <a:latin typeface="Arial" panose="020B0604020202020204" pitchFamily="34" charset="0"/>
              </a:rPr>
              <a:t>of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results </a:t>
            </a:r>
            <a:r>
              <a:rPr lang="en-US" altLang="cs-CZ" sz="2200" dirty="0">
                <a:latin typeface="Arial" panose="020B0604020202020204" pitchFamily="34" charset="0"/>
              </a:rPr>
              <a:t>of the whole communication strategy according to predetermined and quantified objectives and criteria.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10.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Corrections</a:t>
            </a:r>
            <a:r>
              <a:rPr lang="cs-CZ" altLang="cs-CZ" sz="2200" dirty="0" smtClean="0">
                <a:latin typeface="Arial" panose="020B0604020202020204" pitchFamily="34" charset="0"/>
              </a:rPr>
              <a:t> of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campaign</a:t>
            </a:r>
            <a:r>
              <a:rPr lang="en-US" altLang="cs-CZ" sz="2200" dirty="0" smtClean="0">
                <a:latin typeface="Arial" panose="020B0604020202020204" pitchFamily="34" charset="0"/>
              </a:rPr>
              <a:t>.</a:t>
            </a:r>
            <a:endParaRPr lang="en-US" altLang="cs-CZ" sz="2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96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International Communication Policy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2400" b="1" dirty="0" smtClean="0">
                <a:latin typeface="Arial" panose="020B0604020202020204" pitchFamily="34" charset="0"/>
              </a:rPr>
              <a:t>COMMUNICATION STRATEGIES IN AN INTERNATIONAL ENVIRONMENT</a:t>
            </a:r>
            <a:r>
              <a:rPr lang="cs-CZ" altLang="cs-CZ" sz="2400" b="1" dirty="0" smtClean="0">
                <a:latin typeface="Arial" panose="020B0604020202020204" pitchFamily="34" charset="0"/>
              </a:rPr>
              <a:t> 1</a:t>
            </a:r>
            <a:endParaRPr lang="en-US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20675" y="1548547"/>
            <a:ext cx="8477250" cy="3816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Global communication </a:t>
            </a:r>
            <a:r>
              <a:rPr lang="en-US" altLang="cs-CZ" sz="2200" b="1" dirty="0" err="1" smtClean="0">
                <a:latin typeface="Arial" panose="020B0604020202020204" pitchFamily="34" charset="0"/>
              </a:rPr>
              <a:t>strateg</a:t>
            </a:r>
            <a:r>
              <a:rPr lang="cs-CZ" altLang="cs-CZ" sz="2200" b="1" dirty="0" smtClean="0">
                <a:latin typeface="Arial" panose="020B0604020202020204" pitchFamily="34" charset="0"/>
              </a:rPr>
              <a:t>y</a:t>
            </a:r>
            <a:r>
              <a:rPr lang="en-US" altLang="cs-CZ" sz="2200" b="1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- </a:t>
            </a:r>
            <a:r>
              <a:rPr lang="en-US" altLang="cs-CZ" sz="2200" dirty="0" smtClean="0">
                <a:latin typeface="Arial" panose="020B0604020202020204" pitchFamily="34" charset="0"/>
              </a:rPr>
              <a:t>use</a:t>
            </a:r>
            <a:r>
              <a:rPr lang="cs-CZ" altLang="cs-CZ" sz="2200" dirty="0" smtClean="0">
                <a:latin typeface="Arial" panose="020B0604020202020204" pitchFamily="34" charset="0"/>
              </a:rPr>
              <a:t>d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smtClean="0">
                <a:latin typeface="Arial" panose="020B0604020202020204" pitchFamily="34" charset="0"/>
              </a:rPr>
              <a:t>by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global </a:t>
            </a:r>
            <a:r>
              <a:rPr lang="en-US" altLang="cs-CZ" sz="2200" dirty="0" err="1" smtClean="0">
                <a:latin typeface="Arial" panose="020B0604020202020204" pitchFamily="34" charset="0"/>
              </a:rPr>
              <a:t>compan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ies</a:t>
            </a:r>
            <a:r>
              <a:rPr lang="cs-CZ" altLang="cs-CZ" sz="2200" dirty="0" smtClean="0">
                <a:latin typeface="Arial" panose="020B0604020202020204" pitchFamily="34" charset="0"/>
              </a:rPr>
              <a:t>, </a:t>
            </a:r>
            <a:r>
              <a:rPr lang="en-US" altLang="cs-CZ" sz="2200" dirty="0" smtClean="0">
                <a:latin typeface="Arial" panose="020B0604020202020204" pitchFamily="34" charset="0"/>
              </a:rPr>
              <a:t>founded </a:t>
            </a:r>
            <a:r>
              <a:rPr lang="en-US" altLang="cs-CZ" sz="2200" dirty="0">
                <a:latin typeface="Arial" panose="020B0604020202020204" pitchFamily="34" charset="0"/>
              </a:rPr>
              <a:t>on the principle of transferring successful communication </a:t>
            </a:r>
            <a:r>
              <a:rPr lang="en-US" altLang="cs-CZ" sz="2200" dirty="0" smtClean="0">
                <a:latin typeface="Arial" panose="020B0604020202020204" pitchFamily="34" charset="0"/>
              </a:rPr>
              <a:t>concepts abroad.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At the global level, the company creates its unified communications strategy, which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adapted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in </a:t>
            </a:r>
            <a:r>
              <a:rPr lang="en-US" altLang="cs-CZ" sz="2200" dirty="0">
                <a:latin typeface="Arial" panose="020B0604020202020204" pitchFamily="34" charset="0"/>
              </a:rPr>
              <a:t>each country </a:t>
            </a:r>
            <a:r>
              <a:rPr lang="en-US" altLang="cs-CZ" sz="2200" dirty="0" smtClean="0">
                <a:latin typeface="Arial" panose="020B0604020202020204" pitchFamily="34" charset="0"/>
              </a:rPr>
              <a:t>only </a:t>
            </a:r>
            <a:r>
              <a:rPr lang="en-US" altLang="cs-CZ" sz="2200" dirty="0">
                <a:latin typeface="Arial" panose="020B0604020202020204" pitchFamily="34" charset="0"/>
              </a:rPr>
              <a:t>in the details (language, choice of media) </a:t>
            </a:r>
            <a:r>
              <a:rPr lang="cs-CZ" altLang="cs-CZ" sz="2200" dirty="0" smtClean="0">
                <a:latin typeface="Arial" panose="020B0604020202020204" pitchFamily="34" charset="0"/>
              </a:rPr>
              <a:t>– done by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subsidiary offices of advertising </a:t>
            </a:r>
            <a:r>
              <a:rPr lang="en-US" altLang="cs-CZ" sz="2200" dirty="0" err="1" smtClean="0">
                <a:latin typeface="Arial" panose="020B0604020202020204" pitchFamily="34" charset="0"/>
              </a:rPr>
              <a:t>agenc</a:t>
            </a:r>
            <a:r>
              <a:rPr lang="cs-CZ" altLang="cs-CZ" sz="2200" dirty="0" smtClean="0">
                <a:latin typeface="Arial" panose="020B0604020202020204" pitchFamily="34" charset="0"/>
              </a:rPr>
              <a:t>y</a:t>
            </a:r>
            <a:r>
              <a:rPr lang="en-US" altLang="cs-CZ" sz="2200" dirty="0" smtClean="0">
                <a:latin typeface="Arial" panose="020B0604020202020204" pitchFamily="34" charset="0"/>
              </a:rPr>
              <a:t>.</a:t>
            </a: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It uses the same themes and slogans throughout the world.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Suitable for communication </a:t>
            </a:r>
            <a:r>
              <a:rPr lang="cs-CZ" altLang="cs-CZ" sz="2200" dirty="0" smtClean="0">
                <a:latin typeface="Arial" panose="020B0604020202020204" pitchFamily="34" charset="0"/>
              </a:rPr>
              <a:t>of </a:t>
            </a:r>
            <a:r>
              <a:rPr lang="en-US" altLang="cs-CZ" sz="2200" dirty="0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whole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company, communication </a:t>
            </a:r>
            <a:r>
              <a:rPr lang="cs-CZ" altLang="cs-CZ" sz="2200" dirty="0" smtClean="0">
                <a:latin typeface="Arial" panose="020B0604020202020204" pitchFamily="34" charset="0"/>
              </a:rPr>
              <a:t>of </a:t>
            </a:r>
            <a:r>
              <a:rPr lang="en-US" altLang="cs-CZ" sz="2200" dirty="0" smtClean="0">
                <a:latin typeface="Arial" panose="020B0604020202020204" pitchFamily="34" charset="0"/>
              </a:rPr>
              <a:t>symbols </a:t>
            </a:r>
            <a:r>
              <a:rPr lang="en-US" altLang="cs-CZ" sz="2200" dirty="0">
                <a:latin typeface="Arial" panose="020B0604020202020204" pitchFamily="34" charset="0"/>
              </a:rPr>
              <a:t>(corporate image), and only for certain products (unbound to the socio-cultural differences).</a:t>
            </a:r>
            <a:endParaRPr lang="en-GB" altLang="cs-CZ" sz="18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88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International Communication Policy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2400" b="1" dirty="0">
                <a:latin typeface="Arial" panose="020B0604020202020204" pitchFamily="34" charset="0"/>
              </a:rPr>
              <a:t>COMMUNICATION STRATEGIES IN AN INTERNATIONAL ENVIRONMENT</a:t>
            </a:r>
            <a:r>
              <a:rPr lang="cs-CZ" altLang="cs-CZ" sz="2400" b="1" dirty="0">
                <a:latin typeface="Arial" panose="020B0604020202020204" pitchFamily="34" charset="0"/>
              </a:rPr>
              <a:t> </a:t>
            </a:r>
            <a:r>
              <a:rPr lang="cs-CZ" altLang="cs-CZ" sz="2400" b="1" dirty="0" smtClean="0">
                <a:latin typeface="Arial" panose="020B0604020202020204" pitchFamily="34" charset="0"/>
              </a:rPr>
              <a:t>2</a:t>
            </a:r>
            <a:endParaRPr lang="en-US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503238" y="1512044"/>
            <a:ext cx="8477250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Adapted communications strategy </a:t>
            </a:r>
            <a:r>
              <a:rPr lang="en-US" altLang="cs-CZ" sz="2200" dirty="0">
                <a:latin typeface="Arial" panose="020B0604020202020204" pitchFamily="34" charset="0"/>
              </a:rPr>
              <a:t>- fully adapted to the conditions of the foreign </a:t>
            </a:r>
            <a:r>
              <a:rPr lang="en-US" altLang="cs-CZ" sz="2200" dirty="0" smtClean="0">
                <a:latin typeface="Arial" panose="020B0604020202020204" pitchFamily="34" charset="0"/>
              </a:rPr>
              <a:t>market</a:t>
            </a:r>
            <a:r>
              <a:rPr lang="cs-CZ" altLang="cs-CZ" sz="2200" dirty="0" smtClean="0">
                <a:latin typeface="Arial" panose="020B0604020202020204" pitchFamily="34" charset="0"/>
              </a:rPr>
              <a:t>.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Usually</a:t>
            </a:r>
            <a:r>
              <a:rPr lang="cs-CZ" altLang="cs-CZ" sz="2200" dirty="0" smtClean="0">
                <a:latin typeface="Arial" panose="020B0604020202020204" pitchFamily="34" charset="0"/>
              </a:rPr>
              <a:t> done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through</a:t>
            </a:r>
            <a:r>
              <a:rPr lang="en-US" altLang="cs-CZ" sz="2200" dirty="0" smtClean="0">
                <a:latin typeface="Arial" panose="020B0604020202020204" pitchFamily="34" charset="0"/>
              </a:rPr>
              <a:t> subsidiary </a:t>
            </a:r>
            <a:r>
              <a:rPr lang="cs-CZ" altLang="cs-CZ" sz="2200" dirty="0" smtClean="0">
                <a:latin typeface="Arial" panose="020B0604020202020204" pitchFamily="34" charset="0"/>
              </a:rPr>
              <a:t>of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contracted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communications </a:t>
            </a:r>
            <a:r>
              <a:rPr lang="en-US" altLang="cs-CZ" sz="2200" dirty="0">
                <a:latin typeface="Arial" panose="020B0604020202020204" pitchFamily="34" charset="0"/>
              </a:rPr>
              <a:t>agency for each market</a:t>
            </a:r>
            <a:r>
              <a:rPr lang="en-US" altLang="cs-CZ" sz="2200" dirty="0" smtClean="0">
                <a:latin typeface="Arial" panose="020B0604020202020204" pitchFamily="34" charset="0"/>
              </a:rPr>
              <a:t>.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most commonly used </a:t>
            </a:r>
            <a:r>
              <a:rPr lang="en-US" altLang="cs-CZ" sz="2200" dirty="0" err="1" smtClean="0">
                <a:latin typeface="Arial" panose="020B0604020202020204" pitchFamily="34" charset="0"/>
              </a:rPr>
              <a:t>i</a:t>
            </a:r>
            <a:r>
              <a:rPr lang="cs-CZ" altLang="cs-CZ" sz="2200" dirty="0" smtClean="0">
                <a:latin typeface="Arial" panose="020B0604020202020204" pitchFamily="34" charset="0"/>
              </a:rPr>
              <a:t>s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mixed form - headquarters proposes a basic concept, the main theme and uniform </a:t>
            </a:r>
            <a:r>
              <a:rPr lang="en-US" altLang="cs-CZ" sz="2200" dirty="0" smtClean="0">
                <a:latin typeface="Arial" panose="020B0604020202020204" pitchFamily="34" charset="0"/>
              </a:rPr>
              <a:t>style</a:t>
            </a:r>
            <a:r>
              <a:rPr lang="cs-CZ" altLang="cs-CZ" sz="2200" dirty="0" smtClean="0">
                <a:latin typeface="Arial" panose="020B0604020202020204" pitchFamily="34" charset="0"/>
              </a:rPr>
              <a:t>,</a:t>
            </a:r>
            <a:r>
              <a:rPr lang="en-US" altLang="cs-CZ" sz="2200" dirty="0" smtClean="0">
                <a:latin typeface="Arial" panose="020B0604020202020204" pitchFamily="34" charset="0"/>
              </a:rPr>
              <a:t> and </a:t>
            </a:r>
            <a:r>
              <a:rPr lang="en-US" altLang="cs-CZ" sz="2200" dirty="0">
                <a:latin typeface="Arial" panose="020B0604020202020204" pitchFamily="34" charset="0"/>
              </a:rPr>
              <a:t>subsidiaries </a:t>
            </a:r>
            <a:r>
              <a:rPr lang="en-US" altLang="cs-CZ" sz="2200" dirty="0" err="1" smtClean="0">
                <a:latin typeface="Arial" panose="020B0604020202020204" pitchFamily="34" charset="0"/>
              </a:rPr>
              <a:t>proces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this</a:t>
            </a:r>
            <a:r>
              <a:rPr lang="en-US" altLang="cs-CZ" sz="2200" dirty="0" smtClean="0">
                <a:latin typeface="Arial" panose="020B0604020202020204" pitchFamily="34" charset="0"/>
              </a:rPr>
              <a:t> concept and scale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it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with respect to the cultural peculiarities of the market.</a:t>
            </a:r>
            <a:endParaRPr lang="en-GB" altLang="cs-CZ" sz="22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21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International Communication Policy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THE CHOICE OF COMMUNICATION MIX ELEMENTS AND MEDIA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503238" y="1512044"/>
            <a:ext cx="8477250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dirty="0" err="1" smtClean="0">
                <a:latin typeface="Arial" panose="020B0604020202020204" pitchFamily="34" charset="0"/>
              </a:rPr>
              <a:t>We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have</a:t>
            </a:r>
            <a:r>
              <a:rPr lang="cs-CZ" altLang="cs-CZ" sz="2200" dirty="0" smtClean="0">
                <a:latin typeface="Arial" panose="020B0604020202020204" pitchFamily="34" charset="0"/>
              </a:rPr>
              <a:t> to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choose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what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elements</a:t>
            </a:r>
            <a:r>
              <a:rPr lang="cs-CZ" altLang="cs-CZ" sz="2200" dirty="0" smtClean="0">
                <a:latin typeface="Arial" panose="020B0604020202020204" pitchFamily="34" charset="0"/>
              </a:rPr>
              <a:t> of marketing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communication</a:t>
            </a:r>
            <a:r>
              <a:rPr lang="cs-CZ" altLang="cs-CZ" sz="2200" dirty="0" smtClean="0">
                <a:latin typeface="Arial" panose="020B0604020202020204" pitchFamily="34" charset="0"/>
              </a:rPr>
              <a:t> mix (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advertising</a:t>
            </a:r>
            <a:r>
              <a:rPr lang="cs-CZ" altLang="cs-CZ" sz="2200" dirty="0" smtClean="0">
                <a:latin typeface="Arial" panose="020B0604020202020204" pitchFamily="34" charset="0"/>
              </a:rPr>
              <a:t>, sales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promotion</a:t>
            </a:r>
            <a:r>
              <a:rPr lang="cs-CZ" altLang="cs-CZ" sz="2200" dirty="0" smtClean="0">
                <a:latin typeface="Arial" panose="020B0604020202020204" pitchFamily="34" charset="0"/>
              </a:rPr>
              <a:t>, direct marketing, public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realtions</a:t>
            </a:r>
            <a:r>
              <a:rPr lang="cs-CZ" altLang="cs-CZ" sz="2200" dirty="0" smtClean="0">
                <a:latin typeface="Arial" panose="020B0604020202020204" pitchFamily="34" charset="0"/>
              </a:rPr>
              <a:t>,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personal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selling</a:t>
            </a:r>
            <a:r>
              <a:rPr lang="cs-CZ" altLang="cs-CZ" sz="2200" dirty="0" smtClean="0">
                <a:latin typeface="Arial" panose="020B0604020202020204" pitchFamily="34" charset="0"/>
              </a:rPr>
              <a:t>)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we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want</a:t>
            </a:r>
            <a:r>
              <a:rPr lang="cs-CZ" altLang="cs-CZ" sz="2200" dirty="0" smtClean="0">
                <a:latin typeface="Arial" panose="020B0604020202020204" pitchFamily="34" charset="0"/>
              </a:rPr>
              <a:t> to use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for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each</a:t>
            </a:r>
            <a:r>
              <a:rPr lang="cs-CZ" altLang="cs-CZ" sz="2200" dirty="0" smtClean="0">
                <a:latin typeface="Arial" panose="020B0604020202020204" pitchFamily="34" charset="0"/>
              </a:rPr>
              <a:t> segment in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each</a:t>
            </a:r>
            <a:r>
              <a:rPr lang="cs-CZ" altLang="cs-CZ" sz="2200" dirty="0" smtClean="0">
                <a:latin typeface="Arial" panose="020B0604020202020204" pitchFamily="34" charset="0"/>
              </a:rPr>
              <a:t> market.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dirty="0" err="1" smtClean="0">
                <a:latin typeface="Arial" panose="020B0604020202020204" pitchFamily="34" charset="0"/>
              </a:rPr>
              <a:t>Subsequently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we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have</a:t>
            </a:r>
            <a:r>
              <a:rPr lang="cs-CZ" altLang="cs-CZ" sz="2200" dirty="0" smtClean="0">
                <a:latin typeface="Arial" panose="020B0604020202020204" pitchFamily="34" charset="0"/>
              </a:rPr>
              <a:t> to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choose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media (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tv</a:t>
            </a:r>
            <a:r>
              <a:rPr lang="cs-CZ" altLang="cs-CZ" sz="2200" dirty="0" smtClean="0">
                <a:latin typeface="Arial" panose="020B0604020202020204" pitchFamily="34" charset="0"/>
              </a:rPr>
              <a:t>,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radio</a:t>
            </a:r>
            <a:r>
              <a:rPr lang="cs-CZ" altLang="cs-CZ" sz="2200" dirty="0" smtClean="0">
                <a:latin typeface="Arial" panose="020B0604020202020204" pitchFamily="34" charset="0"/>
              </a:rPr>
              <a:t>, internet,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newspapers</a:t>
            </a:r>
            <a:r>
              <a:rPr lang="cs-CZ" altLang="cs-CZ" sz="2200" dirty="0" smtClean="0">
                <a:latin typeface="Arial" panose="020B0604020202020204" pitchFamily="34" charset="0"/>
              </a:rPr>
              <a:t>,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magazines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etc</a:t>
            </a:r>
            <a:r>
              <a:rPr lang="cs-CZ" altLang="cs-CZ" sz="2200" dirty="0" smtClean="0">
                <a:latin typeface="Arial" panose="020B0604020202020204" pitchFamily="34" charset="0"/>
              </a:rPr>
              <a:t>.)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that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will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be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used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for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each</a:t>
            </a:r>
            <a:r>
              <a:rPr lang="cs-CZ" altLang="cs-CZ" sz="2200" dirty="0" smtClean="0">
                <a:latin typeface="Arial" panose="020B0604020202020204" pitchFamily="34" charset="0"/>
              </a:rPr>
              <a:t> of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communication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elements</a:t>
            </a:r>
            <a:r>
              <a:rPr lang="cs-CZ" altLang="cs-CZ" sz="2200" dirty="0" smtClean="0">
                <a:latin typeface="Arial" panose="020B0604020202020204" pitchFamily="34" charset="0"/>
              </a:rPr>
              <a:t>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dirty="0" err="1" smtClean="0">
                <a:latin typeface="Arial" panose="020B0604020202020204" pitchFamily="34" charset="0"/>
              </a:rPr>
              <a:t>This</a:t>
            </a:r>
            <a:r>
              <a:rPr lang="cs-CZ" altLang="cs-CZ" sz="2200" dirty="0" smtClean="0">
                <a:latin typeface="Arial" panose="020B0604020202020204" pitchFamily="34" charset="0"/>
              </a:rPr>
              <a:t> has to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be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adapted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for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each</a:t>
            </a:r>
            <a:r>
              <a:rPr lang="cs-CZ" altLang="cs-CZ" sz="2200" dirty="0" smtClean="0">
                <a:latin typeface="Arial" panose="020B0604020202020204" pitchFamily="34" charset="0"/>
              </a:rPr>
              <a:t> market as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it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differs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greatly</a:t>
            </a:r>
            <a:r>
              <a:rPr lang="cs-CZ" altLang="cs-CZ" sz="2200" dirty="0">
                <a:latin typeface="Arial" panose="020B0604020202020204" pitchFamily="34" charset="0"/>
              </a:rPr>
              <a:t>!</a:t>
            </a:r>
            <a:endParaRPr lang="en-GB" altLang="cs-CZ" sz="18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97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International Communication Policy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COMMUNICATION MIX - ADVERTISING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503238" y="1512044"/>
            <a:ext cx="847725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sz="2200" dirty="0">
                <a:latin typeface="Arial" panose="020B0604020202020204" pitchFamily="34" charset="0"/>
              </a:rPr>
              <a:t>Advertising is a paid form of impersonal presentation of goods, ideas and services through various media</a:t>
            </a:r>
            <a:r>
              <a:rPr lang="en-US" sz="2200" dirty="0" smtClean="0">
                <a:latin typeface="Arial" panose="020B0604020202020204" pitchFamily="34" charset="0"/>
              </a:rPr>
              <a:t>.</a:t>
            </a:r>
            <a:endParaRPr lang="cs-CZ" sz="22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sz="2200" dirty="0">
                <a:latin typeface="Arial" panose="020B0604020202020204" pitchFamily="34" charset="0"/>
              </a:rPr>
              <a:t>Advantages: </a:t>
            </a:r>
            <a:r>
              <a:rPr lang="en-US" sz="2200" dirty="0" smtClean="0">
                <a:latin typeface="Arial" panose="020B0604020202020204" pitchFamily="34" charset="0"/>
              </a:rPr>
              <a:t>attract</a:t>
            </a:r>
            <a:r>
              <a:rPr lang="cs-CZ" sz="2200" dirty="0" smtClean="0">
                <a:latin typeface="Arial" panose="020B0604020202020204" pitchFamily="34" charset="0"/>
              </a:rPr>
              <a:t>s</a:t>
            </a:r>
            <a:r>
              <a:rPr lang="en-US" sz="2200" dirty="0" smtClean="0">
                <a:latin typeface="Arial" panose="020B0604020202020204" pitchFamily="34" charset="0"/>
              </a:rPr>
              <a:t> </a:t>
            </a:r>
            <a:r>
              <a:rPr lang="en-US" sz="2200" dirty="0">
                <a:latin typeface="Arial" panose="020B0604020202020204" pitchFamily="34" charset="0"/>
              </a:rPr>
              <a:t>attention and </a:t>
            </a:r>
            <a:r>
              <a:rPr lang="en-US" sz="2200" dirty="0" smtClean="0">
                <a:latin typeface="Arial" panose="020B0604020202020204" pitchFamily="34" charset="0"/>
              </a:rPr>
              <a:t>achieve</a:t>
            </a:r>
            <a:r>
              <a:rPr lang="cs-CZ" sz="2200" dirty="0" smtClean="0">
                <a:latin typeface="Arial" panose="020B0604020202020204" pitchFamily="34" charset="0"/>
              </a:rPr>
              <a:t>s</a:t>
            </a:r>
            <a:r>
              <a:rPr lang="en-US" sz="2200" dirty="0" smtClean="0">
                <a:latin typeface="Arial" panose="020B0604020202020204" pitchFamily="34" charset="0"/>
              </a:rPr>
              <a:t> </a:t>
            </a:r>
            <a:r>
              <a:rPr lang="en-US" sz="2200" dirty="0">
                <a:latin typeface="Arial" panose="020B0604020202020204" pitchFamily="34" charset="0"/>
              </a:rPr>
              <a:t>immediate effect, gives </a:t>
            </a:r>
            <a:r>
              <a:rPr lang="cs-CZ" sz="2200" dirty="0" smtClean="0">
                <a:latin typeface="Arial" panose="020B0604020202020204" pitchFamily="34" charset="0"/>
              </a:rPr>
              <a:t>impulse </a:t>
            </a:r>
            <a:r>
              <a:rPr lang="en-US" sz="2200" dirty="0" smtClean="0">
                <a:latin typeface="Arial" panose="020B0604020202020204" pitchFamily="34" charset="0"/>
              </a:rPr>
              <a:t>to </a:t>
            </a:r>
            <a:r>
              <a:rPr lang="en-US" sz="2200" dirty="0">
                <a:latin typeface="Arial" panose="020B0604020202020204" pitchFamily="34" charset="0"/>
              </a:rPr>
              <a:t>a purchase. It is flexible, versatile and can be easily combined with other com. elements.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sz="2200" dirty="0" err="1" smtClean="0">
                <a:latin typeface="Arial" panose="020B0604020202020204" pitchFamily="34" charset="0"/>
              </a:rPr>
              <a:t>Disadvantages</a:t>
            </a:r>
            <a:r>
              <a:rPr lang="en-US" sz="2200" dirty="0" smtClean="0">
                <a:latin typeface="Arial" panose="020B0604020202020204" pitchFamily="34" charset="0"/>
              </a:rPr>
              <a:t>: </a:t>
            </a:r>
            <a:r>
              <a:rPr lang="en-US" sz="2200" dirty="0">
                <a:latin typeface="Arial" panose="020B0604020202020204" pitchFamily="34" charset="0"/>
              </a:rPr>
              <a:t>impersonal, </a:t>
            </a:r>
            <a:r>
              <a:rPr lang="cs-CZ" sz="2200" dirty="0" err="1" smtClean="0">
                <a:latin typeface="Arial" panose="020B0604020202020204" pitchFamily="34" charset="0"/>
              </a:rPr>
              <a:t>can</a:t>
            </a:r>
            <a:r>
              <a:rPr lang="cs-CZ" sz="2200" dirty="0" smtClean="0">
                <a:latin typeface="Arial" panose="020B0604020202020204" pitchFamily="34" charset="0"/>
              </a:rPr>
              <a:t> not show </a:t>
            </a:r>
            <a:r>
              <a:rPr lang="cs-CZ" sz="2200" dirty="0" err="1" smtClean="0">
                <a:latin typeface="Arial" panose="020B0604020202020204" pitchFamily="34" charset="0"/>
              </a:rPr>
              <a:t>the</a:t>
            </a:r>
            <a:r>
              <a:rPr lang="en-US" sz="2200" dirty="0" smtClean="0">
                <a:latin typeface="Arial" panose="020B0604020202020204" pitchFamily="34" charset="0"/>
              </a:rPr>
              <a:t> </a:t>
            </a:r>
            <a:r>
              <a:rPr lang="en-US" sz="2200" dirty="0">
                <a:latin typeface="Arial" panose="020B0604020202020204" pitchFamily="34" charset="0"/>
              </a:rPr>
              <a:t>product, </a:t>
            </a:r>
            <a:r>
              <a:rPr lang="cs-CZ" sz="2200" dirty="0" err="1" smtClean="0">
                <a:latin typeface="Arial" panose="020B0604020202020204" pitchFamily="34" charset="0"/>
              </a:rPr>
              <a:t>can</a:t>
            </a:r>
            <a:r>
              <a:rPr lang="cs-CZ" sz="2200" dirty="0" smtClean="0">
                <a:latin typeface="Arial" panose="020B0604020202020204" pitchFamily="34" charset="0"/>
              </a:rPr>
              <a:t> not </a:t>
            </a:r>
            <a:r>
              <a:rPr lang="cs-CZ" sz="2200" dirty="0" err="1" smtClean="0">
                <a:latin typeface="Arial" panose="020B0604020202020204" pitchFamily="34" charset="0"/>
              </a:rPr>
              <a:t>force</a:t>
            </a:r>
            <a:r>
              <a:rPr lang="cs-CZ" sz="2200" dirty="0" smtClean="0">
                <a:latin typeface="Arial" panose="020B0604020202020204" pitchFamily="34" charset="0"/>
              </a:rPr>
              <a:t> to </a:t>
            </a:r>
            <a:r>
              <a:rPr lang="cs-CZ" sz="2200" dirty="0" err="1" smtClean="0">
                <a:latin typeface="Arial" panose="020B0604020202020204" pitchFamily="34" charset="0"/>
              </a:rPr>
              <a:t>immediate</a:t>
            </a:r>
            <a:r>
              <a:rPr lang="en-US" sz="2200" dirty="0" smtClean="0">
                <a:latin typeface="Arial" panose="020B0604020202020204" pitchFamily="34" charset="0"/>
              </a:rPr>
              <a:t> </a:t>
            </a:r>
            <a:r>
              <a:rPr lang="en-US" sz="2200" dirty="0">
                <a:latin typeface="Arial" panose="020B0604020202020204" pitchFamily="34" charset="0"/>
              </a:rPr>
              <a:t>purchase, difficult measurement </a:t>
            </a:r>
            <a:r>
              <a:rPr lang="cs-CZ" sz="2200" dirty="0" smtClean="0">
                <a:latin typeface="Arial" panose="020B0604020202020204" pitchFamily="34" charset="0"/>
              </a:rPr>
              <a:t>of </a:t>
            </a:r>
            <a:r>
              <a:rPr lang="en-US" sz="2200" dirty="0" smtClean="0">
                <a:latin typeface="Arial" panose="020B0604020202020204" pitchFamily="34" charset="0"/>
              </a:rPr>
              <a:t>response</a:t>
            </a:r>
            <a:r>
              <a:rPr lang="en-US" sz="2200" dirty="0">
                <a:latin typeface="Arial" panose="020B0604020202020204" pitchFamily="34" charset="0"/>
              </a:rPr>
              <a:t>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sz="2200" dirty="0">
                <a:latin typeface="Arial" panose="020B0604020202020204" pitchFamily="34" charset="0"/>
              </a:rPr>
              <a:t>Information vs. </a:t>
            </a:r>
            <a:r>
              <a:rPr lang="cs-CZ" sz="2200" dirty="0" smtClean="0">
                <a:latin typeface="Arial" panose="020B0604020202020204" pitchFamily="34" charset="0"/>
              </a:rPr>
              <a:t>e</a:t>
            </a:r>
            <a:r>
              <a:rPr lang="en-US" sz="2200" dirty="0" smtClean="0">
                <a:latin typeface="Arial" panose="020B0604020202020204" pitchFamily="34" charset="0"/>
              </a:rPr>
              <a:t>motions </a:t>
            </a:r>
            <a:r>
              <a:rPr lang="en-US" sz="2200" dirty="0">
                <a:latin typeface="Arial" panose="020B0604020202020204" pitchFamily="34" charset="0"/>
              </a:rPr>
              <a:t>(various types). Social advertising. Referrer (various types). Intercultural Communication.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sz="2200" dirty="0">
                <a:latin typeface="Arial" panose="020B0604020202020204" pitchFamily="34" charset="0"/>
              </a:rPr>
              <a:t>Product, brand, company.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sz="2200" dirty="0">
                <a:latin typeface="Arial" panose="020B0604020202020204" pitchFamily="34" charset="0"/>
              </a:rPr>
              <a:t>Informative, persuasive, </a:t>
            </a:r>
            <a:r>
              <a:rPr lang="cs-CZ" sz="2200" dirty="0" err="1" smtClean="0">
                <a:latin typeface="Arial" panose="020B0604020202020204" pitchFamily="34" charset="0"/>
              </a:rPr>
              <a:t>reminding</a:t>
            </a:r>
            <a:r>
              <a:rPr lang="en-US" sz="2200" dirty="0" smtClean="0">
                <a:latin typeface="Arial" panose="020B0604020202020204" pitchFamily="34" charset="0"/>
              </a:rPr>
              <a:t>.</a:t>
            </a:r>
            <a:endParaRPr lang="en-US" sz="2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23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International Communication Policy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COMMUNICATION MIX </a:t>
            </a:r>
            <a:r>
              <a:rPr lang="cs-CZ" altLang="cs-CZ" sz="2400" b="1" dirty="0" smtClean="0">
                <a:latin typeface="Arial" panose="020B0604020202020204" pitchFamily="34" charset="0"/>
              </a:rPr>
              <a:t>– SALES PROMOTION</a:t>
            </a:r>
            <a:endParaRPr lang="cs-CZ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503238" y="1512044"/>
            <a:ext cx="8477250" cy="449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sz="2200" dirty="0">
                <a:latin typeface="Arial" panose="020B0604020202020204" pitchFamily="34" charset="0"/>
              </a:rPr>
              <a:t>Sales promotion is a form of impersonal communication </a:t>
            </a:r>
            <a:r>
              <a:rPr lang="en-US" sz="2200" dirty="0" smtClean="0">
                <a:latin typeface="Arial" panose="020B0604020202020204" pitchFamily="34" charset="0"/>
              </a:rPr>
              <a:t>and </a:t>
            </a:r>
            <a:r>
              <a:rPr lang="en-US" sz="2200" dirty="0">
                <a:latin typeface="Arial" panose="020B0604020202020204" pitchFamily="34" charset="0"/>
              </a:rPr>
              <a:t>includes all means </a:t>
            </a:r>
            <a:r>
              <a:rPr lang="cs-CZ" sz="2200" dirty="0" smtClean="0">
                <a:latin typeface="Arial" panose="020B0604020202020204" pitchFamily="34" charset="0"/>
              </a:rPr>
              <a:t>of </a:t>
            </a:r>
            <a:r>
              <a:rPr lang="cs-CZ" sz="2200" dirty="0" err="1" smtClean="0">
                <a:latin typeface="Arial" panose="020B0604020202020204" pitchFamily="34" charset="0"/>
              </a:rPr>
              <a:t>communication</a:t>
            </a:r>
            <a:r>
              <a:rPr lang="cs-CZ" sz="2200" dirty="0" smtClean="0">
                <a:latin typeface="Arial" panose="020B0604020202020204" pitchFamily="34" charset="0"/>
              </a:rPr>
              <a:t> </a:t>
            </a:r>
            <a:r>
              <a:rPr lang="en-US" sz="2200" dirty="0" smtClean="0">
                <a:latin typeface="Arial" panose="020B0604020202020204" pitchFamily="34" charset="0"/>
              </a:rPr>
              <a:t>leading </a:t>
            </a:r>
            <a:r>
              <a:rPr lang="en-US" sz="2200" dirty="0">
                <a:latin typeface="Arial" panose="020B0604020202020204" pitchFamily="34" charset="0"/>
              </a:rPr>
              <a:t>to short stimulate sales</a:t>
            </a:r>
            <a:r>
              <a:rPr lang="en-US" sz="2200" dirty="0" smtClean="0">
                <a:latin typeface="Arial" panose="020B0604020202020204" pitchFamily="34" charset="0"/>
              </a:rPr>
              <a:t>.</a:t>
            </a:r>
            <a:endParaRPr lang="cs-CZ" sz="22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sz="2200" dirty="0">
                <a:latin typeface="Arial" panose="020B0604020202020204" pitchFamily="34" charset="0"/>
              </a:rPr>
              <a:t>Advantages: attract attention and achieve immediate effect, </a:t>
            </a:r>
            <a:r>
              <a:rPr lang="cs-CZ" sz="2200" dirty="0" err="1" smtClean="0">
                <a:latin typeface="Arial" panose="020B0604020202020204" pitchFamily="34" charset="0"/>
              </a:rPr>
              <a:t>increase</a:t>
            </a:r>
            <a:r>
              <a:rPr lang="cs-CZ" sz="2200" dirty="0" smtClean="0">
                <a:latin typeface="Arial" panose="020B0604020202020204" pitchFamily="34" charset="0"/>
              </a:rPr>
              <a:t> sales NOW</a:t>
            </a:r>
            <a:r>
              <a:rPr lang="en-US" sz="2200" dirty="0" smtClean="0">
                <a:latin typeface="Arial" panose="020B0604020202020204" pitchFamily="34" charset="0"/>
              </a:rPr>
              <a:t>. </a:t>
            </a:r>
            <a:r>
              <a:rPr lang="en-US" sz="2200" dirty="0">
                <a:latin typeface="Arial" panose="020B0604020202020204" pitchFamily="34" charset="0"/>
              </a:rPr>
              <a:t>It is flexible, versatile and can be well combined.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sz="2200" dirty="0">
                <a:latin typeface="Arial" panose="020B0604020202020204" pitchFamily="34" charset="0"/>
              </a:rPr>
              <a:t>Disadvantages: easy to imitate </a:t>
            </a:r>
            <a:r>
              <a:rPr lang="cs-CZ" sz="2200" dirty="0" smtClean="0">
                <a:latin typeface="Arial" panose="020B0604020202020204" pitchFamily="34" charset="0"/>
              </a:rPr>
              <a:t>by </a:t>
            </a:r>
            <a:r>
              <a:rPr lang="en-US" sz="2200" dirty="0" smtClean="0">
                <a:latin typeface="Arial" panose="020B0604020202020204" pitchFamily="34" charset="0"/>
              </a:rPr>
              <a:t>competitors</a:t>
            </a:r>
            <a:r>
              <a:rPr lang="en-US" sz="2200" dirty="0">
                <a:latin typeface="Arial" panose="020B0604020202020204" pitchFamily="34" charset="0"/>
              </a:rPr>
              <a:t>, short-lived, </a:t>
            </a:r>
            <a:r>
              <a:rPr lang="en-US" sz="2200" dirty="0" smtClean="0">
                <a:latin typeface="Arial" panose="020B0604020202020204" pitchFamily="34" charset="0"/>
              </a:rPr>
              <a:t>lower</a:t>
            </a:r>
            <a:r>
              <a:rPr lang="cs-CZ" sz="2200" dirty="0" smtClean="0">
                <a:latin typeface="Arial" panose="020B0604020202020204" pitchFamily="34" charset="0"/>
              </a:rPr>
              <a:t>s</a:t>
            </a:r>
            <a:r>
              <a:rPr lang="en-US" sz="2200" dirty="0" smtClean="0">
                <a:latin typeface="Arial" panose="020B0604020202020204" pitchFamily="34" charset="0"/>
              </a:rPr>
              <a:t> </a:t>
            </a:r>
            <a:r>
              <a:rPr lang="en-US" sz="2200" dirty="0">
                <a:latin typeface="Arial" panose="020B0604020202020204" pitchFamily="34" charset="0"/>
              </a:rPr>
              <a:t>profits and image.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sz="2200" dirty="0" smtClean="0">
                <a:latin typeface="Arial" panose="020B0604020202020204" pitchFamily="34" charset="0"/>
              </a:rPr>
              <a:t>Target audience </a:t>
            </a:r>
            <a:r>
              <a:rPr lang="en-US" sz="2200" dirty="0" smtClean="0">
                <a:latin typeface="Arial" panose="020B0604020202020204" pitchFamily="34" charset="0"/>
              </a:rPr>
              <a:t>- </a:t>
            </a:r>
            <a:r>
              <a:rPr lang="en-US" sz="2200" dirty="0">
                <a:latin typeface="Arial" panose="020B0604020202020204" pitchFamily="34" charset="0"/>
              </a:rPr>
              <a:t>customer, distributor, retailer.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sz="2200" dirty="0">
                <a:latin typeface="Arial" panose="020B0604020202020204" pitchFamily="34" charset="0"/>
              </a:rPr>
              <a:t>Tools - discounts, samples, coupons, bonuses and </a:t>
            </a:r>
            <a:r>
              <a:rPr lang="en-US" sz="2200" dirty="0" smtClean="0">
                <a:latin typeface="Arial" panose="020B0604020202020204" pitchFamily="34" charset="0"/>
              </a:rPr>
              <a:t>benefits</a:t>
            </a:r>
            <a:r>
              <a:rPr lang="cs-CZ" sz="2200" dirty="0" smtClean="0">
                <a:latin typeface="Arial" panose="020B0604020202020204" pitchFamily="34" charset="0"/>
              </a:rPr>
              <a:t>,</a:t>
            </a:r>
            <a:r>
              <a:rPr lang="en-US" sz="2200" dirty="0" smtClean="0">
                <a:latin typeface="Arial" panose="020B0604020202020204" pitchFamily="34" charset="0"/>
              </a:rPr>
              <a:t> package</a:t>
            </a:r>
            <a:r>
              <a:rPr lang="cs-CZ" sz="2200" dirty="0" smtClean="0">
                <a:latin typeface="Arial" panose="020B0604020202020204" pitchFamily="34" charset="0"/>
              </a:rPr>
              <a:t>s</a:t>
            </a:r>
            <a:r>
              <a:rPr lang="en-US" sz="2200" dirty="0" smtClean="0">
                <a:latin typeface="Arial" panose="020B0604020202020204" pitchFamily="34" charset="0"/>
              </a:rPr>
              <a:t>, </a:t>
            </a:r>
            <a:r>
              <a:rPr lang="en-US" sz="2200" dirty="0">
                <a:latin typeface="Arial" panose="020B0604020202020204" pitchFamily="34" charset="0"/>
              </a:rPr>
              <a:t>loyalty rewards, contests, rebates, trade fairs and exhibitions, events, </a:t>
            </a:r>
            <a:r>
              <a:rPr lang="en-US" sz="2200" dirty="0" smtClean="0">
                <a:latin typeface="Arial" panose="020B0604020202020204" pitchFamily="34" charset="0"/>
              </a:rPr>
              <a:t>POP</a:t>
            </a:r>
            <a:r>
              <a:rPr lang="cs-CZ" sz="2200" dirty="0" smtClean="0">
                <a:latin typeface="Arial" panose="020B0604020202020204" pitchFamily="34" charset="0"/>
              </a:rPr>
              <a:t>,</a:t>
            </a:r>
            <a:r>
              <a:rPr lang="en-US" sz="2200" dirty="0" smtClean="0">
                <a:latin typeface="Arial" panose="020B0604020202020204" pitchFamily="34" charset="0"/>
              </a:rPr>
              <a:t> </a:t>
            </a:r>
            <a:r>
              <a:rPr lang="en-US" sz="2200" dirty="0">
                <a:latin typeface="Arial" panose="020B0604020202020204" pitchFamily="34" charset="0"/>
              </a:rPr>
              <a:t>"3D </a:t>
            </a:r>
            <a:r>
              <a:rPr lang="en-US" sz="2200" dirty="0" smtClean="0">
                <a:latin typeface="Arial" panose="020B0604020202020204" pitchFamily="34" charset="0"/>
              </a:rPr>
              <a:t>advertising„</a:t>
            </a:r>
            <a:r>
              <a:rPr lang="cs-CZ" sz="2200" dirty="0" smtClean="0">
                <a:latin typeface="Arial" panose="020B0604020202020204" pitchFamily="34" charset="0"/>
              </a:rPr>
              <a:t>,</a:t>
            </a:r>
            <a:r>
              <a:rPr lang="en-US" sz="2200" dirty="0" smtClean="0">
                <a:latin typeface="Arial" panose="020B0604020202020204" pitchFamily="34" charset="0"/>
              </a:rPr>
              <a:t> </a:t>
            </a:r>
            <a:r>
              <a:rPr lang="en-US" sz="2200" dirty="0">
                <a:latin typeface="Arial" panose="020B0604020202020204" pitchFamily="34" charset="0"/>
              </a:rPr>
              <a:t>merchandising.</a:t>
            </a:r>
          </a:p>
        </p:txBody>
      </p:sp>
    </p:spTree>
    <p:extLst>
      <p:ext uri="{BB962C8B-B14F-4D97-AF65-F5344CB8AC3E}">
        <p14:creationId xmlns:p14="http://schemas.microsoft.com/office/powerpoint/2010/main" val="139358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International Communication Policy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COMMUNICATION MIX </a:t>
            </a:r>
            <a:r>
              <a:rPr lang="cs-CZ" altLang="cs-CZ" sz="2400" b="1" dirty="0" smtClean="0">
                <a:latin typeface="Arial" panose="020B0604020202020204" pitchFamily="34" charset="0"/>
              </a:rPr>
              <a:t>– PERSONAL SELLING</a:t>
            </a:r>
            <a:endParaRPr lang="cs-CZ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503238" y="1512044"/>
            <a:ext cx="847725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sz="2200" dirty="0">
                <a:latin typeface="Arial" panose="020B0604020202020204" pitchFamily="34" charset="0"/>
              </a:rPr>
              <a:t>Personal selling is the process of influencing the customer through personal contact</a:t>
            </a:r>
            <a:r>
              <a:rPr lang="en-US" sz="2200" dirty="0" smtClean="0">
                <a:latin typeface="Arial" panose="020B0604020202020204" pitchFamily="34" charset="0"/>
              </a:rPr>
              <a:t>.</a:t>
            </a:r>
            <a:endParaRPr lang="cs-CZ" sz="22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sz="2200" dirty="0">
                <a:latin typeface="Arial" panose="020B0604020202020204" pitchFamily="34" charset="0"/>
              </a:rPr>
              <a:t>Advantages: allows a flexible presentation and getting an immediate response, the possibility of using non-verbal communication, interactivity.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sz="2200" dirty="0">
                <a:latin typeface="Arial" panose="020B0604020202020204" pitchFamily="34" charset="0"/>
              </a:rPr>
              <a:t>Disadvantages: the cost of contact significantly higher than other </a:t>
            </a:r>
            <a:r>
              <a:rPr lang="en-US" sz="2200" dirty="0" smtClean="0">
                <a:latin typeface="Arial" panose="020B0604020202020204" pitchFamily="34" charset="0"/>
              </a:rPr>
              <a:t>forms</a:t>
            </a:r>
            <a:r>
              <a:rPr lang="cs-CZ" sz="2200" dirty="0" smtClean="0">
                <a:latin typeface="Arial" panose="020B0604020202020204" pitchFamily="34" charset="0"/>
              </a:rPr>
              <a:t>,</a:t>
            </a:r>
            <a:r>
              <a:rPr lang="en-US" sz="2200" dirty="0" smtClean="0">
                <a:latin typeface="Arial" panose="020B0604020202020204" pitchFamily="34" charset="0"/>
              </a:rPr>
              <a:t> </a:t>
            </a:r>
            <a:r>
              <a:rPr lang="en-US" sz="2200" dirty="0">
                <a:latin typeface="Arial" panose="020B0604020202020204" pitchFamily="34" charset="0"/>
              </a:rPr>
              <a:t>difficult to obtain and educate skilled traders, small range of customers surveyed, more difficult control </a:t>
            </a:r>
            <a:r>
              <a:rPr lang="cs-CZ" sz="2200" dirty="0" smtClean="0">
                <a:latin typeface="Arial" panose="020B0604020202020204" pitchFamily="34" charset="0"/>
              </a:rPr>
              <a:t>of </a:t>
            </a:r>
            <a:r>
              <a:rPr lang="cs-CZ" sz="2200" dirty="0" err="1" smtClean="0">
                <a:latin typeface="Arial" panose="020B0604020202020204" pitchFamily="34" charset="0"/>
              </a:rPr>
              <a:t>traders</a:t>
            </a:r>
            <a:r>
              <a:rPr lang="en-US" sz="2200" dirty="0" smtClean="0">
                <a:latin typeface="Arial" panose="020B0604020202020204" pitchFamily="34" charset="0"/>
              </a:rPr>
              <a:t>.</a:t>
            </a:r>
            <a:endParaRPr lang="en-US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sz="2200" dirty="0" smtClean="0">
                <a:latin typeface="Arial" panose="020B0604020202020204" pitchFamily="34" charset="0"/>
              </a:rPr>
              <a:t>Tasks: </a:t>
            </a:r>
            <a:r>
              <a:rPr lang="cs-CZ" sz="2200" dirty="0" smtClean="0">
                <a:latin typeface="Arial" panose="020B0604020202020204" pitchFamily="34" charset="0"/>
              </a:rPr>
              <a:t>s</a:t>
            </a:r>
            <a:r>
              <a:rPr lang="en-US" sz="2200" dirty="0" smtClean="0">
                <a:latin typeface="Arial" panose="020B0604020202020204" pitchFamily="34" charset="0"/>
              </a:rPr>
              <a:t>ell </a:t>
            </a:r>
            <a:r>
              <a:rPr lang="en-US" sz="2200" dirty="0">
                <a:latin typeface="Arial" panose="020B0604020202020204" pitchFamily="34" charset="0"/>
              </a:rPr>
              <a:t>- income, </a:t>
            </a:r>
            <a:r>
              <a:rPr lang="en-US" sz="2200" dirty="0" smtClean="0">
                <a:latin typeface="Arial" panose="020B0604020202020204" pitchFamily="34" charset="0"/>
              </a:rPr>
              <a:t>prospecting!, </a:t>
            </a:r>
            <a:r>
              <a:rPr lang="en-US" sz="2200" dirty="0">
                <a:latin typeface="Arial" panose="020B0604020202020204" pitchFamily="34" charset="0"/>
              </a:rPr>
              <a:t>plans and forecasts, monitor competitors, new product development, transfer of information / image, counseling, follow-up services.</a:t>
            </a:r>
          </a:p>
        </p:txBody>
      </p:sp>
    </p:spTree>
    <p:extLst>
      <p:ext uri="{BB962C8B-B14F-4D97-AF65-F5344CB8AC3E}">
        <p14:creationId xmlns:p14="http://schemas.microsoft.com/office/powerpoint/2010/main" val="24342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International Communication Policy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COMMUNICATION MIX </a:t>
            </a:r>
            <a:r>
              <a:rPr lang="cs-CZ" altLang="cs-CZ" sz="2400" b="1" dirty="0" smtClean="0">
                <a:latin typeface="Arial" panose="020B0604020202020204" pitchFamily="34" charset="0"/>
              </a:rPr>
              <a:t>– PUBLIC RELATIONS</a:t>
            </a:r>
            <a:endParaRPr lang="cs-CZ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503238" y="1512044"/>
            <a:ext cx="8477250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sz="2200" dirty="0">
                <a:latin typeface="Arial" panose="020B0604020202020204" pitchFamily="34" charset="0"/>
              </a:rPr>
              <a:t>P.R. is a form of indirect communication, which aims to build and consolidate the prestige and image of the company as a whole, </a:t>
            </a:r>
            <a:r>
              <a:rPr lang="en-US" sz="2200" dirty="0" err="1" smtClean="0">
                <a:latin typeface="Arial" panose="020B0604020202020204" pitchFamily="34" charset="0"/>
              </a:rPr>
              <a:t>i</a:t>
            </a:r>
            <a:r>
              <a:rPr lang="cs-CZ" sz="2200" dirty="0" smtClean="0">
                <a:latin typeface="Arial" panose="020B0604020202020204" pitchFamily="34" charset="0"/>
              </a:rPr>
              <a:t>.</a:t>
            </a:r>
            <a:r>
              <a:rPr lang="en-US" sz="2200" dirty="0" smtClean="0">
                <a:latin typeface="Arial" panose="020B0604020202020204" pitchFamily="34" charset="0"/>
              </a:rPr>
              <a:t>e</a:t>
            </a:r>
            <a:r>
              <a:rPr lang="en-US" sz="2200" dirty="0">
                <a:latin typeface="Arial" panose="020B0604020202020204" pitchFamily="34" charset="0"/>
              </a:rPr>
              <a:t>. create good relations between the company and all market participants such as suppliers, customers, competitors, distributors and the public (media, financial, local, general, internal, professional</a:t>
            </a:r>
            <a:r>
              <a:rPr lang="en-US" sz="2200" dirty="0" smtClean="0">
                <a:latin typeface="Arial" panose="020B0604020202020204" pitchFamily="34" charset="0"/>
              </a:rPr>
              <a:t>).</a:t>
            </a:r>
            <a:endParaRPr lang="cs-CZ" sz="22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sz="2200" dirty="0">
                <a:latin typeface="Arial" panose="020B0604020202020204" pitchFamily="34" charset="0"/>
              </a:rPr>
              <a:t>Advantages: high degree of credibility, individualization of action. Long-term </a:t>
            </a:r>
            <a:r>
              <a:rPr lang="en-US" sz="2200" dirty="0" smtClean="0">
                <a:latin typeface="Arial" panose="020B0604020202020204" pitchFamily="34" charset="0"/>
              </a:rPr>
              <a:t>effects</a:t>
            </a:r>
            <a:r>
              <a:rPr lang="cs-CZ" sz="2200" dirty="0" smtClean="0">
                <a:latin typeface="Arial" panose="020B0604020202020204" pitchFamily="34" charset="0"/>
              </a:rPr>
              <a:t>.</a:t>
            </a:r>
            <a:endParaRPr lang="en-US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sz="2200" dirty="0" err="1" smtClean="0">
                <a:latin typeface="Arial" panose="020B0604020202020204" pitchFamily="34" charset="0"/>
              </a:rPr>
              <a:t>Disadvantages</a:t>
            </a:r>
            <a:r>
              <a:rPr lang="en-US" sz="2200" dirty="0" smtClean="0">
                <a:latin typeface="Arial" panose="020B0604020202020204" pitchFamily="34" charset="0"/>
              </a:rPr>
              <a:t>: </a:t>
            </a:r>
            <a:r>
              <a:rPr lang="en-US" sz="2200" dirty="0">
                <a:latin typeface="Arial" panose="020B0604020202020204" pitchFamily="34" charset="0"/>
              </a:rPr>
              <a:t>PR can not be controlled as easily as other forms of communication.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sz="2200" dirty="0">
                <a:latin typeface="Arial" panose="020B0604020202020204" pitchFamily="34" charset="0"/>
              </a:rPr>
              <a:t>Tools: external - annual reports, charity, press conference / news, interviews, newsletters, open days, road shows, events. - Internal </a:t>
            </a:r>
            <a:r>
              <a:rPr lang="cs-CZ" sz="2200" dirty="0" smtClean="0">
                <a:latin typeface="Arial" panose="020B0604020202020204" pitchFamily="34" charset="0"/>
              </a:rPr>
              <a:t>- </a:t>
            </a:r>
            <a:r>
              <a:rPr lang="en-US" sz="2200" dirty="0" smtClean="0">
                <a:latin typeface="Arial" panose="020B0604020202020204" pitchFamily="34" charset="0"/>
              </a:rPr>
              <a:t>training </a:t>
            </a:r>
            <a:r>
              <a:rPr lang="en-US" sz="2200" dirty="0">
                <a:latin typeface="Arial" panose="020B0604020202020204" pitchFamily="34" charset="0"/>
              </a:rPr>
              <a:t>sessions, conferences, journal mailbox proposals, teambuilding, corporate days, health care.</a:t>
            </a:r>
          </a:p>
        </p:txBody>
      </p:sp>
    </p:spTree>
    <p:extLst>
      <p:ext uri="{BB962C8B-B14F-4D97-AF65-F5344CB8AC3E}">
        <p14:creationId xmlns:p14="http://schemas.microsoft.com/office/powerpoint/2010/main" val="79393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International Communication Policy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COMMUNICATION MIX </a:t>
            </a:r>
            <a:r>
              <a:rPr lang="cs-CZ" altLang="cs-CZ" sz="2400" b="1" dirty="0" smtClean="0">
                <a:latin typeface="Arial" panose="020B0604020202020204" pitchFamily="34" charset="0"/>
              </a:rPr>
              <a:t>– DIRECT MARKETING</a:t>
            </a:r>
            <a:endParaRPr lang="cs-CZ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503238" y="1512044"/>
            <a:ext cx="8477250" cy="449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sz="2200" dirty="0">
                <a:latin typeface="Arial" panose="020B0604020202020204" pitchFamily="34" charset="0"/>
              </a:rPr>
              <a:t>Direct marketing transmits advertising messages directly to an existing or future consumers so that </a:t>
            </a:r>
            <a:r>
              <a:rPr lang="cs-CZ" sz="2200" dirty="0" err="1" smtClean="0">
                <a:latin typeface="Arial" panose="020B0604020202020204" pitchFamily="34" charset="0"/>
              </a:rPr>
              <a:t>they</a:t>
            </a:r>
            <a:r>
              <a:rPr lang="cs-CZ" sz="2200" dirty="0" smtClean="0">
                <a:latin typeface="Arial" panose="020B0604020202020204" pitchFamily="34" charset="0"/>
              </a:rPr>
              <a:t> </a:t>
            </a:r>
            <a:r>
              <a:rPr lang="en-US" sz="2200" dirty="0" smtClean="0">
                <a:latin typeface="Arial" panose="020B0604020202020204" pitchFamily="34" charset="0"/>
              </a:rPr>
              <a:t>provoke </a:t>
            </a:r>
            <a:r>
              <a:rPr lang="en-US" sz="2200" dirty="0">
                <a:latin typeface="Arial" panose="020B0604020202020204" pitchFamily="34" charset="0"/>
              </a:rPr>
              <a:t>an immediate response. Also it includes the creation of a database of respondents</a:t>
            </a:r>
            <a:r>
              <a:rPr lang="en-US" sz="2200" dirty="0" smtClean="0">
                <a:latin typeface="Arial" panose="020B0604020202020204" pitchFamily="34" charset="0"/>
              </a:rPr>
              <a:t>.</a:t>
            </a:r>
            <a:endParaRPr lang="cs-CZ" sz="22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sz="2200" dirty="0">
                <a:latin typeface="Arial" panose="020B0604020202020204" pitchFamily="34" charset="0"/>
              </a:rPr>
              <a:t>Direct marketing uses </a:t>
            </a:r>
            <a:r>
              <a:rPr lang="en-US" sz="2200" dirty="0" smtClean="0">
                <a:latin typeface="Arial" panose="020B0604020202020204" pitchFamily="34" charset="0"/>
              </a:rPr>
              <a:t>mail</a:t>
            </a:r>
            <a:r>
              <a:rPr lang="en-US" sz="2200" dirty="0">
                <a:latin typeface="Arial" panose="020B0604020202020204" pitchFamily="34" charset="0"/>
              </a:rPr>
              <a:t>, telephone, e-mail, direct advertising, personal contacts etc. to find </a:t>
            </a:r>
            <a:r>
              <a:rPr lang="cs-CZ" sz="2200" dirty="0" err="1" smtClean="0">
                <a:latin typeface="Arial" panose="020B0604020202020204" pitchFamily="34" charset="0"/>
              </a:rPr>
              <a:t>its</a:t>
            </a:r>
            <a:r>
              <a:rPr lang="cs-CZ" sz="2200" dirty="0" smtClean="0">
                <a:latin typeface="Arial" panose="020B0604020202020204" pitchFamily="34" charset="0"/>
              </a:rPr>
              <a:t> </a:t>
            </a:r>
            <a:r>
              <a:rPr lang="en-US" sz="2200" dirty="0" smtClean="0">
                <a:latin typeface="Arial" panose="020B0604020202020204" pitchFamily="34" charset="0"/>
              </a:rPr>
              <a:t>customers</a:t>
            </a:r>
            <a:r>
              <a:rPr lang="en-US" sz="2200" dirty="0">
                <a:latin typeface="Arial" panose="020B0604020202020204" pitchFamily="34" charset="0"/>
              </a:rPr>
              <a:t>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sz="2200" dirty="0" err="1" smtClean="0">
                <a:latin typeface="Arial" panose="020B0604020202020204" pitchFamily="34" charset="0"/>
              </a:rPr>
              <a:t>Advantages</a:t>
            </a:r>
            <a:r>
              <a:rPr lang="en-US" sz="2200" dirty="0" smtClean="0">
                <a:latin typeface="Arial" panose="020B0604020202020204" pitchFamily="34" charset="0"/>
              </a:rPr>
              <a:t>: </a:t>
            </a:r>
            <a:r>
              <a:rPr lang="cs-CZ" sz="2200" dirty="0" smtClean="0">
                <a:latin typeface="Arial" panose="020B0604020202020204" pitchFamily="34" charset="0"/>
              </a:rPr>
              <a:t>e</a:t>
            </a:r>
            <a:r>
              <a:rPr lang="en-US" sz="2200" dirty="0" err="1" smtClean="0">
                <a:latin typeface="Arial" panose="020B0604020202020204" pitchFamily="34" charset="0"/>
              </a:rPr>
              <a:t>ffective</a:t>
            </a:r>
            <a:r>
              <a:rPr lang="en-US" sz="2200" dirty="0" smtClean="0">
                <a:latin typeface="Arial" panose="020B0604020202020204" pitchFamily="34" charset="0"/>
              </a:rPr>
              <a:t> </a:t>
            </a:r>
            <a:r>
              <a:rPr lang="en-US" sz="2200" dirty="0">
                <a:latin typeface="Arial" panose="020B0604020202020204" pitchFamily="34" charset="0"/>
              </a:rPr>
              <a:t>targeting </a:t>
            </a:r>
            <a:r>
              <a:rPr lang="cs-CZ" sz="2200" dirty="0" err="1" smtClean="0">
                <a:latin typeface="Arial" panose="020B0604020202020204" pitchFamily="34" charset="0"/>
              </a:rPr>
              <a:t>thanks</a:t>
            </a:r>
            <a:r>
              <a:rPr lang="cs-CZ" sz="2200" dirty="0" smtClean="0">
                <a:latin typeface="Arial" panose="020B0604020202020204" pitchFamily="34" charset="0"/>
              </a:rPr>
              <a:t> to </a:t>
            </a:r>
            <a:r>
              <a:rPr lang="en-US" sz="2200" dirty="0" smtClean="0">
                <a:latin typeface="Arial" panose="020B0604020202020204" pitchFamily="34" charset="0"/>
              </a:rPr>
              <a:t>using </a:t>
            </a:r>
            <a:r>
              <a:rPr lang="cs-CZ" sz="2200" dirty="0" smtClean="0">
                <a:latin typeface="Arial" panose="020B0604020202020204" pitchFamily="34" charset="0"/>
              </a:rPr>
              <a:t>a </a:t>
            </a:r>
            <a:r>
              <a:rPr lang="en-US" sz="2200" dirty="0" smtClean="0">
                <a:latin typeface="Arial" panose="020B0604020202020204" pitchFamily="34" charset="0"/>
              </a:rPr>
              <a:t>database</a:t>
            </a:r>
            <a:r>
              <a:rPr lang="en-US" sz="2200" dirty="0">
                <a:latin typeface="Arial" panose="020B0604020202020204" pitchFamily="34" charset="0"/>
              </a:rPr>
              <a:t>, flexibility </a:t>
            </a:r>
            <a:r>
              <a:rPr lang="en-US" sz="2200" dirty="0" smtClean="0">
                <a:latin typeface="Arial" panose="020B0604020202020204" pitchFamily="34" charset="0"/>
              </a:rPr>
              <a:t>of </a:t>
            </a:r>
            <a:r>
              <a:rPr lang="en-US" sz="2200" dirty="0">
                <a:latin typeface="Arial" panose="020B0604020202020204" pitchFamily="34" charset="0"/>
              </a:rPr>
              <a:t>advertising messages, measurable response.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sz="2200" dirty="0" err="1" smtClean="0">
                <a:latin typeface="Arial" panose="020B0604020202020204" pitchFamily="34" charset="0"/>
              </a:rPr>
              <a:t>Disadvantages</a:t>
            </a:r>
            <a:r>
              <a:rPr lang="en-US" sz="2200" dirty="0" smtClean="0">
                <a:latin typeface="Arial" panose="020B0604020202020204" pitchFamily="34" charset="0"/>
              </a:rPr>
              <a:t>: </a:t>
            </a:r>
            <a:r>
              <a:rPr lang="cs-CZ" sz="2200" dirty="0" smtClean="0">
                <a:latin typeface="Arial" panose="020B0604020202020204" pitchFamily="34" charset="0"/>
              </a:rPr>
              <a:t>c</a:t>
            </a:r>
            <a:r>
              <a:rPr lang="en-US" sz="2200" dirty="0" err="1" smtClean="0">
                <a:latin typeface="Arial" panose="020B0604020202020204" pitchFamily="34" charset="0"/>
              </a:rPr>
              <a:t>osts</a:t>
            </a:r>
            <a:r>
              <a:rPr lang="en-US" sz="2200" dirty="0" smtClean="0">
                <a:latin typeface="Arial" panose="020B0604020202020204" pitchFamily="34" charset="0"/>
              </a:rPr>
              <a:t> </a:t>
            </a:r>
            <a:r>
              <a:rPr lang="en-US" sz="2200" dirty="0">
                <a:latin typeface="Arial" panose="020B0604020202020204" pitchFamily="34" charset="0"/>
              </a:rPr>
              <a:t>associated with the acquisition of the database</a:t>
            </a:r>
            <a:r>
              <a:rPr lang="en-US" sz="2200" dirty="0" smtClean="0">
                <a:latin typeface="Arial" panose="020B0604020202020204" pitchFamily="34" charset="0"/>
              </a:rPr>
              <a:t>.</a:t>
            </a:r>
            <a:endParaRPr lang="cs-CZ" sz="22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sz="2200" dirty="0">
                <a:latin typeface="Arial" panose="020B0604020202020204" pitchFamily="34" charset="0"/>
              </a:rPr>
              <a:t>Active vs. Passive. Addressable vs. </a:t>
            </a:r>
            <a:r>
              <a:rPr lang="en-US" sz="2200" dirty="0" smtClean="0">
                <a:latin typeface="Arial" panose="020B0604020202020204" pitchFamily="34" charset="0"/>
              </a:rPr>
              <a:t>Un</a:t>
            </a:r>
            <a:r>
              <a:rPr lang="cs-CZ" sz="2200" dirty="0" smtClean="0">
                <a:latin typeface="Arial" panose="020B0604020202020204" pitchFamily="34" charset="0"/>
              </a:rPr>
              <a:t>a</a:t>
            </a:r>
            <a:r>
              <a:rPr lang="en-US" sz="2200" dirty="0" err="1" smtClean="0">
                <a:latin typeface="Arial" panose="020B0604020202020204" pitchFamily="34" charset="0"/>
              </a:rPr>
              <a:t>ddressable</a:t>
            </a:r>
            <a:r>
              <a:rPr lang="en-US" sz="2200" dirty="0" smtClean="0">
                <a:latin typeface="Arial" panose="020B0604020202020204" pitchFamily="34" charset="0"/>
              </a:rPr>
              <a:t>.</a:t>
            </a:r>
            <a:endParaRPr lang="en-US" sz="2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81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International Communication Policy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2400" b="1" dirty="0" smtClean="0">
                <a:latin typeface="Arial" panose="020B0604020202020204" pitchFamily="34" charset="0"/>
              </a:rPr>
              <a:t>MISTAKES IN INTERNATIONAL ADVERTISING 1</a:t>
            </a:r>
            <a:endParaRPr lang="cs-CZ" altLang="cs-CZ" sz="2400" b="1" dirty="0" smtClean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503238" y="1512044"/>
            <a:ext cx="8477250" cy="3816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Communication errors in translation, literal </a:t>
            </a:r>
            <a:r>
              <a:rPr lang="en-US" altLang="cs-CZ" sz="2200" dirty="0" smtClean="0">
                <a:latin typeface="Arial" panose="020B0604020202020204" pitchFamily="34" charset="0"/>
              </a:rPr>
              <a:t>translation</a:t>
            </a:r>
            <a:r>
              <a:rPr lang="cs-CZ" altLang="cs-CZ" sz="2200" dirty="0" smtClean="0">
                <a:latin typeface="Arial" panose="020B0604020202020204" pitchFamily="34" charset="0"/>
              </a:rPr>
              <a:t>s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in international marketing communications are not working</a:t>
            </a:r>
            <a:r>
              <a:rPr lang="en-US" altLang="cs-CZ" sz="2200" dirty="0" smtClean="0">
                <a:latin typeface="Arial" panose="020B0604020202020204" pitchFamily="34" charset="0"/>
              </a:rPr>
              <a:t>.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dirty="0" err="1" smtClean="0">
                <a:latin typeface="Arial" panose="020B0604020202020204" pitchFamily="34" charset="0"/>
              </a:rPr>
              <a:t>Too</a:t>
            </a:r>
            <a:r>
              <a:rPr lang="cs-CZ" altLang="cs-CZ" sz="2200" dirty="0" smtClean="0">
                <a:latin typeface="Arial" panose="020B0604020202020204" pitchFamily="34" charset="0"/>
              </a:rPr>
              <a:t> much stress on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emotions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or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err="1" smtClean="0">
                <a:latin typeface="Arial" panose="020B0604020202020204" pitchFamily="34" charset="0"/>
              </a:rPr>
              <a:t>informati</a:t>
            </a:r>
            <a:r>
              <a:rPr lang="cs-CZ" altLang="cs-CZ" sz="2200" dirty="0" smtClean="0">
                <a:latin typeface="Arial" panose="020B0604020202020204" pitchFamily="34" charset="0"/>
              </a:rPr>
              <a:t>on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smtClean="0">
                <a:latin typeface="Arial" panose="020B0604020202020204" pitchFamily="34" charset="0"/>
              </a:rPr>
              <a:t>in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advertising (in developed countries, the share of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information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component </a:t>
            </a:r>
            <a:r>
              <a:rPr lang="en-US" altLang="cs-CZ" sz="2200" dirty="0">
                <a:latin typeface="Arial" panose="020B0604020202020204" pitchFamily="34" charset="0"/>
              </a:rPr>
              <a:t>in advertising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around </a:t>
            </a:r>
            <a:r>
              <a:rPr lang="en-US" altLang="cs-CZ" sz="2200" dirty="0">
                <a:latin typeface="Arial" panose="020B0604020202020204" pitchFamily="34" charset="0"/>
              </a:rPr>
              <a:t>16 </a:t>
            </a:r>
            <a:r>
              <a:rPr lang="cs-CZ" altLang="cs-CZ" sz="2200" dirty="0" smtClean="0">
                <a:latin typeface="Arial" panose="020B0604020202020204" pitchFamily="34" charset="0"/>
              </a:rPr>
              <a:t>%</a:t>
            </a:r>
            <a:r>
              <a:rPr lang="en-US" altLang="cs-CZ" sz="2200" dirty="0" smtClean="0">
                <a:latin typeface="Arial" panose="020B0604020202020204" pitchFamily="34" charset="0"/>
              </a:rPr>
              <a:t>).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Errors in the choice of colors or symbols used (for example, an ad for men's perfume </a:t>
            </a:r>
            <a:r>
              <a:rPr lang="en-US" altLang="cs-CZ" sz="2200" dirty="0" err="1">
                <a:latin typeface="Arial" panose="020B0604020202020204" pitchFamily="34" charset="0"/>
              </a:rPr>
              <a:t>Drakar</a:t>
            </a:r>
            <a:r>
              <a:rPr lang="en-US" altLang="cs-CZ" sz="2200" dirty="0">
                <a:latin typeface="Arial" panose="020B0604020202020204" pitchFamily="34" charset="0"/>
              </a:rPr>
              <a:t> that </a:t>
            </a:r>
            <a:r>
              <a:rPr lang="en-US" altLang="cs-CZ" sz="2200" dirty="0" smtClean="0">
                <a:latin typeface="Arial" panose="020B0604020202020204" pitchFamily="34" charset="0"/>
              </a:rPr>
              <a:t>presented </a:t>
            </a:r>
            <a:r>
              <a:rPr lang="en-US" altLang="cs-CZ" sz="2200" dirty="0">
                <a:latin typeface="Arial" panose="020B0604020202020204" pitchFamily="34" charset="0"/>
              </a:rPr>
              <a:t>a strong masculine hand with a bottle of perfume, which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rests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on </a:t>
            </a:r>
            <a:r>
              <a:rPr lang="en-US" altLang="cs-CZ" sz="2200" dirty="0">
                <a:latin typeface="Arial" panose="020B0604020202020204" pitchFamily="34" charset="0"/>
              </a:rPr>
              <a:t>a woman's hand with red manicured nails, not </a:t>
            </a:r>
            <a:r>
              <a:rPr lang="en-US" altLang="cs-CZ" sz="2200" dirty="0" smtClean="0">
                <a:latin typeface="Arial" panose="020B0604020202020204" pitchFamily="34" charset="0"/>
              </a:rPr>
              <a:t>allowed </a:t>
            </a:r>
            <a:r>
              <a:rPr lang="en-US" altLang="cs-CZ" sz="2200" dirty="0">
                <a:latin typeface="Arial" panose="020B0604020202020204" pitchFamily="34" charset="0"/>
              </a:rPr>
              <a:t>for </a:t>
            </a:r>
            <a:r>
              <a:rPr lang="en-US" altLang="cs-CZ" sz="2200" dirty="0" smtClean="0">
                <a:latin typeface="Arial" panose="020B0604020202020204" pitchFamily="34" charset="0"/>
              </a:rPr>
              <a:t>Arab </a:t>
            </a:r>
            <a:r>
              <a:rPr lang="en-US" altLang="cs-CZ" sz="2200" dirty="0">
                <a:latin typeface="Arial" panose="020B0604020202020204" pitchFamily="34" charset="0"/>
              </a:rPr>
              <a:t>countries).</a:t>
            </a:r>
            <a:endParaRPr lang="en-GB" altLang="cs-CZ" sz="20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4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International Communication Policy</a:t>
            </a:r>
          </a:p>
        </p:txBody>
      </p:sp>
      <p:sp>
        <p:nvSpPr>
          <p:cNvPr id="3077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cs-CZ" sz="2400" b="1" cap="all" dirty="0" smtClean="0">
                <a:latin typeface="Arial" panose="020B0604020202020204" pitchFamily="34" charset="0"/>
              </a:rPr>
              <a:t>Outline of the lecture </a:t>
            </a:r>
          </a:p>
        </p:txBody>
      </p:sp>
      <p:sp>
        <p:nvSpPr>
          <p:cNvPr id="3078" name="TextovéPole 10"/>
          <p:cNvSpPr txBox="1">
            <a:spLocks noChangeArrowheads="1"/>
          </p:cNvSpPr>
          <p:nvPr/>
        </p:nvSpPr>
        <p:spPr bwMode="auto">
          <a:xfrm>
            <a:off x="320675" y="1551722"/>
            <a:ext cx="8477250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Defining</a:t>
            </a:r>
            <a:r>
              <a:rPr lang="cs-CZ" altLang="cs-CZ" sz="2200" dirty="0">
                <a:latin typeface="Arial" panose="020B0604020202020204" pitchFamily="34" charset="0"/>
              </a:rPr>
              <a:t> marketing </a:t>
            </a:r>
            <a:r>
              <a:rPr lang="cs-CZ" altLang="cs-CZ" sz="2200" dirty="0" err="1">
                <a:latin typeface="Arial" panose="020B0604020202020204" pitchFamily="34" charset="0"/>
              </a:rPr>
              <a:t>communications</a:t>
            </a:r>
            <a:r>
              <a:rPr lang="cs-CZ" altLang="cs-CZ" sz="2200" dirty="0">
                <a:latin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200" dirty="0" err="1">
                <a:latin typeface="Arial" panose="020B0604020202020204" pitchFamily="34" charset="0"/>
              </a:rPr>
              <a:t>Differences</a:t>
            </a:r>
            <a:r>
              <a:rPr lang="cs-CZ" altLang="cs-CZ" sz="2200" dirty="0">
                <a:latin typeface="Arial" panose="020B0604020202020204" pitchFamily="34" charset="0"/>
              </a:rPr>
              <a:t> in </a:t>
            </a:r>
            <a:r>
              <a:rPr lang="cs-CZ" altLang="cs-CZ" sz="2200" dirty="0" err="1">
                <a:latin typeface="Arial" panose="020B0604020202020204" pitchFamily="34" charset="0"/>
              </a:rPr>
              <a:t>communication</a:t>
            </a:r>
            <a:r>
              <a:rPr lang="cs-CZ" altLang="cs-CZ" sz="2200" dirty="0">
                <a:latin typeface="Arial" panose="020B0604020202020204" pitchFamily="34" charset="0"/>
              </a:rPr>
              <a:t> in </a:t>
            </a:r>
            <a:r>
              <a:rPr lang="cs-CZ" altLang="cs-CZ" sz="2200" dirty="0" err="1">
                <a:latin typeface="Arial" panose="020B0604020202020204" pitchFamily="34" charset="0"/>
              </a:rPr>
              <a:t>an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international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environment</a:t>
            </a:r>
            <a:r>
              <a:rPr lang="cs-CZ" altLang="cs-CZ" sz="2200" dirty="0">
                <a:latin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Marketing </a:t>
            </a:r>
            <a:r>
              <a:rPr lang="cs-CZ" altLang="cs-CZ" sz="2200" dirty="0" err="1">
                <a:latin typeface="Arial" panose="020B0604020202020204" pitchFamily="34" charset="0"/>
              </a:rPr>
              <a:t>communication</a:t>
            </a:r>
            <a:r>
              <a:rPr lang="cs-CZ" altLang="cs-CZ" sz="2200" dirty="0">
                <a:latin typeface="Arial" panose="020B0604020202020204" pitchFamily="34" charset="0"/>
              </a:rPr>
              <a:t> mix.</a:t>
            </a:r>
            <a:endParaRPr lang="en-GB" altLang="cs-CZ" sz="1800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International Communication Policy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ADVERTISEMENT TYPES 1</a:t>
            </a:r>
            <a:endParaRPr lang="cs-CZ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503238" y="1512044"/>
            <a:ext cx="8477250" cy="449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Informative </a:t>
            </a:r>
            <a:r>
              <a:rPr lang="en-US" altLang="cs-CZ" sz="2200" dirty="0" smtClean="0">
                <a:latin typeface="Arial" panose="020B0604020202020204" pitchFamily="34" charset="0"/>
              </a:rPr>
              <a:t>- </a:t>
            </a:r>
            <a:r>
              <a:rPr lang="en-US" altLang="cs-CZ" sz="2200" dirty="0">
                <a:latin typeface="Arial" panose="020B0604020202020204" pitchFamily="34" charset="0"/>
              </a:rPr>
              <a:t>this is most commonly used in the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introduction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phase </a:t>
            </a:r>
            <a:r>
              <a:rPr lang="en-US" altLang="cs-CZ" sz="2200" dirty="0">
                <a:latin typeface="Arial" panose="020B0604020202020204" pitchFamily="34" charset="0"/>
              </a:rPr>
              <a:t>of the product lifecycle, when it is important to raise consumer awareness that a new </a:t>
            </a:r>
            <a:r>
              <a:rPr lang="en-US" altLang="cs-CZ" sz="2200" dirty="0" smtClean="0">
                <a:latin typeface="Arial" panose="020B0604020202020204" pitchFamily="34" charset="0"/>
              </a:rPr>
              <a:t>product</a:t>
            </a:r>
            <a:r>
              <a:rPr lang="cs-CZ" altLang="cs-CZ" sz="2200" dirty="0" smtClean="0">
                <a:latin typeface="Arial" panose="020B0604020202020204" pitchFamily="34" charset="0"/>
              </a:rPr>
              <a:t>,</a:t>
            </a:r>
            <a:r>
              <a:rPr lang="en-US" altLang="cs-CZ" sz="2200" dirty="0">
                <a:latin typeface="Arial" panose="020B0604020202020204" pitchFamily="34" charset="0"/>
              </a:rPr>
              <a:t> service or company</a:t>
            </a:r>
            <a:r>
              <a:rPr lang="en-US" altLang="cs-CZ" sz="2200" dirty="0" smtClean="0">
                <a:latin typeface="Arial" panose="020B0604020202020204" pitchFamily="34" charset="0"/>
              </a:rPr>
              <a:t> comes </a:t>
            </a:r>
            <a:r>
              <a:rPr lang="en-US" altLang="cs-CZ" sz="2200" dirty="0">
                <a:latin typeface="Arial" panose="020B0604020202020204" pitchFamily="34" charset="0"/>
              </a:rPr>
              <a:t>to </a:t>
            </a:r>
            <a:r>
              <a:rPr lang="en-US" altLang="cs-CZ" sz="2200" dirty="0" smtClean="0">
                <a:latin typeface="Arial" panose="020B0604020202020204" pitchFamily="34" charset="0"/>
              </a:rPr>
              <a:t>market. </a:t>
            </a:r>
            <a:r>
              <a:rPr lang="en-US" altLang="cs-CZ" sz="2200" dirty="0">
                <a:latin typeface="Arial" panose="020B0604020202020204" pitchFamily="34" charset="0"/>
              </a:rPr>
              <a:t>The main objective is to provide basic information about the performances and benefits of the product</a:t>
            </a:r>
            <a:r>
              <a:rPr lang="en-US" altLang="cs-CZ" sz="2200" dirty="0" smtClean="0">
                <a:latin typeface="Arial" panose="020B0604020202020204" pitchFamily="34" charset="0"/>
              </a:rPr>
              <a:t>.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Persuasive </a:t>
            </a:r>
            <a:r>
              <a:rPr lang="en-US" altLang="cs-CZ" sz="2200" dirty="0" smtClean="0">
                <a:latin typeface="Arial" panose="020B0604020202020204" pitchFamily="34" charset="0"/>
              </a:rPr>
              <a:t>- </a:t>
            </a:r>
            <a:r>
              <a:rPr lang="en-US" altLang="cs-CZ" sz="2200" dirty="0">
                <a:latin typeface="Arial" panose="020B0604020202020204" pitchFamily="34" charset="0"/>
              </a:rPr>
              <a:t>it is associated particularly with the aim of expanding demand and empowerment of the product and the company on the market. It is used in the growth phase and early stages of </a:t>
            </a:r>
            <a:r>
              <a:rPr lang="cs-CZ" altLang="cs-CZ" sz="2200" dirty="0" smtClean="0">
                <a:latin typeface="Arial" panose="020B0604020202020204" pitchFamily="34" charset="0"/>
              </a:rPr>
              <a:t>maturity </a:t>
            </a:r>
            <a:r>
              <a:rPr lang="en-US" altLang="cs-CZ" sz="2200" dirty="0" smtClean="0">
                <a:latin typeface="Arial" panose="020B0604020202020204" pitchFamily="34" charset="0"/>
              </a:rPr>
              <a:t>of </a:t>
            </a:r>
            <a:r>
              <a:rPr lang="en-US" altLang="cs-CZ" sz="2200" dirty="0">
                <a:latin typeface="Arial" panose="020B0604020202020204" pitchFamily="34" charset="0"/>
              </a:rPr>
              <a:t>the product. One form of persuasive advertising is </a:t>
            </a:r>
            <a:r>
              <a:rPr lang="cs-CZ" altLang="cs-CZ" sz="2200" dirty="0" smtClean="0">
                <a:latin typeface="Arial" panose="020B0604020202020204" pitchFamily="34" charset="0"/>
              </a:rPr>
              <a:t>defense </a:t>
            </a:r>
            <a:r>
              <a:rPr lang="en-US" altLang="cs-CZ" sz="2200" dirty="0" smtClean="0">
                <a:latin typeface="Arial" panose="020B0604020202020204" pitchFamily="34" charset="0"/>
              </a:rPr>
              <a:t>advertising, </a:t>
            </a:r>
            <a:r>
              <a:rPr lang="en-US" altLang="cs-CZ" sz="2200" dirty="0">
                <a:latin typeface="Arial" panose="020B0604020202020204" pitchFamily="34" charset="0"/>
              </a:rPr>
              <a:t>which provides consumers with information or opinions that may be in conflict with public opinion</a:t>
            </a:r>
            <a:r>
              <a:rPr lang="en-US" altLang="cs-CZ" sz="2200" dirty="0" smtClean="0">
                <a:latin typeface="Arial" panose="020B0604020202020204" pitchFamily="34" charset="0"/>
              </a:rPr>
              <a:t>.</a:t>
            </a:r>
            <a:endParaRPr lang="en-US" altLang="cs-CZ" sz="2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36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International Communication Policy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ADVERTISEMENT TYPES 2</a:t>
            </a:r>
            <a:endParaRPr lang="cs-CZ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503238" y="1512044"/>
            <a:ext cx="8477250" cy="449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 smtClean="0">
                <a:latin typeface="Arial" panose="020B0604020202020204" pitchFamily="34" charset="0"/>
              </a:rPr>
              <a:t>Remind</a:t>
            </a:r>
            <a:r>
              <a:rPr lang="cs-CZ" altLang="cs-CZ" sz="2200" b="1" dirty="0" err="1" smtClean="0">
                <a:latin typeface="Arial" panose="020B0604020202020204" pitchFamily="34" charset="0"/>
              </a:rPr>
              <a:t>ing</a:t>
            </a:r>
            <a:r>
              <a:rPr lang="en-US" altLang="cs-CZ" sz="2200" dirty="0" smtClean="0">
                <a:latin typeface="Arial" panose="020B0604020202020204" pitchFamily="34" charset="0"/>
              </a:rPr>
              <a:t> –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used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usually </a:t>
            </a:r>
            <a:r>
              <a:rPr lang="en-US" altLang="cs-CZ" sz="2200" dirty="0">
                <a:latin typeface="Arial" panose="020B0604020202020204" pitchFamily="34" charset="0"/>
              </a:rPr>
              <a:t>at the maturity stage (saturation) and the beginning of the decline phase,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it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helps </a:t>
            </a:r>
            <a:r>
              <a:rPr lang="en-US" altLang="cs-CZ" sz="2200" dirty="0">
                <a:latin typeface="Arial" panose="020B0604020202020204" pitchFamily="34" charset="0"/>
              </a:rPr>
              <a:t>to maintain the position of the product (s) in the </a:t>
            </a:r>
            <a:r>
              <a:rPr lang="en-US" altLang="cs-CZ" sz="2200" dirty="0" smtClean="0">
                <a:latin typeface="Arial" panose="020B0604020202020204" pitchFamily="34" charset="0"/>
              </a:rPr>
              <a:t>market</a:t>
            </a:r>
            <a:r>
              <a:rPr lang="cs-CZ" altLang="cs-CZ" sz="2200" dirty="0" smtClean="0">
                <a:latin typeface="Arial" panose="020B0604020202020204" pitchFamily="34" charset="0"/>
              </a:rPr>
              <a:t> as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it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reminds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customer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about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value</a:t>
            </a:r>
            <a:r>
              <a:rPr lang="cs-CZ" altLang="cs-CZ" sz="2200" dirty="0" smtClean="0">
                <a:latin typeface="Arial" panose="020B0604020202020204" pitchFamily="34" charset="0"/>
              </a:rPr>
              <a:t> of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product</a:t>
            </a:r>
            <a:r>
              <a:rPr lang="en-US" altLang="cs-CZ" sz="2200" dirty="0" smtClean="0">
                <a:latin typeface="Arial" panose="020B0604020202020204" pitchFamily="34" charset="0"/>
              </a:rPr>
              <a:t>. </a:t>
            </a: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Comparative </a:t>
            </a:r>
            <a:r>
              <a:rPr lang="en-US" altLang="cs-CZ" sz="2200" dirty="0" smtClean="0">
                <a:latin typeface="Arial" panose="020B0604020202020204" pitchFamily="34" charset="0"/>
              </a:rPr>
              <a:t>- </a:t>
            </a:r>
            <a:r>
              <a:rPr lang="en-US" altLang="cs-CZ" sz="2200" dirty="0">
                <a:latin typeface="Arial" panose="020B0604020202020204" pitchFamily="34" charset="0"/>
              </a:rPr>
              <a:t>it </a:t>
            </a:r>
            <a:r>
              <a:rPr lang="en-US" altLang="cs-CZ" sz="2200" dirty="0" smtClean="0">
                <a:latin typeface="Arial" panose="020B0604020202020204" pitchFamily="34" charset="0"/>
              </a:rPr>
              <a:t>compare</a:t>
            </a:r>
            <a:r>
              <a:rPr lang="cs-CZ" altLang="cs-CZ" sz="2200" dirty="0" smtClean="0">
                <a:latin typeface="Arial" panose="020B0604020202020204" pitchFamily="34" charset="0"/>
              </a:rPr>
              <a:t>s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products and services that meet the same </a:t>
            </a:r>
            <a:r>
              <a:rPr lang="en-US" altLang="cs-CZ" sz="2200" dirty="0" smtClean="0">
                <a:latin typeface="Arial" panose="020B0604020202020204" pitchFamily="34" charset="0"/>
              </a:rPr>
              <a:t>needs</a:t>
            </a:r>
            <a:r>
              <a:rPr lang="cs-CZ" altLang="cs-CZ" sz="2200" dirty="0" smtClean="0">
                <a:latin typeface="Arial" panose="020B0604020202020204" pitchFamily="34" charset="0"/>
              </a:rPr>
              <a:t>.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problem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legislation</a:t>
            </a:r>
            <a:r>
              <a:rPr lang="cs-CZ" altLang="cs-CZ" sz="2200" dirty="0" smtClean="0">
                <a:latin typeface="Arial" panose="020B0604020202020204" pitchFamily="34" charset="0"/>
              </a:rPr>
              <a:t> –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can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not </a:t>
            </a:r>
            <a:r>
              <a:rPr lang="en-US" altLang="cs-CZ" sz="2200" dirty="0">
                <a:latin typeface="Arial" panose="020B0604020202020204" pitchFamily="34" charset="0"/>
              </a:rPr>
              <a:t>raise doubts about who is the advertiser and a </a:t>
            </a:r>
            <a:r>
              <a:rPr lang="en-US" altLang="cs-CZ" sz="2200" dirty="0" smtClean="0">
                <a:latin typeface="Arial" panose="020B0604020202020204" pitchFamily="34" charset="0"/>
              </a:rPr>
              <a:t>competitor</a:t>
            </a:r>
            <a:r>
              <a:rPr lang="cs-CZ" altLang="cs-CZ" sz="2200" dirty="0" smtClean="0">
                <a:latin typeface="Arial" panose="020B0604020202020204" pitchFamily="34" charset="0"/>
              </a:rPr>
              <a:t>. In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some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countries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its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illegal</a:t>
            </a:r>
            <a:r>
              <a:rPr lang="cs-CZ" altLang="cs-CZ" sz="2200" dirty="0" smtClean="0">
                <a:latin typeface="Arial" panose="020B0604020202020204" pitchFamily="34" charset="0"/>
              </a:rPr>
              <a:t>,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or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you</a:t>
            </a:r>
            <a:r>
              <a:rPr lang="cs-CZ" altLang="cs-CZ" sz="2200" dirty="0" smtClean="0">
                <a:latin typeface="Arial" panose="020B0604020202020204" pitchFamily="34" charset="0"/>
              </a:rPr>
              <a:t> cant use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competitors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brand</a:t>
            </a:r>
            <a:r>
              <a:rPr lang="cs-CZ" altLang="cs-CZ" sz="2200" dirty="0" smtClean="0">
                <a:latin typeface="Arial" panose="020B0604020202020204" pitchFamily="34" charset="0"/>
              </a:rPr>
              <a:t>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 smtClean="0">
                <a:latin typeface="Arial" panose="020B0604020202020204" pitchFamily="34" charset="0"/>
              </a:rPr>
              <a:t>Institutional </a:t>
            </a:r>
            <a:r>
              <a:rPr lang="en-US" altLang="cs-CZ" sz="2200" b="1" dirty="0">
                <a:latin typeface="Arial" panose="020B0604020202020204" pitchFamily="34" charset="0"/>
              </a:rPr>
              <a:t>(corporate) </a:t>
            </a:r>
            <a:r>
              <a:rPr lang="en-US" altLang="cs-CZ" sz="2200" dirty="0" smtClean="0">
                <a:latin typeface="Arial" panose="020B0604020202020204" pitchFamily="34" charset="0"/>
              </a:rPr>
              <a:t>- </a:t>
            </a:r>
            <a:r>
              <a:rPr lang="en-US" altLang="cs-CZ" sz="2200" dirty="0">
                <a:latin typeface="Arial" panose="020B0604020202020204" pitchFamily="34" charset="0"/>
              </a:rPr>
              <a:t>the goal is to create </a:t>
            </a:r>
            <a:r>
              <a:rPr lang="en-US" altLang="cs-CZ" sz="2200" dirty="0" smtClean="0">
                <a:latin typeface="Arial" panose="020B0604020202020204" pitchFamily="34" charset="0"/>
              </a:rPr>
              <a:t>positive </a:t>
            </a:r>
            <a:r>
              <a:rPr lang="en-US" altLang="cs-CZ" sz="2200" dirty="0">
                <a:latin typeface="Arial" panose="020B0604020202020204" pitchFamily="34" charset="0"/>
              </a:rPr>
              <a:t>public acceptance of the company as well </a:t>
            </a:r>
            <a:r>
              <a:rPr lang="en-US" altLang="cs-CZ" sz="2200" dirty="0" smtClean="0">
                <a:latin typeface="Arial" panose="020B0604020202020204" pitchFamily="34" charset="0"/>
              </a:rPr>
              <a:t>as</a:t>
            </a:r>
            <a:r>
              <a:rPr lang="cs-CZ" altLang="cs-CZ" sz="2200" dirty="0" smtClean="0">
                <a:latin typeface="Arial" panose="020B0604020202020204" pitchFamily="34" charset="0"/>
              </a:rPr>
              <a:t> by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its own employees, the publication of positive results (enter new markets, increase market share, etc</a:t>
            </a:r>
            <a:r>
              <a:rPr lang="en-US" altLang="cs-CZ" sz="2200" dirty="0" smtClean="0">
                <a:latin typeface="Arial" panose="020B0604020202020204" pitchFamily="34" charset="0"/>
              </a:rPr>
              <a:t>.)</a:t>
            </a:r>
            <a:r>
              <a:rPr lang="cs-CZ" altLang="cs-CZ" sz="2200" dirty="0" smtClean="0">
                <a:latin typeface="Arial" panose="020B0604020202020204" pitchFamily="34" charset="0"/>
              </a:rPr>
              <a:t>,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smtClean="0">
                <a:latin typeface="Arial" panose="020B0604020202020204" pitchFamily="34" charset="0"/>
              </a:rPr>
              <a:t>o</a:t>
            </a:r>
            <a:r>
              <a:rPr lang="en-US" altLang="cs-CZ" sz="2200" dirty="0" smtClean="0">
                <a:latin typeface="Arial" panose="020B0604020202020204" pitchFamily="34" charset="0"/>
              </a:rPr>
              <a:t>r </a:t>
            </a:r>
            <a:r>
              <a:rPr lang="en-US" altLang="cs-CZ" sz="2200" dirty="0">
                <a:latin typeface="Arial" panose="020B0604020202020204" pitchFamily="34" charset="0"/>
              </a:rPr>
              <a:t>facts about the company's </a:t>
            </a:r>
            <a:r>
              <a:rPr lang="en-US" altLang="cs-CZ" sz="2200" dirty="0" smtClean="0">
                <a:latin typeface="Arial" panose="020B0604020202020204" pitchFamily="34" charset="0"/>
              </a:rPr>
              <a:t>tradition</a:t>
            </a:r>
            <a:r>
              <a:rPr lang="cs-CZ" altLang="cs-CZ" sz="2200" dirty="0" smtClean="0">
                <a:latin typeface="Arial" panose="020B0604020202020204" pitchFamily="34" charset="0"/>
              </a:rPr>
              <a:t>,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employee care, the environment, etc</a:t>
            </a:r>
            <a:r>
              <a:rPr lang="en-US" altLang="cs-CZ" sz="2200" dirty="0" smtClean="0">
                <a:latin typeface="Arial" panose="020B0604020202020204" pitchFamily="34" charset="0"/>
              </a:rPr>
              <a:t>.</a:t>
            </a:r>
            <a:endParaRPr lang="en-GB" altLang="cs-CZ" sz="22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52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International Communication Policy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2400" b="1" dirty="0">
                <a:latin typeface="Arial" panose="020B0604020202020204" pitchFamily="34" charset="0"/>
              </a:rPr>
              <a:t>MISTAKES IN INTERNATIONAL ADVERTISING </a:t>
            </a:r>
            <a:r>
              <a:rPr lang="cs-CZ" altLang="cs-CZ" sz="2400" b="1" dirty="0" smtClean="0">
                <a:latin typeface="Arial" panose="020B0604020202020204" pitchFamily="34" charset="0"/>
              </a:rPr>
              <a:t>2</a:t>
            </a:r>
            <a:endParaRPr lang="cs-CZ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503238" y="1512044"/>
            <a:ext cx="8477250" cy="449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Errors in the choice of media </a:t>
            </a:r>
            <a:r>
              <a:rPr lang="cs-CZ" altLang="cs-CZ" sz="2200" dirty="0" smtClean="0">
                <a:latin typeface="Arial" panose="020B0604020202020204" pitchFamily="34" charset="0"/>
              </a:rPr>
              <a:t>- </a:t>
            </a:r>
            <a:r>
              <a:rPr lang="en-US" altLang="cs-CZ" sz="2200" dirty="0" smtClean="0">
                <a:latin typeface="Arial" panose="020B0604020202020204" pitchFamily="34" charset="0"/>
              </a:rPr>
              <a:t>in </a:t>
            </a:r>
            <a:r>
              <a:rPr lang="en-US" altLang="cs-CZ" sz="2200" dirty="0">
                <a:latin typeface="Arial" panose="020B0604020202020204" pitchFamily="34" charset="0"/>
              </a:rPr>
              <a:t>emerging markets is </a:t>
            </a:r>
            <a:r>
              <a:rPr lang="en-US" altLang="cs-CZ" sz="2200" dirty="0" smtClean="0">
                <a:latin typeface="Arial" panose="020B0604020202020204" pitchFamily="34" charset="0"/>
              </a:rPr>
              <a:t>television a </a:t>
            </a:r>
            <a:r>
              <a:rPr lang="en-US" altLang="cs-CZ" sz="2200" dirty="0">
                <a:latin typeface="Arial" panose="020B0604020202020204" pitchFamily="34" charset="0"/>
              </a:rPr>
              <a:t>source of information and entertainment, but in more mature markets such as Western Europe or the US, young people under 25 years feel increasingly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fed</a:t>
            </a:r>
            <a:r>
              <a:rPr lang="cs-CZ" altLang="cs-CZ" sz="2200" dirty="0" smtClean="0">
                <a:latin typeface="Arial" panose="020B0604020202020204" pitchFamily="34" charset="0"/>
              </a:rPr>
              <a:t> up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with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mass media</a:t>
            </a:r>
            <a:r>
              <a:rPr lang="cs-CZ" altLang="cs-CZ" sz="2200" dirty="0" smtClean="0">
                <a:latin typeface="Arial" panose="020B0604020202020204" pitchFamily="34" charset="0"/>
              </a:rPr>
              <a:t> and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prefer the Internet. Advertising in cinema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is</a:t>
            </a:r>
            <a:r>
              <a:rPr lang="cs-CZ" altLang="cs-CZ" sz="2200" dirty="0" smtClean="0">
                <a:latin typeface="Arial" panose="020B0604020202020204" pitchFamily="34" charset="0"/>
              </a:rPr>
              <a:t>, </a:t>
            </a:r>
            <a:r>
              <a:rPr lang="en-US" altLang="cs-CZ" sz="2200" dirty="0" smtClean="0">
                <a:latin typeface="Arial" panose="020B0604020202020204" pitchFamily="34" charset="0"/>
              </a:rPr>
              <a:t>unlike </a:t>
            </a:r>
            <a:r>
              <a:rPr lang="en-US" altLang="cs-CZ" sz="2200" dirty="0">
                <a:latin typeface="Arial" panose="020B0604020202020204" pitchFamily="34" charset="0"/>
              </a:rPr>
              <a:t>television, taken as part of entertainment and </a:t>
            </a:r>
            <a:r>
              <a:rPr lang="en-US" altLang="cs-CZ" sz="2200" dirty="0" smtClean="0">
                <a:latin typeface="Arial" panose="020B0604020202020204" pitchFamily="34" charset="0"/>
              </a:rPr>
              <a:t>not disturb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ing</a:t>
            </a:r>
            <a:r>
              <a:rPr lang="en-US" altLang="cs-CZ" sz="2200" dirty="0" smtClean="0">
                <a:latin typeface="Arial" panose="020B0604020202020204" pitchFamily="34" charset="0"/>
              </a:rPr>
              <a:t>.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Deciding on the timing of advertising campaigns (not every country celebrates Christmas</a:t>
            </a:r>
            <a:r>
              <a:rPr lang="en-US" altLang="cs-CZ" sz="2200" dirty="0" smtClean="0">
                <a:latin typeface="Arial" panose="020B0604020202020204" pitchFamily="34" charset="0"/>
              </a:rPr>
              <a:t>).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Deciding on the frequency of placing ads </a:t>
            </a:r>
            <a:r>
              <a:rPr lang="cs-CZ" altLang="cs-CZ" sz="2200" dirty="0" smtClean="0">
                <a:latin typeface="Arial" panose="020B0604020202020204" pitchFamily="34" charset="0"/>
              </a:rPr>
              <a:t>–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incredible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differences</a:t>
            </a:r>
            <a:r>
              <a:rPr lang="cs-CZ" altLang="cs-CZ" sz="2200" dirty="0" smtClean="0">
                <a:latin typeface="Arial" panose="020B0604020202020204" pitchFamily="34" charset="0"/>
              </a:rPr>
              <a:t> in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what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perceived</a:t>
            </a:r>
            <a:r>
              <a:rPr lang="cs-CZ" altLang="cs-CZ" sz="2200" dirty="0" smtClean="0">
                <a:latin typeface="Arial" panose="020B0604020202020204" pitchFamily="34" charset="0"/>
              </a:rPr>
              <a:t> as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enough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or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too</a:t>
            </a:r>
            <a:r>
              <a:rPr lang="cs-CZ" altLang="cs-CZ" sz="2200" dirty="0" smtClean="0">
                <a:latin typeface="Arial" panose="020B0604020202020204" pitchFamily="34" charset="0"/>
              </a:rPr>
              <a:t> much (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might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be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tens</a:t>
            </a:r>
            <a:r>
              <a:rPr lang="cs-CZ" altLang="cs-CZ" sz="2200" dirty="0" smtClean="0">
                <a:latin typeface="Arial" panose="020B0604020202020204" pitchFamily="34" charset="0"/>
              </a:rPr>
              <a:t> a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day</a:t>
            </a:r>
            <a:r>
              <a:rPr lang="cs-CZ" altLang="cs-CZ" sz="2200" dirty="0" smtClean="0">
                <a:latin typeface="Arial" panose="020B0604020202020204" pitchFamily="34" charset="0"/>
              </a:rPr>
              <a:t>)</a:t>
            </a:r>
            <a:r>
              <a:rPr lang="en-US" altLang="cs-CZ" sz="2200" dirty="0" smtClean="0">
                <a:latin typeface="Arial" panose="020B0604020202020204" pitchFamily="34" charset="0"/>
              </a:rPr>
              <a:t>.</a:t>
            </a:r>
            <a:endParaRPr lang="en-GB" altLang="cs-CZ" sz="20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89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International Communication Policy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2400" b="1" dirty="0">
                <a:latin typeface="Arial" panose="020B0604020202020204" pitchFamily="34" charset="0"/>
              </a:rPr>
              <a:t>MISTAKES IN INTERNATIONAL ADVERTISING </a:t>
            </a:r>
            <a:r>
              <a:rPr lang="cs-CZ" altLang="cs-CZ" sz="2400" b="1" dirty="0" smtClean="0">
                <a:latin typeface="Arial" panose="020B0604020202020204" pitchFamily="34" charset="0"/>
              </a:rPr>
              <a:t>3</a:t>
            </a:r>
            <a:endParaRPr lang="cs-CZ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503238" y="1512044"/>
            <a:ext cx="847725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State intervention </a:t>
            </a:r>
            <a:r>
              <a:rPr lang="cs-CZ" altLang="cs-CZ" sz="2200" dirty="0" smtClean="0">
                <a:latin typeface="Arial" panose="020B0604020202020204" pitchFamily="34" charset="0"/>
              </a:rPr>
              <a:t>- </a:t>
            </a:r>
            <a:r>
              <a:rPr lang="en-US" altLang="cs-CZ" sz="2200" dirty="0" smtClean="0">
                <a:latin typeface="Arial" panose="020B0604020202020204" pitchFamily="34" charset="0"/>
              </a:rPr>
              <a:t>ban </a:t>
            </a:r>
            <a:r>
              <a:rPr lang="en-US" altLang="cs-CZ" sz="2200" dirty="0">
                <a:latin typeface="Arial" panose="020B0604020202020204" pitchFamily="34" charset="0"/>
              </a:rPr>
              <a:t>on the promotion of certain products, rules on the content and style of </a:t>
            </a:r>
            <a:r>
              <a:rPr lang="en-US" altLang="cs-CZ" sz="2200" dirty="0" smtClean="0">
                <a:latin typeface="Arial" panose="020B0604020202020204" pitchFamily="34" charset="0"/>
              </a:rPr>
              <a:t>advertising.</a:t>
            </a: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Deciding on an advertising agency </a:t>
            </a:r>
            <a:r>
              <a:rPr lang="cs-CZ" altLang="cs-CZ" sz="2200" dirty="0" smtClean="0">
                <a:latin typeface="Arial" panose="020B0604020202020204" pitchFamily="34" charset="0"/>
              </a:rPr>
              <a:t>- </a:t>
            </a:r>
            <a:r>
              <a:rPr lang="en-US" altLang="cs-CZ" sz="2200" dirty="0" smtClean="0">
                <a:latin typeface="Arial" panose="020B0604020202020204" pitchFamily="34" charset="0"/>
              </a:rPr>
              <a:t>related </a:t>
            </a:r>
            <a:r>
              <a:rPr lang="cs-CZ" altLang="cs-CZ" sz="2200" dirty="0" smtClean="0">
                <a:latin typeface="Arial" panose="020B0604020202020204" pitchFamily="34" charset="0"/>
              </a:rPr>
              <a:t>to </a:t>
            </a:r>
            <a:r>
              <a:rPr lang="en-US" altLang="cs-CZ" sz="2200" dirty="0" smtClean="0">
                <a:latin typeface="Arial" panose="020B0604020202020204" pitchFamily="34" charset="0"/>
              </a:rPr>
              <a:t>deciding </a:t>
            </a:r>
            <a:r>
              <a:rPr lang="cs-CZ" altLang="cs-CZ" sz="2200" dirty="0" smtClean="0">
                <a:latin typeface="Arial" panose="020B0604020202020204" pitchFamily="34" charset="0"/>
              </a:rPr>
              <a:t>on </a:t>
            </a:r>
            <a:r>
              <a:rPr lang="en-US" altLang="cs-CZ" sz="2200" dirty="0" smtClean="0">
                <a:latin typeface="Arial" panose="020B0604020202020204" pitchFamily="34" charset="0"/>
              </a:rPr>
              <a:t>advertising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standardization</a:t>
            </a:r>
            <a:r>
              <a:rPr lang="en-US" altLang="cs-CZ" sz="2200" dirty="0" smtClean="0">
                <a:latin typeface="Arial" panose="020B0604020202020204" pitchFamily="34" charset="0"/>
              </a:rPr>
              <a:t>, </a:t>
            </a:r>
            <a:r>
              <a:rPr lang="en-US" altLang="cs-CZ" sz="2200" dirty="0">
                <a:latin typeface="Arial" panose="020B0604020202020204" pitchFamily="34" charset="0"/>
              </a:rPr>
              <a:t>such as when selecting large </a:t>
            </a:r>
            <a:r>
              <a:rPr lang="en-US" altLang="cs-CZ" sz="2200" dirty="0" smtClean="0">
                <a:latin typeface="Arial" panose="020B0604020202020204" pitchFamily="34" charset="0"/>
              </a:rPr>
              <a:t>multinational agency </a:t>
            </a:r>
            <a:r>
              <a:rPr lang="en-US" altLang="cs-CZ" sz="2200" dirty="0">
                <a:latin typeface="Arial" panose="020B0604020202020204" pitchFamily="34" charset="0"/>
              </a:rPr>
              <a:t>or </a:t>
            </a:r>
            <a:r>
              <a:rPr lang="en-US" altLang="cs-CZ" sz="2200" dirty="0" smtClean="0">
                <a:latin typeface="Arial" panose="020B0604020202020204" pitchFamily="34" charset="0"/>
              </a:rPr>
              <a:t>local advertising </a:t>
            </a:r>
            <a:r>
              <a:rPr lang="en-US" altLang="cs-CZ" sz="2200" dirty="0">
                <a:latin typeface="Arial" panose="020B0604020202020204" pitchFamily="34" charset="0"/>
              </a:rPr>
              <a:t>agencies. </a:t>
            </a:r>
            <a:r>
              <a:rPr lang="en-US" altLang="cs-CZ" sz="2200" dirty="0" smtClean="0">
                <a:latin typeface="Arial" panose="020B0604020202020204" pitchFamily="34" charset="0"/>
              </a:rPr>
              <a:t>"</a:t>
            </a:r>
            <a:r>
              <a:rPr lang="en-US" altLang="cs-CZ" sz="2200" dirty="0">
                <a:latin typeface="Arial" panose="020B0604020202020204" pitchFamily="34" charset="0"/>
              </a:rPr>
              <a:t>Think globally, but act locally</a:t>
            </a:r>
            <a:r>
              <a:rPr lang="en-US" altLang="cs-CZ" sz="2200" dirty="0" smtClean="0">
                <a:latin typeface="Arial" panose="020B0604020202020204" pitchFamily="34" charset="0"/>
              </a:rPr>
              <a:t>!".</a:t>
            </a: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Ignoring the product life cycle </a:t>
            </a:r>
            <a:r>
              <a:rPr lang="cs-CZ" altLang="cs-CZ" sz="2200" dirty="0" smtClean="0">
                <a:latin typeface="Arial" panose="020B0604020202020204" pitchFamily="34" charset="0"/>
              </a:rPr>
              <a:t>– </a:t>
            </a:r>
            <a:r>
              <a:rPr lang="en-US" altLang="cs-CZ" sz="2200" dirty="0" smtClean="0">
                <a:latin typeface="Arial" panose="020B0604020202020204" pitchFamily="34" charset="0"/>
              </a:rPr>
              <a:t>new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products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require far greater advertising support than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already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mature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ones</a:t>
            </a:r>
            <a:r>
              <a:rPr lang="en-US" altLang="cs-CZ" sz="2200" dirty="0" smtClean="0">
                <a:latin typeface="Arial" panose="020B0604020202020204" pitchFamily="34" charset="0"/>
              </a:rPr>
              <a:t>.</a:t>
            </a: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Lack of product differentiation </a:t>
            </a:r>
            <a:r>
              <a:rPr lang="cs-CZ" altLang="cs-CZ" sz="2200" dirty="0" smtClean="0">
                <a:latin typeface="Arial" panose="020B0604020202020204" pitchFamily="34" charset="0"/>
              </a:rPr>
              <a:t>- </a:t>
            </a:r>
            <a:r>
              <a:rPr lang="en-US" altLang="cs-CZ" sz="2200" dirty="0" smtClean="0">
                <a:latin typeface="Arial" panose="020B0604020202020204" pitchFamily="34" charset="0"/>
              </a:rPr>
              <a:t>if </a:t>
            </a:r>
            <a:r>
              <a:rPr lang="en-US" altLang="cs-CZ" sz="2200" dirty="0">
                <a:latin typeface="Arial" panose="020B0604020202020204" pitchFamily="34" charset="0"/>
              </a:rPr>
              <a:t>you want a company to differentiate their products, which are very similar to other </a:t>
            </a:r>
            <a:r>
              <a:rPr lang="cs-CZ" altLang="cs-CZ" sz="2200" dirty="0" smtClean="0">
                <a:latin typeface="Arial" panose="020B0604020202020204" pitchFamily="34" charset="0"/>
              </a:rPr>
              <a:t>(</a:t>
            </a:r>
            <a:r>
              <a:rPr lang="en-US" altLang="cs-CZ" sz="2200" dirty="0" smtClean="0">
                <a:latin typeface="Arial" panose="020B0604020202020204" pitchFamily="34" charset="0"/>
              </a:rPr>
              <a:t>food</a:t>
            </a:r>
            <a:r>
              <a:rPr lang="en-US" altLang="cs-CZ" sz="2200" dirty="0">
                <a:latin typeface="Arial" panose="020B0604020202020204" pitchFamily="34" charset="0"/>
              </a:rPr>
              <a:t>, </a:t>
            </a:r>
            <a:r>
              <a:rPr lang="en-US" altLang="cs-CZ" sz="2200" dirty="0" smtClean="0">
                <a:latin typeface="Arial" panose="020B0604020202020204" pitchFamily="34" charset="0"/>
              </a:rPr>
              <a:t>beverages</a:t>
            </a:r>
            <a:r>
              <a:rPr lang="cs-CZ" altLang="cs-CZ" sz="2200" dirty="0" smtClean="0">
                <a:latin typeface="Arial" panose="020B0604020202020204" pitchFamily="34" charset="0"/>
              </a:rPr>
              <a:t>),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it is necessary to invest in advertising far more money and creativity, so that </a:t>
            </a:r>
            <a:r>
              <a:rPr lang="en-US" altLang="cs-CZ" sz="2200" dirty="0" smtClean="0">
                <a:latin typeface="Arial" panose="020B0604020202020204" pitchFamily="34" charset="0"/>
              </a:rPr>
              <a:t>consumers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see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the product </a:t>
            </a:r>
            <a:r>
              <a:rPr lang="en-US" altLang="cs-CZ" sz="2200" dirty="0" smtClean="0">
                <a:latin typeface="Arial" panose="020B0604020202020204" pitchFamily="34" charset="0"/>
              </a:rPr>
              <a:t>as </a:t>
            </a:r>
            <a:r>
              <a:rPr lang="en-US" altLang="cs-CZ" sz="2200" dirty="0">
                <a:latin typeface="Arial" panose="020B0604020202020204" pitchFamily="34" charset="0"/>
              </a:rPr>
              <a:t>something special, and thus sufficiently differentiated from </a:t>
            </a:r>
            <a:r>
              <a:rPr lang="en-US" altLang="cs-CZ" sz="2200" dirty="0" smtClean="0">
                <a:latin typeface="Arial" panose="020B0604020202020204" pitchFamily="34" charset="0"/>
              </a:rPr>
              <a:t>competition.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endParaRPr lang="en-GB" altLang="cs-CZ" sz="22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49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International Communication Policy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EMOTIONS AND INFLUENCERS IN ADS</a:t>
            </a:r>
            <a:endParaRPr lang="en-US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503238" y="1512044"/>
            <a:ext cx="847725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Emotional appeals attempt to stir up some negative or positive emotions that will motivate purchase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 smtClean="0">
                <a:latin typeface="Arial" panose="020B0604020202020204" pitchFamily="34" charset="0"/>
              </a:rPr>
              <a:t>Negative </a:t>
            </a:r>
            <a:r>
              <a:rPr lang="en-US" altLang="cs-CZ" sz="2200" b="1" dirty="0">
                <a:latin typeface="Arial" panose="020B0604020202020204" pitchFamily="34" charset="0"/>
              </a:rPr>
              <a:t>emotional appeals</a:t>
            </a:r>
            <a:r>
              <a:rPr lang="en-US" altLang="cs-CZ" sz="2200" dirty="0">
                <a:latin typeface="Arial" panose="020B0604020202020204" pitchFamily="34" charset="0"/>
              </a:rPr>
              <a:t>: fear, quilt, shame, drama</a:t>
            </a:r>
            <a:r>
              <a:rPr lang="cs-CZ" altLang="cs-CZ" sz="2200" dirty="0">
                <a:latin typeface="Arial" panose="020B0604020202020204" pitchFamily="34" charset="0"/>
              </a:rPr>
              <a:t>, </a:t>
            </a:r>
            <a:r>
              <a:rPr lang="cs-CZ" altLang="cs-CZ" sz="2200" dirty="0" err="1">
                <a:latin typeface="Arial" panose="020B0604020202020204" pitchFamily="34" charset="0"/>
              </a:rPr>
              <a:t>etc</a:t>
            </a:r>
            <a:r>
              <a:rPr lang="cs-CZ" altLang="cs-CZ" sz="2200" dirty="0">
                <a:latin typeface="Arial" panose="020B0604020202020204" pitchFamily="34" charset="0"/>
              </a:rPr>
              <a:t>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 smtClean="0">
                <a:latin typeface="Arial" panose="020B0604020202020204" pitchFamily="34" charset="0"/>
              </a:rPr>
              <a:t>Positive </a:t>
            </a:r>
            <a:r>
              <a:rPr lang="en-US" altLang="cs-CZ" sz="2200" b="1" dirty="0">
                <a:latin typeface="Arial" panose="020B0604020202020204" pitchFamily="34" charset="0"/>
              </a:rPr>
              <a:t>emotional appeals</a:t>
            </a:r>
            <a:r>
              <a:rPr lang="en-US" altLang="cs-CZ" sz="2200" dirty="0">
                <a:latin typeface="Arial" panose="020B0604020202020204" pitchFamily="34" charset="0"/>
              </a:rPr>
              <a:t>: humour , love pride, joy, erotic, music, warmth,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etc</a:t>
            </a:r>
            <a:r>
              <a:rPr lang="cs-CZ" altLang="cs-CZ" sz="2200" dirty="0" smtClean="0">
                <a:latin typeface="Arial" panose="020B0604020202020204" pitchFamily="34" charset="0"/>
              </a:rPr>
              <a:t>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Experts</a:t>
            </a:r>
            <a:r>
              <a:rPr lang="en-US" altLang="cs-CZ" sz="2200" dirty="0">
                <a:latin typeface="Arial" panose="020B0604020202020204" pitchFamily="34" charset="0"/>
              </a:rPr>
              <a:t> who have specialized knowledge - doctors, scientists, professors etc.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b="1" dirty="0" err="1" smtClean="0">
                <a:latin typeface="Arial" panose="020B0604020202020204" pitchFamily="34" charset="0"/>
              </a:rPr>
              <a:t>Celebrities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who </a:t>
            </a:r>
            <a:r>
              <a:rPr lang="en-US" altLang="cs-CZ" sz="2200" dirty="0">
                <a:latin typeface="Arial" panose="020B0604020202020204" pitchFamily="34" charset="0"/>
              </a:rPr>
              <a:t>are familiar to the audience (singer, actor/actress, sportsman/sportswoman etc.).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 smtClean="0">
                <a:latin typeface="Arial" panose="020B0604020202020204" pitchFamily="34" charset="0"/>
              </a:rPr>
              <a:t>Users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of the product who are not well-known persons, but they are representatives of the audience so that the target markets can identify with them 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20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International Communication Policy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2400" b="1" dirty="0">
                <a:latin typeface="Arial" panose="020B0604020202020204" pitchFamily="34" charset="0"/>
              </a:rPr>
              <a:t>THE MOST COMMON </a:t>
            </a:r>
            <a:r>
              <a:rPr lang="cs-CZ" altLang="cs-CZ" sz="2400" b="1" dirty="0">
                <a:latin typeface="Arial" panose="020B0604020202020204" pitchFamily="34" charset="0"/>
              </a:rPr>
              <a:t>PR </a:t>
            </a:r>
            <a:r>
              <a:rPr lang="en-US" altLang="cs-CZ" sz="2400" b="1" dirty="0">
                <a:latin typeface="Arial" panose="020B0604020202020204" pitchFamily="34" charset="0"/>
              </a:rPr>
              <a:t>TASK</a:t>
            </a:r>
            <a:r>
              <a:rPr lang="cs-CZ" altLang="cs-CZ" sz="2400" b="1" dirty="0">
                <a:latin typeface="Arial" panose="020B0604020202020204" pitchFamily="34" charset="0"/>
              </a:rPr>
              <a:t>S</a:t>
            </a:r>
            <a:r>
              <a:rPr lang="en-US" altLang="cs-CZ" sz="2400" b="1" dirty="0">
                <a:latin typeface="Arial" panose="020B0604020202020204" pitchFamily="34" charset="0"/>
              </a:rPr>
              <a:t> 1</a:t>
            </a:r>
            <a:endParaRPr lang="cs-CZ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20675" y="1348800"/>
            <a:ext cx="8477250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Creating a </a:t>
            </a:r>
            <a:r>
              <a:rPr lang="en-US" altLang="cs-CZ" sz="2200" b="1" dirty="0">
                <a:latin typeface="Arial" panose="020B0604020202020204" pitchFamily="34" charset="0"/>
              </a:rPr>
              <a:t>corporate identity </a:t>
            </a:r>
            <a:r>
              <a:rPr lang="en-US" altLang="cs-CZ" sz="2200" dirty="0" err="1" smtClean="0">
                <a:latin typeface="Arial" panose="020B0604020202020204" pitchFamily="34" charset="0"/>
              </a:rPr>
              <a:t>i</a:t>
            </a:r>
            <a:r>
              <a:rPr lang="cs-CZ" altLang="cs-CZ" sz="2200" dirty="0" smtClean="0">
                <a:latin typeface="Arial" panose="020B0604020202020204" pitchFamily="34" charset="0"/>
              </a:rPr>
              <a:t>.</a:t>
            </a:r>
            <a:r>
              <a:rPr lang="en-US" altLang="cs-CZ" sz="2200" dirty="0" smtClean="0">
                <a:latin typeface="Arial" panose="020B0604020202020204" pitchFamily="34" charset="0"/>
              </a:rPr>
              <a:t>e</a:t>
            </a:r>
            <a:r>
              <a:rPr lang="en-US" altLang="cs-CZ" sz="2200" dirty="0">
                <a:latin typeface="Arial" panose="020B0604020202020204" pitchFamily="34" charset="0"/>
              </a:rPr>
              <a:t>. </a:t>
            </a:r>
            <a:r>
              <a:rPr lang="cs-CZ" altLang="cs-CZ" sz="2200" dirty="0" smtClean="0">
                <a:latin typeface="Arial" panose="020B0604020202020204" pitchFamily="34" charset="0"/>
              </a:rPr>
              <a:t>A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comprehensive picture of the company shaped by philosophy, history, principles of management and operations of the company.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Creating a uniform </a:t>
            </a:r>
            <a:r>
              <a:rPr lang="en-US" altLang="cs-CZ" sz="2200" b="1" dirty="0">
                <a:latin typeface="Arial" panose="020B0604020202020204" pitchFamily="34" charset="0"/>
              </a:rPr>
              <a:t>corporate culture </a:t>
            </a:r>
            <a:r>
              <a:rPr lang="en-US" altLang="cs-CZ" sz="2200" dirty="0">
                <a:latin typeface="Arial" panose="020B0604020202020204" pitchFamily="34" charset="0"/>
              </a:rPr>
              <a:t>by means of internal communication is extremely important, and difficult, especially for companies that have a large number of employees and subsidiaries in many countries with different cultural backgrounds. Internal communication must take into account cultural differences and be understandable to all </a:t>
            </a:r>
            <a:r>
              <a:rPr lang="en-US" altLang="cs-CZ" sz="2200" dirty="0" smtClean="0">
                <a:latin typeface="Arial" panose="020B0604020202020204" pitchFamily="34" charset="0"/>
              </a:rPr>
              <a:t>employees.</a:t>
            </a: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Targeted campaigns and </a:t>
            </a:r>
            <a:r>
              <a:rPr lang="en-US" altLang="cs-CZ" sz="2200" b="1" dirty="0">
                <a:latin typeface="Arial" panose="020B0604020202020204" pitchFamily="34" charset="0"/>
              </a:rPr>
              <a:t>crisis communication</a:t>
            </a:r>
            <a:r>
              <a:rPr lang="en-US" altLang="cs-CZ" sz="2200" dirty="0">
                <a:latin typeface="Arial" panose="020B0604020202020204" pitchFamily="34" charset="0"/>
              </a:rPr>
              <a:t>, which are the foundation of relations with the media and </a:t>
            </a:r>
            <a:r>
              <a:rPr lang="en-US" altLang="cs-CZ" sz="2200" dirty="0" smtClean="0">
                <a:latin typeface="Arial" panose="020B0604020202020204" pitchFamily="34" charset="0"/>
              </a:rPr>
              <a:t>journalists (</a:t>
            </a:r>
            <a:r>
              <a:rPr lang="en-US" altLang="cs-CZ" sz="2200" dirty="0">
                <a:latin typeface="Arial" panose="020B0604020202020204" pitchFamily="34" charset="0"/>
              </a:rPr>
              <a:t>accidents, calamities, scandals). </a:t>
            </a:r>
            <a:r>
              <a:rPr lang="cs-CZ" altLang="cs-CZ" sz="2200" dirty="0" smtClean="0">
                <a:latin typeface="Arial" panose="020B0604020202020204" pitchFamily="34" charset="0"/>
              </a:rPr>
              <a:t>T</a:t>
            </a:r>
            <a:r>
              <a:rPr lang="en-US" altLang="cs-CZ" sz="2200" dirty="0" smtClean="0">
                <a:latin typeface="Arial" panose="020B0604020202020204" pitchFamily="34" charset="0"/>
              </a:rPr>
              <a:t>r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ies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smtClean="0">
                <a:latin typeface="Arial" panose="020B0604020202020204" pitchFamily="34" charset="0"/>
              </a:rPr>
              <a:t>to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save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reputition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in </a:t>
            </a:r>
            <a:r>
              <a:rPr lang="en-US" altLang="cs-CZ" sz="2200" dirty="0">
                <a:latin typeface="Arial" panose="020B0604020202020204" pitchFamily="34" charset="0"/>
              </a:rPr>
              <a:t>the eyes of the </a:t>
            </a:r>
            <a:r>
              <a:rPr lang="en-US" altLang="cs-CZ" sz="2200" dirty="0" smtClean="0">
                <a:latin typeface="Arial" panose="020B0604020202020204" pitchFamily="34" charset="0"/>
              </a:rPr>
              <a:t>public.</a:t>
            </a: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Lobbying</a:t>
            </a:r>
            <a:r>
              <a:rPr lang="en-US" altLang="cs-CZ" sz="2200" dirty="0">
                <a:latin typeface="Arial" panose="020B0604020202020204" pitchFamily="34" charset="0"/>
              </a:rPr>
              <a:t> - </a:t>
            </a:r>
            <a:r>
              <a:rPr lang="en-US" altLang="cs-CZ" sz="2200" dirty="0" smtClean="0">
                <a:latin typeface="Arial" panose="020B0604020202020204" pitchFamily="34" charset="0"/>
              </a:rPr>
              <a:t>representing </a:t>
            </a:r>
            <a:r>
              <a:rPr lang="en-US" altLang="cs-CZ" sz="2200" dirty="0">
                <a:latin typeface="Arial" panose="020B0604020202020204" pitchFamily="34" charset="0"/>
              </a:rPr>
              <a:t>the interests of organization </a:t>
            </a:r>
            <a:r>
              <a:rPr lang="cs-CZ" altLang="cs-CZ" sz="2200" dirty="0" smtClean="0">
                <a:latin typeface="Arial" panose="020B0604020202020204" pitchFamily="34" charset="0"/>
              </a:rPr>
              <a:t>in </a:t>
            </a:r>
            <a:r>
              <a:rPr lang="en-US" altLang="cs-CZ" sz="2200" dirty="0" smtClean="0">
                <a:latin typeface="Arial" panose="020B0604020202020204" pitchFamily="34" charset="0"/>
              </a:rPr>
              <a:t>board </a:t>
            </a:r>
            <a:r>
              <a:rPr lang="en-US" altLang="cs-CZ" sz="2200" dirty="0">
                <a:latin typeface="Arial" panose="020B0604020202020204" pitchFamily="34" charset="0"/>
              </a:rPr>
              <a:t>meetings, both on the government and on the regional or local level, the goal is acquiring or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giving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information</a:t>
            </a:r>
            <a:r>
              <a:rPr lang="en-US" altLang="cs-CZ" sz="2200" dirty="0">
                <a:latin typeface="Arial" panose="020B0604020202020204" pitchFamily="34" charset="0"/>
              </a:rPr>
              <a:t>.</a:t>
            </a:r>
            <a:endParaRPr lang="en-GB" altLang="cs-CZ" sz="22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64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International Communication Policy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2400" b="1" dirty="0">
                <a:latin typeface="Arial" panose="020B0604020202020204" pitchFamily="34" charset="0"/>
              </a:rPr>
              <a:t>THE MOST COMMON </a:t>
            </a:r>
            <a:r>
              <a:rPr lang="cs-CZ" altLang="cs-CZ" sz="2400" b="1" dirty="0">
                <a:latin typeface="Arial" panose="020B0604020202020204" pitchFamily="34" charset="0"/>
              </a:rPr>
              <a:t>PR </a:t>
            </a:r>
            <a:r>
              <a:rPr lang="en-US" altLang="cs-CZ" sz="2400" b="1" dirty="0">
                <a:latin typeface="Arial" panose="020B0604020202020204" pitchFamily="34" charset="0"/>
              </a:rPr>
              <a:t>TASK</a:t>
            </a:r>
            <a:r>
              <a:rPr lang="cs-CZ" altLang="cs-CZ" sz="2400" b="1" dirty="0">
                <a:latin typeface="Arial" panose="020B0604020202020204" pitchFamily="34" charset="0"/>
              </a:rPr>
              <a:t>S</a:t>
            </a:r>
            <a:r>
              <a:rPr lang="en-US" altLang="cs-CZ" sz="2400" b="1" dirty="0">
                <a:latin typeface="Arial" panose="020B0604020202020204" pitchFamily="34" charset="0"/>
              </a:rPr>
              <a:t> 1</a:t>
            </a:r>
            <a:endParaRPr lang="cs-CZ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503238" y="1512044"/>
            <a:ext cx="847725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Sponsorship</a:t>
            </a:r>
            <a:r>
              <a:rPr lang="en-US" altLang="cs-CZ" sz="2200" dirty="0">
                <a:latin typeface="Arial" panose="020B0604020202020204" pitchFamily="34" charset="0"/>
              </a:rPr>
              <a:t> of cultural, sporting and humanitarian event is typical for large multinational companies.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Marketing </a:t>
            </a:r>
            <a:r>
              <a:rPr lang="en-US" altLang="cs-CZ" sz="2200" b="1" dirty="0">
                <a:latin typeface="Arial" panose="020B0604020202020204" pitchFamily="34" charset="0"/>
              </a:rPr>
              <a:t>events</a:t>
            </a:r>
            <a:r>
              <a:rPr lang="en-US" altLang="cs-CZ" sz="2200" dirty="0">
                <a:latin typeface="Arial" panose="020B0604020202020204" pitchFamily="34" charset="0"/>
              </a:rPr>
              <a:t> - organizing various cultural, social or sporting events. The goal may be, for example,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notice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for </a:t>
            </a:r>
            <a:r>
              <a:rPr lang="en-US" altLang="cs-CZ" sz="2200" dirty="0">
                <a:latin typeface="Arial" panose="020B0604020202020204" pitchFamily="34" charset="0"/>
              </a:rPr>
              <a:t>certain corporate anniversary, granting significant award, business meetings or performances to the general public in the country.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Organizing international </a:t>
            </a:r>
            <a:r>
              <a:rPr lang="en-US" altLang="cs-CZ" sz="2200" b="1" dirty="0">
                <a:latin typeface="Arial" panose="020B0604020202020204" pitchFamily="34" charset="0"/>
              </a:rPr>
              <a:t>conferences and seminars</a:t>
            </a:r>
            <a:r>
              <a:rPr lang="en-US" altLang="cs-CZ" sz="2200" dirty="0">
                <a:latin typeface="Arial" panose="020B0604020202020204" pitchFamily="34" charset="0"/>
              </a:rPr>
              <a:t>, which will affect the professional public.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Promoting the </a:t>
            </a:r>
            <a:r>
              <a:rPr lang="en-US" altLang="cs-CZ" sz="2200" b="1" dirty="0">
                <a:latin typeface="Arial" panose="020B0604020202020204" pitchFamily="34" charset="0"/>
              </a:rPr>
              <a:t>country of origin </a:t>
            </a:r>
            <a:r>
              <a:rPr lang="en-US" altLang="cs-CZ" sz="2200" dirty="0">
                <a:latin typeface="Arial" panose="020B0604020202020204" pitchFamily="34" charset="0"/>
              </a:rPr>
              <a:t>or residence of the company and products together - some countries have also created a global image, such as Germany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with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its </a:t>
            </a:r>
            <a:r>
              <a:rPr lang="en-US" altLang="cs-CZ" sz="2200" dirty="0">
                <a:latin typeface="Arial" panose="020B0604020202020204" pitchFamily="34" charset="0"/>
              </a:rPr>
              <a:t>thoroughness and reliability, </a:t>
            </a:r>
            <a:r>
              <a:rPr lang="en-US" altLang="cs-CZ" sz="2200" dirty="0" smtClean="0">
                <a:latin typeface="Arial" panose="020B0604020202020204" pitchFamily="34" charset="0"/>
              </a:rPr>
              <a:t>Japan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with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its progressiveness.</a:t>
            </a:r>
            <a:endParaRPr lang="en-GB" altLang="cs-CZ" sz="16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07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International Communication Policy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PUBLICITY</a:t>
            </a:r>
            <a:endParaRPr lang="cs-CZ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465138" y="1438275"/>
            <a:ext cx="847725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PR information component.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way the media inform the public about the activities of the company and its products.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Can be positive. But more often it is negative (see main evening news - </a:t>
            </a:r>
            <a:r>
              <a:rPr lang="en-US" altLang="cs-CZ" sz="2200" dirty="0" smtClean="0">
                <a:latin typeface="Arial" panose="020B0604020202020204" pitchFamily="34" charset="0"/>
              </a:rPr>
              <a:t>29 minutes</a:t>
            </a:r>
            <a:r>
              <a:rPr lang="cs-CZ" altLang="cs-CZ" sz="2200" dirty="0" smtClean="0">
                <a:latin typeface="Arial" panose="020B0604020202020204" pitchFamily="34" charset="0"/>
              </a:rPr>
              <a:t> of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bad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news</a:t>
            </a:r>
            <a:r>
              <a:rPr lang="en-US" altLang="cs-CZ" sz="2200" dirty="0" smtClean="0">
                <a:latin typeface="Arial" panose="020B0604020202020204" pitchFamily="34" charset="0"/>
              </a:rPr>
              <a:t>, </a:t>
            </a:r>
            <a:r>
              <a:rPr lang="en-US" altLang="cs-CZ" sz="2200" dirty="0">
                <a:latin typeface="Arial" panose="020B0604020202020204" pitchFamily="34" charset="0"/>
              </a:rPr>
              <a:t>30 seconds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cute</a:t>
            </a:r>
            <a:r>
              <a:rPr lang="cs-CZ" altLang="cs-CZ" sz="2200" dirty="0" smtClean="0">
                <a:latin typeface="Arial" panose="020B0604020202020204" pitchFamily="34" charset="0"/>
              </a:rPr>
              <a:t> animal </a:t>
            </a:r>
            <a:r>
              <a:rPr lang="en-US" altLang="cs-CZ" sz="2200" dirty="0" smtClean="0">
                <a:latin typeface="Arial" panose="020B0604020202020204" pitchFamily="34" charset="0"/>
              </a:rPr>
              <a:t>at </a:t>
            </a:r>
            <a:r>
              <a:rPr lang="en-US" altLang="cs-CZ" sz="2200" dirty="0">
                <a:latin typeface="Arial" panose="020B0604020202020204" pitchFamily="34" charset="0"/>
              </a:rPr>
              <a:t>the end).</a:t>
            </a:r>
            <a:endParaRPr lang="en-GB" altLang="cs-CZ" sz="18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13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International Communication Policy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REAL LIFE EXAMPLES OF DIFFERENCES IN MC 1</a:t>
            </a:r>
            <a:endParaRPr lang="cs-CZ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503238" y="1512044"/>
            <a:ext cx="847725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In 2012, the Saudi Arabian version of the IKEA catalog photos were the same as in the Swedish version, but all women </a:t>
            </a:r>
            <a:r>
              <a:rPr lang="en-US" altLang="cs-CZ" sz="2200" dirty="0" smtClean="0">
                <a:latin typeface="Arial" panose="020B0604020202020204" pitchFamily="34" charset="0"/>
              </a:rPr>
              <a:t>figures </a:t>
            </a:r>
            <a:r>
              <a:rPr lang="en-US" altLang="cs-CZ" sz="2200" dirty="0">
                <a:latin typeface="Arial" panose="020B0604020202020204" pitchFamily="34" charset="0"/>
              </a:rPr>
              <a:t>have been </a:t>
            </a:r>
            <a:r>
              <a:rPr lang="en-US" altLang="cs-CZ" sz="2200" dirty="0" smtClean="0">
                <a:latin typeface="Arial" panose="020B0604020202020204" pitchFamily="34" charset="0"/>
              </a:rPr>
              <a:t>deleted. </a:t>
            </a:r>
            <a:r>
              <a:rPr lang="en-US" altLang="cs-CZ" sz="2200" dirty="0">
                <a:latin typeface="Arial" panose="020B0604020202020204" pitchFamily="34" charset="0"/>
              </a:rPr>
              <a:t>Saudi Arabia applies a strict segregation of men and women who have fewer rights (should not drive a car or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be</a:t>
            </a:r>
            <a:r>
              <a:rPr lang="cs-CZ" altLang="cs-CZ" sz="2200" dirty="0" smtClean="0">
                <a:latin typeface="Arial" panose="020B0604020202020204" pitchFamily="34" charset="0"/>
              </a:rPr>
              <a:t> in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public with uncovered hair). A modified version of the catalog shocked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Swedes because </a:t>
            </a:r>
            <a:r>
              <a:rPr lang="en-US" altLang="cs-CZ" sz="2200" dirty="0">
                <a:latin typeface="Arial" panose="020B0604020202020204" pitchFamily="34" charset="0"/>
              </a:rPr>
              <a:t>Sweden promotes gender equality</a:t>
            </a:r>
            <a:r>
              <a:rPr lang="en-US" altLang="cs-CZ" sz="2200" dirty="0" smtClean="0">
                <a:latin typeface="Arial" panose="020B0604020202020204" pitchFamily="34" charset="0"/>
              </a:rPr>
              <a:t>.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In Germany,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people</a:t>
            </a:r>
            <a:r>
              <a:rPr lang="cs-CZ" altLang="cs-CZ" sz="2200" dirty="0" smtClean="0">
                <a:latin typeface="Arial" panose="020B0604020202020204" pitchFamily="34" charset="0"/>
              </a:rPr>
              <a:t> mix soft </a:t>
            </a:r>
            <a:r>
              <a:rPr lang="en-US" altLang="cs-CZ" sz="2200" dirty="0" smtClean="0">
                <a:latin typeface="Arial" panose="020B0604020202020204" pitchFamily="34" charset="0"/>
              </a:rPr>
              <a:t>drinks with </a:t>
            </a:r>
            <a:r>
              <a:rPr lang="en-US" altLang="cs-CZ" sz="2200" dirty="0">
                <a:latin typeface="Arial" panose="020B0604020202020204" pitchFamily="34" charset="0"/>
              </a:rPr>
              <a:t>beer, for example </a:t>
            </a:r>
            <a:r>
              <a:rPr lang="en-US" altLang="cs-CZ" sz="2200" dirty="0" err="1">
                <a:latin typeface="Arial" panose="020B0604020202020204" pitchFamily="34" charset="0"/>
              </a:rPr>
              <a:t>Radler</a:t>
            </a:r>
            <a:r>
              <a:rPr lang="en-US" altLang="cs-CZ" sz="2200" dirty="0">
                <a:latin typeface="Arial" panose="020B0604020202020204" pitchFamily="34" charset="0"/>
              </a:rPr>
              <a:t> which is beer mixed with </a:t>
            </a:r>
            <a:r>
              <a:rPr lang="en-US" altLang="cs-CZ" sz="2200" dirty="0" smtClean="0">
                <a:latin typeface="Arial" panose="020B0604020202020204" pitchFamily="34" charset="0"/>
              </a:rPr>
              <a:t>lemonade. </a:t>
            </a:r>
            <a:r>
              <a:rPr lang="en-US" altLang="cs-CZ" sz="2200" dirty="0">
                <a:latin typeface="Arial" panose="020B0604020202020204" pitchFamily="34" charset="0"/>
              </a:rPr>
              <a:t>Pilsner </a:t>
            </a:r>
            <a:r>
              <a:rPr lang="en-US" altLang="cs-CZ" sz="2200" dirty="0" err="1">
                <a:latin typeface="Arial" panose="020B0604020202020204" pitchFamily="34" charset="0"/>
              </a:rPr>
              <a:t>Urquell</a:t>
            </a:r>
            <a:r>
              <a:rPr lang="en-US" altLang="cs-CZ" sz="2200" dirty="0">
                <a:latin typeface="Arial" panose="020B0604020202020204" pitchFamily="34" charset="0"/>
              </a:rPr>
              <a:t> campaign was based on the slogan: "</a:t>
            </a:r>
            <a:r>
              <a:rPr lang="en-US" altLang="cs-CZ" sz="2200" dirty="0" err="1">
                <a:latin typeface="Arial" panose="020B0604020202020204" pitchFamily="34" charset="0"/>
              </a:rPr>
              <a:t>Ohne</a:t>
            </a:r>
            <a:r>
              <a:rPr lang="en-US" altLang="cs-CZ" sz="2200" dirty="0">
                <a:latin typeface="Arial" panose="020B0604020202020204" pitchFamily="34" charset="0"/>
              </a:rPr>
              <a:t> Lemon. </a:t>
            </a:r>
            <a:r>
              <a:rPr lang="en-US" altLang="cs-CZ" sz="2200" dirty="0" err="1">
                <a:latin typeface="Arial" panose="020B0604020202020204" pitchFamily="34" charset="0"/>
              </a:rPr>
              <a:t>Ohne</a:t>
            </a:r>
            <a:r>
              <a:rPr lang="en-US" altLang="cs-CZ" sz="2200" dirty="0">
                <a:latin typeface="Arial" panose="020B0604020202020204" pitchFamily="34" charset="0"/>
              </a:rPr>
              <a:t> cranberry. </a:t>
            </a:r>
            <a:r>
              <a:rPr lang="en-US" altLang="cs-CZ" sz="2200" dirty="0" err="1">
                <a:latin typeface="Arial" panose="020B0604020202020204" pitchFamily="34" charset="0"/>
              </a:rPr>
              <a:t>Ohne</a:t>
            </a:r>
            <a:r>
              <a:rPr lang="en-US" altLang="cs-CZ" sz="2200" dirty="0">
                <a:latin typeface="Arial" panose="020B0604020202020204" pitchFamily="34" charset="0"/>
              </a:rPr>
              <a:t> bullshit</a:t>
            </a:r>
            <a:r>
              <a:rPr lang="en-US" altLang="cs-CZ" sz="2200" dirty="0" smtClean="0">
                <a:latin typeface="Arial" panose="020B0604020202020204" pitchFamily="34" charset="0"/>
              </a:rPr>
              <a:t>.„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("Without </a:t>
            </a:r>
            <a:r>
              <a:rPr lang="en-US" altLang="cs-CZ" sz="2200" dirty="0">
                <a:latin typeface="Arial" panose="020B0604020202020204" pitchFamily="34" charset="0"/>
              </a:rPr>
              <a:t>a lemon. Without cranberry.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Without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nonsense.").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It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should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inform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consumers </a:t>
            </a:r>
            <a:r>
              <a:rPr lang="en-US" altLang="cs-CZ" sz="2200" dirty="0" smtClean="0">
                <a:latin typeface="Arial" panose="020B0604020202020204" pitchFamily="34" charset="0"/>
              </a:rPr>
              <a:t>that </a:t>
            </a:r>
            <a:r>
              <a:rPr lang="en-US" altLang="cs-CZ" sz="2200" dirty="0">
                <a:latin typeface="Arial" panose="020B0604020202020204" pitchFamily="34" charset="0"/>
              </a:rPr>
              <a:t>Pilsner </a:t>
            </a:r>
            <a:r>
              <a:rPr lang="en-US" altLang="cs-CZ" sz="2200" dirty="0" err="1">
                <a:latin typeface="Arial" panose="020B0604020202020204" pitchFamily="34" charset="0"/>
              </a:rPr>
              <a:t>Urquell</a:t>
            </a:r>
            <a:r>
              <a:rPr lang="en-US" altLang="cs-CZ" sz="2200" dirty="0">
                <a:latin typeface="Arial" panose="020B0604020202020204" pitchFamily="34" charset="0"/>
              </a:rPr>
              <a:t> beer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needs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no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additives</a:t>
            </a:r>
            <a:r>
              <a:rPr lang="cs-CZ" altLang="cs-CZ" sz="2200" dirty="0" smtClean="0">
                <a:latin typeface="Arial" panose="020B0604020202020204" pitchFamily="34" charset="0"/>
              </a:rPr>
              <a:t> to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be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good</a:t>
            </a:r>
            <a:r>
              <a:rPr lang="en-US" altLang="cs-CZ" sz="2200" dirty="0" smtClean="0">
                <a:latin typeface="Arial" panose="020B0604020202020204" pitchFamily="34" charset="0"/>
              </a:rPr>
              <a:t>.</a:t>
            </a:r>
            <a:endParaRPr lang="en-GB" altLang="cs-CZ" sz="18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93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International Communication Policy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REAL LIFE EXAMPLES OF DIFFERENCES IN MC </a:t>
            </a:r>
            <a:r>
              <a:rPr lang="cs-CZ" altLang="cs-CZ" sz="2400" b="1" dirty="0" smtClean="0">
                <a:latin typeface="Arial" panose="020B0604020202020204" pitchFamily="34" charset="0"/>
              </a:rPr>
              <a:t>2</a:t>
            </a:r>
            <a:endParaRPr lang="cs-CZ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503238" y="1512044"/>
            <a:ext cx="8477250" cy="4431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 smtClean="0">
                <a:latin typeface="Arial" panose="020B0604020202020204" pitchFamily="34" charset="0"/>
              </a:rPr>
              <a:t>Advertise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ment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with doctors - in the Czech Republic used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for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toothpaste</a:t>
            </a:r>
            <a:r>
              <a:rPr lang="en-US" altLang="cs-CZ" sz="2200" dirty="0">
                <a:latin typeface="Arial" panose="020B0604020202020204" pitchFamily="34" charset="0"/>
              </a:rPr>
              <a:t>, toiletries. In Western </a:t>
            </a:r>
            <a:r>
              <a:rPr lang="en-US" altLang="cs-CZ" sz="2200" dirty="0" smtClean="0">
                <a:latin typeface="Arial" panose="020B0604020202020204" pitchFamily="34" charset="0"/>
              </a:rPr>
              <a:t>Europe </a:t>
            </a:r>
            <a:r>
              <a:rPr lang="en-US" altLang="cs-CZ" sz="2200" dirty="0">
                <a:latin typeface="Arial" panose="020B0604020202020204" pitchFamily="34" charset="0"/>
              </a:rPr>
              <a:t>forbidden, considered a betrayal </a:t>
            </a:r>
            <a:r>
              <a:rPr lang="cs-CZ" altLang="cs-CZ" sz="2200" dirty="0" smtClean="0">
                <a:latin typeface="Arial" panose="020B0604020202020204" pitchFamily="34" charset="0"/>
              </a:rPr>
              <a:t>of </a:t>
            </a:r>
            <a:r>
              <a:rPr lang="en-US" altLang="cs-CZ" sz="2200" dirty="0" smtClean="0">
                <a:latin typeface="Arial" panose="020B0604020202020204" pitchFamily="34" charset="0"/>
              </a:rPr>
              <a:t>the </a:t>
            </a:r>
            <a:r>
              <a:rPr lang="en-US" altLang="cs-CZ" sz="2200" dirty="0">
                <a:latin typeface="Arial" panose="020B0604020202020204" pitchFamily="34" charset="0"/>
              </a:rPr>
              <a:t>customer who believes </a:t>
            </a:r>
            <a:r>
              <a:rPr lang="cs-CZ" altLang="cs-CZ" sz="2200" dirty="0" smtClean="0">
                <a:latin typeface="Arial" panose="020B0604020202020204" pitchFamily="34" charset="0"/>
              </a:rPr>
              <a:t>in </a:t>
            </a:r>
            <a:r>
              <a:rPr lang="en-US" altLang="cs-CZ" sz="2200" dirty="0" smtClean="0">
                <a:latin typeface="Arial" panose="020B0604020202020204" pitchFamily="34" charset="0"/>
              </a:rPr>
              <a:t>doctors.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 smtClean="0">
                <a:latin typeface="Arial" panose="020B0604020202020204" pitchFamily="34" charset="0"/>
              </a:rPr>
              <a:t>IKEA </a:t>
            </a:r>
            <a:r>
              <a:rPr lang="en-US" altLang="cs-CZ" sz="2200" dirty="0">
                <a:latin typeface="Arial" panose="020B0604020202020204" pitchFamily="34" charset="0"/>
              </a:rPr>
              <a:t>in January 2014 came under fire from critics of Christian activists (namely NGO Alliance for Family</a:t>
            </a:r>
            <a:r>
              <a:rPr lang="en-US" altLang="cs-CZ" sz="2200" dirty="0" smtClean="0">
                <a:latin typeface="Arial" panose="020B0604020202020204" pitchFamily="34" charset="0"/>
              </a:rPr>
              <a:t>)</a:t>
            </a:r>
            <a:r>
              <a:rPr lang="cs-CZ" altLang="cs-CZ" sz="2200" dirty="0" smtClean="0">
                <a:latin typeface="Arial" panose="020B0604020202020204" pitchFamily="34" charset="0"/>
              </a:rPr>
              <a:t> in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the Slovak Republic because </a:t>
            </a:r>
            <a:r>
              <a:rPr lang="en-US" altLang="cs-CZ" sz="2200" dirty="0" smtClean="0">
                <a:latin typeface="Arial" panose="020B0604020202020204" pitchFamily="34" charset="0"/>
              </a:rPr>
              <a:t>its </a:t>
            </a:r>
            <a:r>
              <a:rPr lang="en-US" altLang="cs-CZ" sz="2200" dirty="0">
                <a:latin typeface="Arial" panose="020B0604020202020204" pitchFamily="34" charset="0"/>
              </a:rPr>
              <a:t>weekly magazine published an article about the coexistence of two women with her son. Article advised about living in a small space and took to the story of two women who, along with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their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year-old son</a:t>
            </a:r>
            <a:r>
              <a:rPr lang="cs-CZ" altLang="cs-CZ" sz="2200" dirty="0" smtClean="0">
                <a:latin typeface="Arial" panose="020B0604020202020204" pitchFamily="34" charset="0"/>
              </a:rPr>
              <a:t>,</a:t>
            </a:r>
            <a:r>
              <a:rPr lang="en-US" altLang="cs-CZ" sz="2200" dirty="0" smtClean="0">
                <a:latin typeface="Arial" panose="020B0604020202020204" pitchFamily="34" charset="0"/>
              </a:rPr>
              <a:t> live </a:t>
            </a:r>
            <a:r>
              <a:rPr lang="en-US" altLang="cs-CZ" sz="2200" dirty="0">
                <a:latin typeface="Arial" panose="020B0604020202020204" pitchFamily="34" charset="0"/>
              </a:rPr>
              <a:t>in the attic of </a:t>
            </a:r>
            <a:r>
              <a:rPr lang="cs-CZ" altLang="cs-CZ" sz="2200" dirty="0" smtClean="0">
                <a:latin typeface="Arial" panose="020B0604020202020204" pitchFamily="34" charset="0"/>
              </a:rPr>
              <a:t>a </a:t>
            </a:r>
            <a:r>
              <a:rPr lang="en-US" altLang="cs-CZ" sz="2200" dirty="0" smtClean="0">
                <a:latin typeface="Arial" panose="020B0604020202020204" pitchFamily="34" charset="0"/>
              </a:rPr>
              <a:t>house</a:t>
            </a:r>
            <a:r>
              <a:rPr lang="en-US" altLang="cs-CZ" sz="2200" dirty="0">
                <a:latin typeface="Arial" panose="020B0604020202020204" pitchFamily="34" charset="0"/>
              </a:rPr>
              <a:t>. According to critics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this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article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challenged </a:t>
            </a:r>
            <a:r>
              <a:rPr lang="en-US" altLang="cs-CZ" sz="2200" dirty="0">
                <a:latin typeface="Arial" panose="020B0604020202020204" pitchFamily="34" charset="0"/>
              </a:rPr>
              <a:t>the traditional family model</a:t>
            </a:r>
            <a:r>
              <a:rPr lang="en-US" altLang="cs-CZ" sz="2200" dirty="0" smtClean="0">
                <a:latin typeface="Arial" panose="020B0604020202020204" pitchFamily="34" charset="0"/>
              </a:rPr>
              <a:t>.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GB" altLang="cs-CZ" sz="18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00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   International Communication Policy</a:t>
            </a:r>
          </a:p>
        </p:txBody>
      </p:sp>
      <p:sp>
        <p:nvSpPr>
          <p:cNvPr id="3077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2400" b="1" cap="all" dirty="0" err="1" smtClean="0">
                <a:latin typeface="Arial" panose="020B0604020202020204" pitchFamily="34" charset="0"/>
              </a:rPr>
              <a:t>Japanese</a:t>
            </a:r>
            <a:r>
              <a:rPr lang="cs-CZ" altLang="cs-CZ" sz="2400" b="1" cap="all" dirty="0" smtClean="0">
                <a:latin typeface="Arial" panose="020B0604020202020204" pitchFamily="34" charset="0"/>
              </a:rPr>
              <a:t> </a:t>
            </a:r>
            <a:r>
              <a:rPr lang="cs-CZ" altLang="cs-CZ" sz="2400" b="1" cap="all" dirty="0" err="1" smtClean="0">
                <a:latin typeface="Arial" panose="020B0604020202020204" pitchFamily="34" charset="0"/>
              </a:rPr>
              <a:t>kitkat</a:t>
            </a:r>
            <a:endParaRPr lang="en-GB" altLang="cs-CZ" sz="2400" b="1" cap="all" dirty="0" smtClean="0">
              <a:latin typeface="Arial" panose="020B0604020202020204" pitchFamily="34" charset="0"/>
            </a:endParaRPr>
          </a:p>
        </p:txBody>
      </p:sp>
      <p:pic>
        <p:nvPicPr>
          <p:cNvPr id="5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91680" y="1537692"/>
            <a:ext cx="4690070" cy="4690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757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International Communication Policy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THE END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503238" y="1512044"/>
            <a:ext cx="8477250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  <a:defRPr/>
            </a:pPr>
            <a:endParaRPr lang="cs-CZ" altLang="cs-CZ" sz="2200" dirty="0" smtClean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  <a:defRPr/>
            </a:pPr>
            <a:endParaRPr lang="cs-CZ" altLang="cs-CZ" sz="2200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  <a:defRPr/>
            </a:pPr>
            <a:endParaRPr lang="cs-CZ" altLang="cs-CZ" sz="2200" dirty="0" smtClean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cs-CZ" altLang="cs-CZ" sz="2200" dirty="0" err="1" smtClean="0">
                <a:latin typeface="Arial" panose="020B0604020202020204" pitchFamily="34" charset="0"/>
              </a:rPr>
              <a:t>Thank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you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for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your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attention</a:t>
            </a:r>
            <a:r>
              <a:rPr lang="cs-CZ" altLang="cs-CZ" sz="2200" dirty="0" smtClean="0">
                <a:latin typeface="Arial" panose="020B0604020202020204" pitchFamily="34" charset="0"/>
              </a:rPr>
              <a:t>.</a:t>
            </a: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cs-CZ" altLang="cs-CZ" sz="2200" dirty="0" smtClean="0">
                <a:latin typeface="Arial" panose="020B0604020202020204" pitchFamily="34" charset="0"/>
                <a:sym typeface="Wingdings" panose="05000000000000000000" pitchFamily="2" charset="2"/>
              </a:rPr>
              <a:t> 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endParaRPr lang="en-GB" altLang="cs-CZ" sz="22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2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73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International Communication Policy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1. DEFINING MARKETING COMMUNICATIONS</a:t>
            </a:r>
            <a:endParaRPr lang="cs-CZ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503238" y="1512044"/>
            <a:ext cx="8477250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>
                <a:latin typeface="Arial" panose="020B0604020202020204" pitchFamily="34" charset="0"/>
              </a:rPr>
              <a:t>Broader concept</a:t>
            </a:r>
            <a:r>
              <a:rPr lang="en-US" altLang="cs-CZ" sz="2200" dirty="0">
                <a:latin typeface="Arial" panose="020B0604020202020204" pitchFamily="34" charset="0"/>
              </a:rPr>
              <a:t>: all </a:t>
            </a:r>
            <a:r>
              <a:rPr lang="en-US" altLang="cs-CZ" sz="2200" dirty="0" smtClean="0">
                <a:latin typeface="Arial" panose="020B0604020202020204" pitchFamily="34" charset="0"/>
              </a:rPr>
              <a:t>the </a:t>
            </a:r>
            <a:r>
              <a:rPr lang="en-US" altLang="cs-CZ" sz="2200" dirty="0">
                <a:latin typeface="Arial" panose="020B0604020202020204" pitchFamily="34" charset="0"/>
              </a:rPr>
              <a:t>planned and unplanned communication at all points of contact with the organization's current and potential customers (brand perception, price, place of distribution, advertising, employee behavior, traditions, organization etc.).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 smtClean="0">
                <a:latin typeface="Arial" panose="020B0604020202020204" pitchFamily="34" charset="0"/>
              </a:rPr>
              <a:t>Narrower </a:t>
            </a:r>
            <a:r>
              <a:rPr lang="en-US" altLang="cs-CZ" sz="2200" b="1" dirty="0">
                <a:latin typeface="Arial" panose="020B0604020202020204" pitchFamily="34" charset="0"/>
              </a:rPr>
              <a:t>concept</a:t>
            </a:r>
            <a:r>
              <a:rPr lang="en-US" altLang="cs-CZ" sz="2200" dirty="0">
                <a:latin typeface="Arial" panose="020B0604020202020204" pitchFamily="34" charset="0"/>
              </a:rPr>
              <a:t>: marketing communication mix</a:t>
            </a:r>
            <a:r>
              <a:rPr lang="en-US" altLang="cs-CZ" sz="2200" dirty="0" smtClean="0">
                <a:latin typeface="Arial" panose="020B0604020202020204" pitchFamily="34" charset="0"/>
              </a:rPr>
              <a:t>.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b="1" dirty="0" smtClean="0">
                <a:latin typeface="Arial" panose="020B0604020202020204" pitchFamily="34" charset="0"/>
              </a:rPr>
              <a:t>Communication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= transactional process between two or more parties whereby meaning is exchanged through the intentional use of symbols</a:t>
            </a:r>
            <a:r>
              <a:rPr lang="en-US" altLang="cs-CZ" sz="2200" dirty="0" smtClean="0">
                <a:latin typeface="Arial" panose="020B0604020202020204" pitchFamily="34" charset="0"/>
              </a:rPr>
              <a:t>.</a:t>
            </a:r>
            <a:endParaRPr lang="cs-CZ" altLang="cs-CZ" sz="2200" dirty="0" smtClean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</a:t>
            </a:r>
            <a:r>
              <a:rPr lang="en-US" altLang="cs-CZ" sz="2200" b="1" dirty="0">
                <a:latin typeface="Arial" panose="020B0604020202020204" pitchFamily="34" charset="0"/>
              </a:rPr>
              <a:t>communication process </a:t>
            </a:r>
            <a:r>
              <a:rPr lang="en-US" altLang="cs-CZ" sz="2200" dirty="0">
                <a:latin typeface="Arial" panose="020B0604020202020204" pitchFamily="34" charset="0"/>
              </a:rPr>
              <a:t>is seen </a:t>
            </a:r>
            <a:r>
              <a:rPr lang="cs-CZ" altLang="cs-CZ" sz="2200" dirty="0">
                <a:latin typeface="Arial" panose="020B0604020202020204" pitchFamily="34" charset="0"/>
              </a:rPr>
              <a:t>by </a:t>
            </a:r>
            <a:r>
              <a:rPr lang="en-US" altLang="cs-CZ" sz="2200" dirty="0">
                <a:latin typeface="Arial" panose="020B0604020202020204" pitchFamily="34" charset="0"/>
              </a:rPr>
              <a:t>marketing as a mutual exchange of information (communication) between the source (manufacturer, exporter), which determines which message will be posted, </a:t>
            </a:r>
            <a:r>
              <a:rPr lang="cs-CZ" altLang="cs-CZ" sz="2200" dirty="0" err="1">
                <a:latin typeface="Arial" panose="020B0604020202020204" pitchFamily="34" charset="0"/>
              </a:rPr>
              <a:t>how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it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will be encoded</a:t>
            </a:r>
            <a:r>
              <a:rPr lang="cs-CZ" altLang="cs-CZ" sz="2200" dirty="0">
                <a:latin typeface="Arial" panose="020B0604020202020204" pitchFamily="34" charset="0"/>
              </a:rPr>
              <a:t>,and </a:t>
            </a:r>
            <a:r>
              <a:rPr lang="cs-CZ" altLang="cs-CZ" sz="2200" dirty="0" err="1">
                <a:latin typeface="Arial" panose="020B0604020202020204" pitchFamily="34" charset="0"/>
              </a:rPr>
              <a:t>how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it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will</a:t>
            </a:r>
            <a:r>
              <a:rPr lang="cs-CZ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address</a:t>
            </a:r>
            <a:r>
              <a:rPr lang="en-US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through</a:t>
            </a:r>
            <a:r>
              <a:rPr lang="cs-CZ" altLang="cs-CZ" sz="2200" dirty="0">
                <a:latin typeface="Arial" panose="020B0604020202020204" pitchFamily="34" charset="0"/>
              </a:rPr>
              <a:t> m</a:t>
            </a:r>
            <a:r>
              <a:rPr lang="en-US" altLang="cs-CZ" sz="2200" dirty="0" err="1">
                <a:latin typeface="Arial" panose="020B0604020202020204" pitchFamily="34" charset="0"/>
              </a:rPr>
              <a:t>edia</a:t>
            </a:r>
            <a:r>
              <a:rPr lang="en-US" altLang="cs-CZ" sz="2200" dirty="0">
                <a:latin typeface="Arial" panose="020B0604020202020204" pitchFamily="34" charset="0"/>
              </a:rPr>
              <a:t> </a:t>
            </a:r>
            <a:r>
              <a:rPr lang="cs-CZ" altLang="cs-CZ" sz="2200" dirty="0" err="1">
                <a:latin typeface="Arial" panose="020B0604020202020204" pitchFamily="34" charset="0"/>
              </a:rPr>
              <a:t>the</a:t>
            </a:r>
            <a:r>
              <a:rPr lang="en-US" altLang="cs-CZ" sz="2200" dirty="0">
                <a:latin typeface="Arial" panose="020B0604020202020204" pitchFamily="34" charset="0"/>
              </a:rPr>
              <a:t> recipient (customer</a:t>
            </a:r>
            <a:r>
              <a:rPr lang="cs-CZ" altLang="cs-CZ" sz="2200" dirty="0">
                <a:latin typeface="Arial" panose="020B0604020202020204" pitchFamily="34" charset="0"/>
              </a:rPr>
              <a:t>, </a:t>
            </a:r>
            <a:r>
              <a:rPr lang="cs-CZ" altLang="cs-CZ" sz="2200" dirty="0" err="1">
                <a:latin typeface="Arial" panose="020B0604020202020204" pitchFamily="34" charset="0"/>
              </a:rPr>
              <a:t>influencer</a:t>
            </a:r>
            <a:r>
              <a:rPr lang="en-US" altLang="cs-CZ" sz="2200" dirty="0">
                <a:latin typeface="Arial" panose="020B0604020202020204" pitchFamily="34" charset="0"/>
              </a:rPr>
              <a:t>) and trigger his positive response</a:t>
            </a:r>
            <a:r>
              <a:rPr lang="en-US" altLang="cs-CZ" sz="2200" dirty="0" smtClean="0">
                <a:latin typeface="Arial" panose="020B0604020202020204" pitchFamily="34" charset="0"/>
              </a:rPr>
              <a:t>.</a:t>
            </a:r>
            <a:endParaRPr lang="en-GB" altLang="cs-CZ" sz="2200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International Communication Policy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2. DIFFERENCES IN COMMUNICATION IN AN INTERNATIONAL ENVIRONMENT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503238" y="1512044"/>
            <a:ext cx="8477250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 smtClean="0">
                <a:latin typeface="Arial" panose="020B0604020202020204" pitchFamily="34" charset="0"/>
              </a:rPr>
              <a:t>The </a:t>
            </a:r>
            <a:r>
              <a:rPr lang="en-US" altLang="cs-CZ" sz="2200" dirty="0">
                <a:latin typeface="Arial" panose="020B0604020202020204" pitchFamily="34" charset="0"/>
              </a:rPr>
              <a:t>communication process in the international environment is more complicated than in the national environment, since </a:t>
            </a:r>
            <a:r>
              <a:rPr lang="en-US" altLang="cs-CZ" sz="2200" dirty="0" smtClean="0">
                <a:latin typeface="Arial" panose="020B0604020202020204" pitchFamily="34" charset="0"/>
              </a:rPr>
              <a:t>the</a:t>
            </a:r>
            <a:r>
              <a:rPr lang="cs-CZ" altLang="cs-CZ" sz="2200" dirty="0" smtClean="0">
                <a:latin typeface="Arial" panose="020B0604020202020204" pitchFamily="34" charset="0"/>
              </a:rPr>
              <a:t>re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smtClean="0">
                <a:latin typeface="Arial" panose="020B0604020202020204" pitchFamily="34" charset="0"/>
              </a:rPr>
              <a:t>are </a:t>
            </a:r>
            <a:r>
              <a:rPr lang="en-US" altLang="cs-CZ" sz="2200" dirty="0" smtClean="0">
                <a:latin typeface="Arial" panose="020B0604020202020204" pitchFamily="34" charset="0"/>
              </a:rPr>
              <a:t>more obstacles</a:t>
            </a:r>
            <a:r>
              <a:rPr lang="cs-CZ" altLang="cs-CZ" sz="2200" dirty="0" smtClean="0">
                <a:latin typeface="Arial" panose="020B0604020202020204" pitchFamily="34" charset="0"/>
              </a:rPr>
              <a:t> and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variables</a:t>
            </a:r>
            <a:r>
              <a:rPr lang="en-US" altLang="cs-CZ" sz="2200" dirty="0" smtClean="0">
                <a:latin typeface="Arial" panose="020B0604020202020204" pitchFamily="34" charset="0"/>
              </a:rPr>
              <a:t>.</a:t>
            </a: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International communication process is limited by the following factors:</a:t>
            </a: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Image </a:t>
            </a:r>
            <a:r>
              <a:rPr lang="cs-CZ" altLang="cs-CZ" sz="2000" dirty="0" smtClean="0">
                <a:latin typeface="Arial" panose="020B0604020202020204" pitchFamily="34" charset="0"/>
              </a:rPr>
              <a:t>of </a:t>
            </a:r>
            <a:r>
              <a:rPr lang="cs-CZ" altLang="cs-CZ" sz="20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000" dirty="0" smtClean="0">
                <a:latin typeface="Arial" panose="020B0604020202020204" pitchFamily="34" charset="0"/>
              </a:rPr>
              <a:t> </a:t>
            </a:r>
            <a:r>
              <a:rPr lang="en-US" altLang="cs-CZ" sz="2000" dirty="0" smtClean="0">
                <a:latin typeface="Arial" panose="020B0604020202020204" pitchFamily="34" charset="0"/>
              </a:rPr>
              <a:t>creator</a:t>
            </a:r>
            <a:r>
              <a:rPr lang="cs-CZ" altLang="cs-CZ" sz="2000" dirty="0" smtClean="0">
                <a:latin typeface="Arial" panose="020B0604020202020204" pitchFamily="34" charset="0"/>
              </a:rPr>
              <a:t> of </a:t>
            </a:r>
            <a:r>
              <a:rPr lang="cs-CZ" altLang="cs-CZ" sz="2000" dirty="0" err="1" smtClean="0">
                <a:latin typeface="Arial" panose="020B0604020202020204" pitchFamily="34" charset="0"/>
              </a:rPr>
              <a:t>the</a:t>
            </a:r>
            <a:r>
              <a:rPr lang="en-US" altLang="cs-CZ" sz="2000" dirty="0" smtClean="0">
                <a:latin typeface="Arial" panose="020B0604020202020204" pitchFamily="34" charset="0"/>
              </a:rPr>
              <a:t> </a:t>
            </a:r>
            <a:r>
              <a:rPr lang="en-US" altLang="cs-CZ" sz="2000" dirty="0">
                <a:latin typeface="Arial" panose="020B0604020202020204" pitchFamily="34" charset="0"/>
              </a:rPr>
              <a:t>communication message.</a:t>
            </a: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Competition, which causes a variety of </a:t>
            </a:r>
            <a:r>
              <a:rPr lang="en-US" altLang="cs-CZ" sz="2000" dirty="0" smtClean="0">
                <a:latin typeface="Arial" panose="020B0604020202020204" pitchFamily="34" charset="0"/>
              </a:rPr>
              <a:t>so-called „</a:t>
            </a:r>
            <a:r>
              <a:rPr lang="cs-CZ" altLang="cs-CZ" sz="2000" dirty="0" smtClean="0">
                <a:latin typeface="Arial" panose="020B0604020202020204" pitchFamily="34" charset="0"/>
              </a:rPr>
              <a:t>n</a:t>
            </a:r>
            <a:r>
              <a:rPr lang="en-US" altLang="cs-CZ" sz="2000" dirty="0" err="1" smtClean="0">
                <a:latin typeface="Arial" panose="020B0604020202020204" pitchFamily="34" charset="0"/>
              </a:rPr>
              <a:t>oise</a:t>
            </a:r>
            <a:r>
              <a:rPr lang="en-US" altLang="cs-CZ" sz="2000" dirty="0" smtClean="0">
                <a:latin typeface="Arial" panose="020B0604020202020204" pitchFamily="34" charset="0"/>
              </a:rPr>
              <a:t> level</a:t>
            </a:r>
            <a:r>
              <a:rPr lang="cs-CZ" altLang="cs-CZ" sz="2000" dirty="0" smtClean="0">
                <a:latin typeface="Arial" panose="020B0604020202020204" pitchFamily="34" charset="0"/>
              </a:rPr>
              <a:t>s</a:t>
            </a:r>
            <a:r>
              <a:rPr lang="en-US" altLang="cs-CZ" sz="2000" dirty="0" smtClean="0">
                <a:latin typeface="Arial" panose="020B0604020202020204" pitchFamily="34" charset="0"/>
              </a:rPr>
              <a:t>" </a:t>
            </a:r>
            <a:r>
              <a:rPr lang="en-US" altLang="cs-CZ" sz="2000" dirty="0">
                <a:latin typeface="Arial" panose="020B0604020202020204" pitchFamily="34" charset="0"/>
              </a:rPr>
              <a:t>in the markets, due to clashes with the communication messages of </a:t>
            </a:r>
            <a:r>
              <a:rPr lang="cs-CZ" altLang="cs-CZ" sz="2000" dirty="0" err="1" smtClean="0">
                <a:latin typeface="Arial" panose="020B0604020202020204" pitchFamily="34" charset="0"/>
              </a:rPr>
              <a:t>other</a:t>
            </a:r>
            <a:r>
              <a:rPr lang="cs-CZ" altLang="cs-CZ" sz="2000" dirty="0" smtClean="0">
                <a:latin typeface="Arial" panose="020B0604020202020204" pitchFamily="34" charset="0"/>
              </a:rPr>
              <a:t> </a:t>
            </a:r>
            <a:r>
              <a:rPr lang="en-US" altLang="cs-CZ" sz="2000" dirty="0" smtClean="0">
                <a:latin typeface="Arial" panose="020B0604020202020204" pitchFamily="34" charset="0"/>
              </a:rPr>
              <a:t>businesses</a:t>
            </a:r>
            <a:r>
              <a:rPr lang="en-US" altLang="cs-CZ" sz="2000" dirty="0">
                <a:latin typeface="Arial" panose="020B0604020202020204" pitchFamily="34" charset="0"/>
              </a:rPr>
              <a:t>.</a:t>
            </a: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cs-CZ" altLang="cs-CZ" sz="2000" dirty="0" err="1" smtClean="0">
                <a:latin typeface="Arial" panose="020B0604020202020204" pitchFamily="34" charset="0"/>
              </a:rPr>
              <a:t>Recipients</a:t>
            </a:r>
            <a:r>
              <a:rPr lang="cs-CZ" altLang="cs-CZ" sz="2000" dirty="0" smtClean="0">
                <a:latin typeface="Arial" panose="020B0604020202020204" pitchFamily="34" charset="0"/>
              </a:rPr>
              <a:t> </a:t>
            </a:r>
            <a:r>
              <a:rPr lang="cs-CZ" altLang="cs-CZ" sz="2000" dirty="0" err="1" smtClean="0">
                <a:latin typeface="Arial" panose="020B0604020202020204" pitchFamily="34" charset="0"/>
              </a:rPr>
              <a:t>perception</a:t>
            </a:r>
            <a:r>
              <a:rPr lang="cs-CZ" altLang="cs-CZ" sz="2000" dirty="0" smtClean="0">
                <a:latin typeface="Arial" panose="020B0604020202020204" pitchFamily="34" charset="0"/>
              </a:rPr>
              <a:t> f</a:t>
            </a:r>
            <a:r>
              <a:rPr lang="en-US" altLang="cs-CZ" sz="2000" dirty="0" err="1" smtClean="0">
                <a:latin typeface="Arial" panose="020B0604020202020204" pitchFamily="34" charset="0"/>
              </a:rPr>
              <a:t>ilter</a:t>
            </a:r>
            <a:r>
              <a:rPr lang="cs-CZ" altLang="cs-CZ" sz="2000" dirty="0" smtClean="0">
                <a:latin typeface="Arial" panose="020B0604020202020204" pitchFamily="34" charset="0"/>
              </a:rPr>
              <a:t>s</a:t>
            </a:r>
            <a:r>
              <a:rPr lang="en-US" altLang="cs-CZ" sz="2000" dirty="0" smtClean="0">
                <a:latin typeface="Arial" panose="020B0604020202020204" pitchFamily="34" charset="0"/>
              </a:rPr>
              <a:t> </a:t>
            </a:r>
            <a:r>
              <a:rPr lang="en-US" altLang="cs-CZ" sz="2000" dirty="0">
                <a:latin typeface="Arial" panose="020B0604020202020204" pitchFamily="34" charset="0"/>
              </a:rPr>
              <a:t>(selective perception), which </a:t>
            </a:r>
            <a:r>
              <a:rPr lang="cs-CZ" altLang="cs-CZ" sz="2000" dirty="0" err="1" smtClean="0">
                <a:latin typeface="Arial" panose="020B0604020202020204" pitchFamily="34" charset="0"/>
              </a:rPr>
              <a:t>the</a:t>
            </a:r>
            <a:r>
              <a:rPr lang="cs-CZ" altLang="cs-CZ" sz="2000" dirty="0" smtClean="0">
                <a:latin typeface="Arial" panose="020B0604020202020204" pitchFamily="34" charset="0"/>
              </a:rPr>
              <a:t> </a:t>
            </a:r>
            <a:r>
              <a:rPr lang="en-US" altLang="cs-CZ" sz="2000" dirty="0">
                <a:latin typeface="Arial" panose="020B0604020202020204" pitchFamily="34" charset="0"/>
              </a:rPr>
              <a:t>message </a:t>
            </a:r>
            <a:r>
              <a:rPr lang="cs-CZ" altLang="cs-CZ" sz="2000" dirty="0" smtClean="0">
                <a:latin typeface="Arial" panose="020B0604020202020204" pitchFamily="34" charset="0"/>
              </a:rPr>
              <a:t>has to </a:t>
            </a:r>
            <a:r>
              <a:rPr lang="en-US" altLang="cs-CZ" sz="2000" dirty="0" smtClean="0">
                <a:latin typeface="Arial" panose="020B0604020202020204" pitchFamily="34" charset="0"/>
              </a:rPr>
              <a:t>penetrate.</a:t>
            </a:r>
            <a:endParaRPr lang="en-US" altLang="cs-CZ" sz="2000" dirty="0">
              <a:latin typeface="Arial" panose="020B0604020202020204" pitchFamily="34" charset="0"/>
            </a:endParaRP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Barrier </a:t>
            </a:r>
            <a:r>
              <a:rPr lang="cs-CZ" altLang="cs-CZ" sz="2000" dirty="0" smtClean="0">
                <a:latin typeface="Arial" panose="020B0604020202020204" pitchFamily="34" charset="0"/>
              </a:rPr>
              <a:t>of </a:t>
            </a:r>
            <a:r>
              <a:rPr lang="en-US" altLang="cs-CZ" sz="2000" dirty="0" smtClean="0">
                <a:latin typeface="Arial" panose="020B0604020202020204" pitchFamily="34" charset="0"/>
              </a:rPr>
              <a:t>different </a:t>
            </a:r>
            <a:r>
              <a:rPr lang="en-US" altLang="cs-CZ" sz="2000" dirty="0">
                <a:latin typeface="Arial" panose="020B0604020202020204" pitchFamily="34" charset="0"/>
              </a:rPr>
              <a:t>points of origin and impact of the message.</a:t>
            </a:r>
          </a:p>
          <a:p>
            <a:pPr marL="1028700" lvl="1" eaLnBrk="1" hangingPunct="1">
              <a:spcBef>
                <a:spcPct val="0"/>
              </a:spcBef>
              <a:defRPr/>
            </a:pPr>
            <a:r>
              <a:rPr lang="en-US" altLang="cs-CZ" sz="2000" dirty="0">
                <a:latin typeface="Arial" panose="020B0604020202020204" pitchFamily="34" charset="0"/>
              </a:rPr>
              <a:t>Cultural differences in individual markets.</a:t>
            </a:r>
            <a:endParaRPr lang="en-GB" altLang="cs-CZ" sz="20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516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International </a:t>
            </a:r>
            <a:r>
              <a:rPr lang="cs-CZ" b="1" dirty="0" err="1" smtClean="0">
                <a:latin typeface="Arial" pitchFamily="34" charset="0"/>
                <a:cs typeface="Arial" pitchFamily="34" charset="0"/>
              </a:rPr>
              <a:t>Communication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>
                <a:latin typeface="Arial" pitchFamily="34" charset="0"/>
                <a:cs typeface="Arial" pitchFamily="34" charset="0"/>
              </a:rPr>
              <a:t>Policy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CYBERNETIC COMMUNICATION MODEL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1600" b="1" dirty="0">
                <a:latin typeface="Arial" panose="020B0604020202020204" pitchFamily="34" charset="0"/>
              </a:rPr>
              <a:t>Who says What to Whom through Which channel with What effect? (Laswell)</a:t>
            </a:r>
            <a:endParaRPr lang="cs-CZ" altLang="cs-CZ" sz="1600" b="1" dirty="0">
              <a:latin typeface="Arial" panose="020B0604020202020204" pitchFamily="34" charset="0"/>
            </a:endParaRPr>
          </a:p>
        </p:txBody>
      </p:sp>
      <p:sp>
        <p:nvSpPr>
          <p:cNvPr id="7" name="AutoShape 4"/>
          <p:cNvSpPr>
            <a:spLocks noChangeAspect="1" noChangeArrowheads="1"/>
          </p:cNvSpPr>
          <p:nvPr/>
        </p:nvSpPr>
        <p:spPr bwMode="auto">
          <a:xfrm>
            <a:off x="250825" y="1631950"/>
            <a:ext cx="8642350" cy="5113337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cs-CZ">
              <a:latin typeface="Arial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835150" y="2492375"/>
            <a:ext cx="1503363" cy="504825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1200"/>
              </a:spcBef>
            </a:pPr>
            <a:r>
              <a:rPr lang="cs-CZ" sz="1600" b="1">
                <a:latin typeface="Arial" charset="0"/>
              </a:rPr>
              <a:t>Message	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851275" y="2492375"/>
            <a:ext cx="1503363" cy="511175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</a:pPr>
            <a:r>
              <a:rPr lang="cs-CZ" sz="1600" b="1">
                <a:latin typeface="Arial" charset="0"/>
              </a:rPr>
              <a:t>Media</a:t>
            </a: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5651500" y="2492375"/>
            <a:ext cx="1503363" cy="43815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1200"/>
              </a:spcBef>
            </a:pPr>
            <a:r>
              <a:rPr lang="cs-CZ" sz="1600" b="1">
                <a:latin typeface="Arial" charset="0"/>
              </a:rPr>
              <a:t>Message</a:t>
            </a:r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1493838" y="2740025"/>
            <a:ext cx="3333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3330575" y="2740025"/>
            <a:ext cx="5016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>
            <a:off x="5335588" y="2740025"/>
            <a:ext cx="3333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>
            <a:off x="7172325" y="2740025"/>
            <a:ext cx="3333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3708400" y="4868863"/>
            <a:ext cx="1336675" cy="941387"/>
          </a:xfrm>
          <a:prstGeom prst="rect">
            <a:avLst/>
          </a:prstGeom>
          <a:solidFill>
            <a:srgbClr val="FF5050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cs-CZ" sz="1600" b="1">
              <a:latin typeface="Arial" charset="0"/>
            </a:endParaRPr>
          </a:p>
          <a:p>
            <a:pPr algn="ctr"/>
            <a:endParaRPr lang="cs-CZ" sz="1600" b="1">
              <a:latin typeface="Arial" charset="0"/>
            </a:endParaRPr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 flipV="1">
            <a:off x="4356100" y="4508500"/>
            <a:ext cx="0" cy="3143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3132138" y="5300663"/>
            <a:ext cx="5000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356100" y="5876925"/>
            <a:ext cx="0" cy="3143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>
            <a:off x="5076825" y="5300663"/>
            <a:ext cx="3349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7524750" y="2492375"/>
            <a:ext cx="1171575" cy="45085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</a:pPr>
            <a:r>
              <a:rPr lang="cs-CZ" sz="1600" b="1">
                <a:latin typeface="Arial" charset="0"/>
              </a:rPr>
              <a:t>Receiver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323850" y="2492375"/>
            <a:ext cx="1171575" cy="511175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defTabSz="895350"/>
            <a:r>
              <a:rPr lang="cs-CZ" sz="1400" b="1">
                <a:latin typeface="Arial" charset="0"/>
              </a:rPr>
              <a:t>  Sender	</a:t>
            </a:r>
          </a:p>
        </p:txBody>
      </p:sp>
      <p:sp>
        <p:nvSpPr>
          <p:cNvPr id="22" name="Text Box 30"/>
          <p:cNvSpPr txBox="1">
            <a:spLocks noChangeArrowheads="1"/>
          </p:cNvSpPr>
          <p:nvPr/>
        </p:nvSpPr>
        <p:spPr bwMode="auto">
          <a:xfrm>
            <a:off x="611188" y="3573463"/>
            <a:ext cx="12969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Unicode MS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Unicode MS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Unicode MS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>
                <a:latin typeface="Arial" charset="0"/>
              </a:rPr>
              <a:t>Encoding</a:t>
            </a:r>
          </a:p>
        </p:txBody>
      </p:sp>
      <p:sp>
        <p:nvSpPr>
          <p:cNvPr id="23" name="Text Box 31"/>
          <p:cNvSpPr txBox="1">
            <a:spLocks noChangeArrowheads="1"/>
          </p:cNvSpPr>
          <p:nvPr/>
        </p:nvSpPr>
        <p:spPr bwMode="auto">
          <a:xfrm>
            <a:off x="6516688" y="3573463"/>
            <a:ext cx="15843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Unicode MS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Unicode MS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Unicode MS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b="1">
                <a:latin typeface="Arial" charset="0"/>
              </a:rPr>
              <a:t>Decoding</a:t>
            </a:r>
          </a:p>
        </p:txBody>
      </p:sp>
      <p:sp>
        <p:nvSpPr>
          <p:cNvPr id="24" name="Line 32"/>
          <p:cNvSpPr>
            <a:spLocks noChangeShapeType="1"/>
          </p:cNvSpPr>
          <p:nvPr/>
        </p:nvSpPr>
        <p:spPr bwMode="auto">
          <a:xfrm>
            <a:off x="1979613" y="3789363"/>
            <a:ext cx="4537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" name="Text Box 33"/>
          <p:cNvSpPr txBox="1">
            <a:spLocks noChangeArrowheads="1"/>
          </p:cNvSpPr>
          <p:nvPr/>
        </p:nvSpPr>
        <p:spPr bwMode="auto">
          <a:xfrm>
            <a:off x="611188" y="4005263"/>
            <a:ext cx="1368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Unicode MS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Unicode MS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Unicode MS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>
                <a:latin typeface="Arial" charset="0"/>
              </a:rPr>
              <a:t>Decoding</a:t>
            </a:r>
          </a:p>
        </p:txBody>
      </p:sp>
      <p:sp>
        <p:nvSpPr>
          <p:cNvPr id="26" name="Text Box 34"/>
          <p:cNvSpPr txBox="1">
            <a:spLocks noChangeArrowheads="1"/>
          </p:cNvSpPr>
          <p:nvPr/>
        </p:nvSpPr>
        <p:spPr bwMode="auto">
          <a:xfrm>
            <a:off x="6732588" y="4076700"/>
            <a:ext cx="12239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Unicode MS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Unicode MS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Unicode MS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cs-CZ">
              <a:latin typeface="Arial" charset="0"/>
            </a:endParaRPr>
          </a:p>
        </p:txBody>
      </p:sp>
      <p:sp>
        <p:nvSpPr>
          <p:cNvPr id="27" name="Text Box 35"/>
          <p:cNvSpPr txBox="1">
            <a:spLocks noChangeArrowheads="1"/>
          </p:cNvSpPr>
          <p:nvPr/>
        </p:nvSpPr>
        <p:spPr bwMode="auto">
          <a:xfrm>
            <a:off x="6732588" y="4076700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Unicode MS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Unicode MS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Unicode MS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>
                <a:latin typeface="Arial" charset="0"/>
              </a:rPr>
              <a:t>Encoding </a:t>
            </a:r>
          </a:p>
        </p:txBody>
      </p:sp>
      <p:sp>
        <p:nvSpPr>
          <p:cNvPr id="28" name="Line 36"/>
          <p:cNvSpPr>
            <a:spLocks noChangeShapeType="1"/>
          </p:cNvSpPr>
          <p:nvPr/>
        </p:nvSpPr>
        <p:spPr bwMode="auto">
          <a:xfrm flipH="1">
            <a:off x="1908175" y="4221163"/>
            <a:ext cx="46085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" name="Text Box 37"/>
          <p:cNvSpPr txBox="1">
            <a:spLocks noChangeArrowheads="1"/>
          </p:cNvSpPr>
          <p:nvPr/>
        </p:nvSpPr>
        <p:spPr bwMode="auto">
          <a:xfrm>
            <a:off x="3419475" y="3933825"/>
            <a:ext cx="15128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Unicode MS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Unicode MS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Unicode MS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1400" b="1" i="1">
                <a:latin typeface="Arial" charset="0"/>
              </a:rPr>
              <a:t>Feedback</a:t>
            </a:r>
          </a:p>
        </p:txBody>
      </p:sp>
      <p:sp>
        <p:nvSpPr>
          <p:cNvPr id="30" name="Text Box 38"/>
          <p:cNvSpPr txBox="1">
            <a:spLocks noChangeArrowheads="1"/>
          </p:cNvSpPr>
          <p:nvPr/>
        </p:nvSpPr>
        <p:spPr bwMode="auto">
          <a:xfrm>
            <a:off x="3708400" y="5157788"/>
            <a:ext cx="12239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Unicode MS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Unicode MS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Unicode MS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b="1">
                <a:latin typeface="Arial" charset="0"/>
              </a:rPr>
              <a:t>NOICE</a:t>
            </a:r>
          </a:p>
        </p:txBody>
      </p:sp>
    </p:spTree>
    <p:extLst>
      <p:ext uri="{BB962C8B-B14F-4D97-AF65-F5344CB8AC3E}">
        <p14:creationId xmlns:p14="http://schemas.microsoft.com/office/powerpoint/2010/main" val="234369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International Communication Policy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2400" b="1" dirty="0" smtClean="0">
                <a:latin typeface="Arial" panose="020B0604020202020204" pitchFamily="34" charset="0"/>
              </a:rPr>
              <a:t>SELECTION OF COMMUNICATION TOOLS </a:t>
            </a:r>
            <a:r>
              <a:rPr lang="cs-CZ" altLang="cs-CZ" sz="2400" b="1" dirty="0" smtClean="0">
                <a:latin typeface="Arial" panose="020B0604020202020204" pitchFamily="34" charset="0"/>
              </a:rPr>
              <a:t>IS </a:t>
            </a:r>
            <a:r>
              <a:rPr lang="en-US" altLang="cs-CZ" sz="2400" b="1" dirty="0" smtClean="0">
                <a:latin typeface="Arial" panose="020B0604020202020204" pitchFamily="34" charset="0"/>
              </a:rPr>
              <a:t>INFLUENCE</a:t>
            </a:r>
            <a:r>
              <a:rPr lang="cs-CZ" altLang="cs-CZ" sz="2400" b="1" dirty="0" smtClean="0">
                <a:latin typeface="Arial" panose="020B0604020202020204" pitchFamily="34" charset="0"/>
              </a:rPr>
              <a:t>D BY:</a:t>
            </a: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503238" y="1512044"/>
            <a:ext cx="847725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Economic development of the country,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social structure of society and the influence of the authorities,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literacy rate of the country and level of </a:t>
            </a:r>
            <a:r>
              <a:rPr lang="en-US" altLang="cs-CZ" sz="2200" dirty="0" smtClean="0">
                <a:latin typeface="Arial" panose="020B0604020202020204" pitchFamily="34" charset="0"/>
              </a:rPr>
              <a:t>education</a:t>
            </a:r>
            <a:r>
              <a:rPr lang="cs-CZ" altLang="cs-CZ" sz="2200" dirty="0" smtClean="0">
                <a:latin typeface="Arial" panose="020B0604020202020204" pitchFamily="34" charset="0"/>
              </a:rPr>
              <a:t>,</a:t>
            </a: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 err="1" smtClean="0">
                <a:latin typeface="Arial" panose="020B0604020202020204" pitchFamily="34" charset="0"/>
              </a:rPr>
              <a:t>cultur</a:t>
            </a:r>
            <a:r>
              <a:rPr lang="cs-CZ" altLang="cs-CZ" sz="2200" dirty="0" smtClean="0">
                <a:latin typeface="Arial" panose="020B0604020202020204" pitchFamily="34" charset="0"/>
              </a:rPr>
              <a:t>e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(language, religion, ethics, morality</a:t>
            </a:r>
            <a:r>
              <a:rPr lang="en-US" altLang="cs-CZ" sz="2200" dirty="0" smtClean="0">
                <a:latin typeface="Arial" panose="020B0604020202020204" pitchFamily="34" charset="0"/>
              </a:rPr>
              <a:t>)</a:t>
            </a:r>
            <a:r>
              <a:rPr lang="cs-CZ" altLang="cs-CZ" sz="2200" dirty="0" smtClean="0">
                <a:latin typeface="Arial" panose="020B0604020202020204" pitchFamily="34" charset="0"/>
              </a:rPr>
              <a:t>,</a:t>
            </a: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degree of nationalism and national consciousness in the country,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attitudes to risk and attitudes towards health,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various media coverage of the country,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independence of the mass media on the state,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l</a:t>
            </a:r>
            <a:r>
              <a:rPr lang="en-US" altLang="cs-CZ" sz="2200" dirty="0" err="1" smtClean="0">
                <a:latin typeface="Arial" panose="020B0604020202020204" pitchFamily="34" charset="0"/>
              </a:rPr>
              <a:t>egislative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restrictions on forms of marketing communication,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dirty="0" smtClean="0">
                <a:latin typeface="Arial" panose="020B0604020202020204" pitchFamily="34" charset="0"/>
              </a:rPr>
              <a:t>i</a:t>
            </a:r>
            <a:r>
              <a:rPr lang="en-US" altLang="cs-CZ" sz="2200" dirty="0" err="1" smtClean="0">
                <a:latin typeface="Arial" panose="020B0604020202020204" pitchFamily="34" charset="0"/>
              </a:rPr>
              <a:t>nternational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acceptance of a trade name (brand</a:t>
            </a:r>
            <a:r>
              <a:rPr lang="en-US" altLang="cs-CZ" sz="2200" dirty="0" smtClean="0">
                <a:latin typeface="Arial" panose="020B0604020202020204" pitchFamily="34" charset="0"/>
              </a:rPr>
              <a:t>)</a:t>
            </a:r>
            <a:r>
              <a:rPr lang="cs-CZ" altLang="cs-CZ" sz="2200" dirty="0" smtClean="0">
                <a:latin typeface="Arial" panose="020B0604020202020204" pitchFamily="34" charset="0"/>
              </a:rPr>
              <a:t>,</a:t>
            </a: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the image of the country of </a:t>
            </a:r>
            <a:r>
              <a:rPr lang="en-US" altLang="cs-CZ" sz="2200" dirty="0" smtClean="0">
                <a:latin typeface="Arial" panose="020B0604020202020204" pitchFamily="34" charset="0"/>
              </a:rPr>
              <a:t>origin.</a:t>
            </a:r>
            <a:endParaRPr lang="en-GB" altLang="cs-CZ" sz="16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48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International Communication Policy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cs-CZ" sz="2400" b="1" dirty="0" smtClean="0">
                <a:latin typeface="Arial" panose="020B0604020202020204" pitchFamily="34" charset="0"/>
              </a:rPr>
              <a:t>COMMON PROBLEM - LEGISLATIVE RESTRICTIONS</a:t>
            </a:r>
            <a:endParaRPr lang="cs-CZ" altLang="cs-CZ" sz="2400" b="1" dirty="0" smtClean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503238" y="1512044"/>
            <a:ext cx="8477250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Advertisements intended for children or </a:t>
            </a:r>
            <a:r>
              <a:rPr lang="en-US" altLang="cs-CZ" sz="2200" dirty="0" smtClean="0">
                <a:latin typeface="Arial" panose="020B0604020202020204" pitchFamily="34" charset="0"/>
              </a:rPr>
              <a:t>child-specific</a:t>
            </a:r>
            <a:r>
              <a:rPr lang="cs-CZ" altLang="cs-CZ" sz="2200" dirty="0" smtClean="0">
                <a:latin typeface="Arial" panose="020B0604020202020204" pitchFamily="34" charset="0"/>
              </a:rPr>
              <a:t>.</a:t>
            </a: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Comparative </a:t>
            </a:r>
            <a:r>
              <a:rPr lang="en-US" altLang="cs-CZ" sz="2200" dirty="0" smtClean="0">
                <a:latin typeface="Arial" panose="020B0604020202020204" pitchFamily="34" charset="0"/>
              </a:rPr>
              <a:t>advertising</a:t>
            </a:r>
            <a:r>
              <a:rPr lang="cs-CZ" altLang="cs-CZ" sz="2200" dirty="0" smtClean="0">
                <a:latin typeface="Arial" panose="020B0604020202020204" pitchFamily="34" charset="0"/>
              </a:rPr>
              <a:t>.</a:t>
            </a: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Regulation of advertising of pharmaceuticals, medical supplies and </a:t>
            </a:r>
            <a:r>
              <a:rPr lang="en-US" altLang="cs-CZ" sz="2200" dirty="0" smtClean="0">
                <a:latin typeface="Arial" panose="020B0604020202020204" pitchFamily="34" charset="0"/>
              </a:rPr>
              <a:t>pharmacies</a:t>
            </a:r>
            <a:r>
              <a:rPr lang="cs-CZ" altLang="cs-CZ" sz="2200" dirty="0" smtClean="0">
                <a:latin typeface="Arial" panose="020B0604020202020204" pitchFamily="34" charset="0"/>
              </a:rPr>
              <a:t>.</a:t>
            </a: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Banning or regulating advertising of tobacco, alcohol and </a:t>
            </a:r>
            <a:r>
              <a:rPr lang="en-US" altLang="cs-CZ" sz="2200" dirty="0" smtClean="0">
                <a:latin typeface="Arial" panose="020B0604020202020204" pitchFamily="34" charset="0"/>
              </a:rPr>
              <a:t>drugs</a:t>
            </a:r>
            <a:r>
              <a:rPr lang="cs-CZ" altLang="cs-CZ" sz="2200" dirty="0" smtClean="0">
                <a:latin typeface="Arial" panose="020B0604020202020204" pitchFamily="34" charset="0"/>
              </a:rPr>
              <a:t>.</a:t>
            </a: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cs-CZ" altLang="cs-CZ" sz="2200" dirty="0" err="1" smtClean="0">
                <a:latin typeface="Arial" panose="020B0604020202020204" pitchFamily="34" charset="0"/>
              </a:rPr>
              <a:t>Regulation</a:t>
            </a:r>
            <a:r>
              <a:rPr lang="cs-CZ" altLang="cs-CZ" sz="2200" dirty="0" smtClean="0">
                <a:latin typeface="Arial" panose="020B0604020202020204" pitchFamily="34" charset="0"/>
              </a:rPr>
              <a:t> o</a:t>
            </a:r>
            <a:r>
              <a:rPr lang="en-US" altLang="cs-CZ" sz="2200" dirty="0" smtClean="0">
                <a:latin typeface="Arial" panose="020B0604020202020204" pitchFamily="34" charset="0"/>
              </a:rPr>
              <a:t>r self-</a:t>
            </a:r>
            <a:r>
              <a:rPr lang="en-US" altLang="cs-CZ" sz="2200" dirty="0" err="1" smtClean="0">
                <a:latin typeface="Arial" panose="020B0604020202020204" pitchFamily="34" charset="0"/>
              </a:rPr>
              <a:t>regulat</a:t>
            </a:r>
            <a:r>
              <a:rPr lang="cs-CZ" altLang="cs-CZ" sz="2200" dirty="0" smtClean="0">
                <a:latin typeface="Arial" panose="020B0604020202020204" pitchFamily="34" charset="0"/>
              </a:rPr>
              <a:t>ion of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advertising of </a:t>
            </a:r>
            <a:r>
              <a:rPr lang="en-US" altLang="cs-CZ" sz="2200" dirty="0" smtClean="0">
                <a:latin typeface="Arial" panose="020B0604020202020204" pitchFamily="34" charset="0"/>
              </a:rPr>
              <a:t>food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products</a:t>
            </a:r>
            <a:r>
              <a:rPr lang="cs-CZ" altLang="cs-CZ" sz="2200" dirty="0" smtClean="0">
                <a:latin typeface="Arial" panose="020B0604020202020204" pitchFamily="34" charset="0"/>
              </a:rPr>
              <a:t>.</a:t>
            </a: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Regulation of outdoor advertising, mostly billboards (such as their ban in Italy</a:t>
            </a:r>
            <a:r>
              <a:rPr lang="en-US" altLang="cs-CZ" sz="2200" dirty="0" smtClean="0">
                <a:latin typeface="Arial" panose="020B0604020202020204" pitchFamily="34" charset="0"/>
              </a:rPr>
              <a:t>)</a:t>
            </a:r>
            <a:r>
              <a:rPr lang="cs-CZ" altLang="cs-CZ" sz="2200" dirty="0" smtClean="0">
                <a:latin typeface="Arial" panose="020B0604020202020204" pitchFamily="34" charset="0"/>
              </a:rPr>
              <a:t>.</a:t>
            </a: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Restrictions on gifts, lotteries, contests and other sales </a:t>
            </a:r>
            <a:r>
              <a:rPr lang="en-US" altLang="cs-CZ" sz="2200" dirty="0" smtClean="0">
                <a:latin typeface="Arial" panose="020B0604020202020204" pitchFamily="34" charset="0"/>
              </a:rPr>
              <a:t>promotion</a:t>
            </a:r>
            <a:r>
              <a:rPr lang="cs-CZ" altLang="cs-CZ" sz="2200" dirty="0" smtClean="0">
                <a:latin typeface="Arial" panose="020B0604020202020204" pitchFamily="34" charset="0"/>
              </a:rPr>
              <a:t>.</a:t>
            </a: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Responsibilities </a:t>
            </a:r>
            <a:r>
              <a:rPr lang="cs-CZ" altLang="cs-CZ" sz="2200" dirty="0" smtClean="0">
                <a:latin typeface="Arial" panose="020B0604020202020204" pitchFamily="34" charset="0"/>
              </a:rPr>
              <a:t>to </a:t>
            </a:r>
            <a:r>
              <a:rPr lang="en-US" altLang="cs-CZ" sz="2200" dirty="0" smtClean="0">
                <a:latin typeface="Arial" panose="020B0604020202020204" pitchFamily="34" charset="0"/>
              </a:rPr>
              <a:t>use </a:t>
            </a:r>
            <a:r>
              <a:rPr lang="en-US" altLang="cs-CZ" sz="2200" dirty="0">
                <a:latin typeface="Arial" panose="020B0604020202020204" pitchFamily="34" charset="0"/>
              </a:rPr>
              <a:t>the official language in advertising, instruction manuals and elsewhere in the marketing </a:t>
            </a:r>
            <a:r>
              <a:rPr lang="en-US" altLang="cs-CZ" sz="2200" dirty="0" smtClean="0">
                <a:latin typeface="Arial" panose="020B0604020202020204" pitchFamily="34" charset="0"/>
              </a:rPr>
              <a:t>communication</a:t>
            </a:r>
            <a:r>
              <a:rPr lang="cs-CZ" altLang="cs-CZ" sz="2200" dirty="0" smtClean="0">
                <a:latin typeface="Arial" panose="020B0604020202020204" pitchFamily="34" charset="0"/>
              </a:rPr>
              <a:t>.</a:t>
            </a:r>
            <a:endParaRPr lang="en-US" altLang="cs-CZ" sz="2200" dirty="0">
              <a:latin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Ethical codes of communication (</a:t>
            </a:r>
            <a:r>
              <a:rPr lang="en-US" altLang="cs-CZ" sz="2200" dirty="0" smtClean="0">
                <a:latin typeface="Arial" panose="020B0604020202020204" pitchFamily="34" charset="0"/>
              </a:rPr>
              <a:t>e</a:t>
            </a:r>
            <a:r>
              <a:rPr lang="cs-CZ" altLang="cs-CZ" sz="2200" dirty="0" smtClean="0">
                <a:latin typeface="Arial" panose="020B0604020202020204" pitchFamily="34" charset="0"/>
              </a:rPr>
              <a:t>.</a:t>
            </a:r>
            <a:r>
              <a:rPr lang="en-US" altLang="cs-CZ" sz="2200" dirty="0" smtClean="0">
                <a:latin typeface="Arial" panose="020B0604020202020204" pitchFamily="34" charset="0"/>
              </a:rPr>
              <a:t>g</a:t>
            </a:r>
            <a:r>
              <a:rPr lang="cs-CZ" altLang="cs-CZ" sz="2200" dirty="0" smtClean="0">
                <a:latin typeface="Arial" panose="020B0604020202020204" pitchFamily="34" charset="0"/>
              </a:rPr>
              <a:t>.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the need for self-regulation).</a:t>
            </a:r>
            <a:endParaRPr lang="en-GB" altLang="cs-CZ" sz="22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61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 International Communication Policy</a:t>
            </a: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latin typeface="Arial" panose="020B0604020202020204" pitchFamily="34" charset="0"/>
              </a:rPr>
              <a:t>PROCESS FOR CREATING COMMUNICATION CAMPAIGN 1</a:t>
            </a:r>
            <a:endParaRPr lang="cs-CZ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48547"/>
            <a:ext cx="847725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1. Consideration of the differences between the domestic and foreign </a:t>
            </a:r>
            <a:r>
              <a:rPr lang="en-US" altLang="cs-CZ" sz="2200" dirty="0" smtClean="0">
                <a:latin typeface="Arial" panose="020B0604020202020204" pitchFamily="34" charset="0"/>
              </a:rPr>
              <a:t>market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for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all relevant factors.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2. Selection of target customer groups and </a:t>
            </a:r>
            <a:r>
              <a:rPr lang="en-US" altLang="cs-CZ" sz="2200" dirty="0" err="1" smtClean="0">
                <a:latin typeface="Arial" panose="020B0604020202020204" pitchFamily="34" charset="0"/>
              </a:rPr>
              <a:t>creat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ing</a:t>
            </a:r>
            <a:r>
              <a:rPr lang="en-US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>
                <a:latin typeface="Arial" panose="020B0604020202020204" pitchFamily="34" charset="0"/>
              </a:rPr>
              <a:t>a profile of each target </a:t>
            </a:r>
            <a:r>
              <a:rPr lang="en-US" altLang="cs-CZ" sz="2200" dirty="0" smtClean="0">
                <a:latin typeface="Arial" panose="020B0604020202020204" pitchFamily="34" charset="0"/>
              </a:rPr>
              <a:t>segment </a:t>
            </a:r>
            <a:r>
              <a:rPr lang="en-US" altLang="cs-CZ" sz="2200" dirty="0">
                <a:latin typeface="Arial" panose="020B0604020202020204" pitchFamily="34" charset="0"/>
              </a:rPr>
              <a:t>(for each country).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3. Assessing that the advantages and characteristics of the offered products or </a:t>
            </a:r>
            <a:r>
              <a:rPr lang="en-US" altLang="cs-CZ" sz="2200" dirty="0" smtClean="0">
                <a:latin typeface="Arial" panose="020B0604020202020204" pitchFamily="34" charset="0"/>
              </a:rPr>
              <a:t>services. </a:t>
            </a:r>
            <a:r>
              <a:rPr lang="en-US" altLang="cs-CZ" sz="2200" dirty="0">
                <a:latin typeface="Arial" panose="020B0604020202020204" pitchFamily="34" charset="0"/>
              </a:rPr>
              <a:t>The selection of these special factors, which will be the content of communication messages must be made for each market segment.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4. Determination of the budget for the communication strategy. Concluding with some variations depending on the strategic use of various instruments of communication mix.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cs-CZ" sz="2200" dirty="0">
                <a:latin typeface="Arial" panose="020B0604020202020204" pitchFamily="34" charset="0"/>
              </a:rPr>
              <a:t>5. Creating the basic communication </a:t>
            </a:r>
            <a:r>
              <a:rPr lang="cs-CZ" altLang="cs-CZ" sz="2200" dirty="0" err="1" smtClean="0">
                <a:latin typeface="Arial" panose="020B0604020202020204" pitchFamily="34" charset="0"/>
              </a:rPr>
              <a:t>message</a:t>
            </a:r>
            <a:r>
              <a:rPr lang="cs-CZ" altLang="cs-CZ" sz="2200" dirty="0" smtClean="0">
                <a:latin typeface="Arial" panose="020B0604020202020204" pitchFamily="34" charset="0"/>
              </a:rPr>
              <a:t> </a:t>
            </a:r>
            <a:r>
              <a:rPr lang="en-US" altLang="cs-CZ" sz="2200" dirty="0" smtClean="0">
                <a:latin typeface="Arial" panose="020B0604020202020204" pitchFamily="34" charset="0"/>
              </a:rPr>
              <a:t>(advertising </a:t>
            </a:r>
            <a:r>
              <a:rPr lang="en-US" altLang="cs-CZ" sz="2200" dirty="0">
                <a:latin typeface="Arial" panose="020B0604020202020204" pitchFamily="34" charset="0"/>
              </a:rPr>
              <a:t>slogan), which should be universal in a given market for all media</a:t>
            </a:r>
            <a:r>
              <a:rPr lang="en-US" altLang="cs-CZ" sz="2200" dirty="0" smtClean="0">
                <a:latin typeface="Arial" panose="020B0604020202020204" pitchFamily="34" charset="0"/>
              </a:rPr>
              <a:t>.</a:t>
            </a:r>
            <a:endParaRPr lang="en-GB" altLang="cs-CZ" sz="22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65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_OPF_návrh [režim kompatibility]" id="{F70FC462-D9F3-4EB2-B923-5E5330675293}" vid="{CCD9E1B5-EE89-42D1-936D-BB4AE5A7B3F6}"/>
    </a:ext>
  </a:extLst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</Template>
  <TotalTime>1315</TotalTime>
  <Words>3039</Words>
  <Application>Microsoft Office PowerPoint</Application>
  <PresentationFormat>Předvádění na obrazovce (4:3)</PresentationFormat>
  <Paragraphs>212</Paragraphs>
  <Slides>30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30</vt:i4>
      </vt:variant>
    </vt:vector>
  </HeadingPairs>
  <TitlesOfParts>
    <vt:vector size="36" baseType="lpstr">
      <vt:lpstr>Arial</vt:lpstr>
      <vt:lpstr>Calibri</vt:lpstr>
      <vt:lpstr>Calibri Light</vt:lpstr>
      <vt:lpstr>Wingdings</vt:lpstr>
      <vt:lpstr>Motiv sady Office</vt:lpstr>
      <vt:lpstr>Vlastní návrh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Roman Šperka</dc:creator>
  <cp:lastModifiedBy>Misa</cp:lastModifiedBy>
  <cp:revision>96</cp:revision>
  <dcterms:created xsi:type="dcterms:W3CDTF">2016-03-17T12:08:01Z</dcterms:created>
  <dcterms:modified xsi:type="dcterms:W3CDTF">2017-04-17T17:26:38Z</dcterms:modified>
</cp:coreProperties>
</file>