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85" r:id="rId3"/>
    <p:sldId id="298" r:id="rId4"/>
    <p:sldId id="286" r:id="rId5"/>
    <p:sldId id="300" r:id="rId6"/>
    <p:sldId id="301" r:id="rId7"/>
    <p:sldId id="302" r:id="rId8"/>
    <p:sldId id="303" r:id="rId9"/>
    <p:sldId id="304" r:id="rId10"/>
    <p:sldId id="305" r:id="rId11"/>
    <p:sldId id="306" r:id="rId12"/>
    <p:sldId id="287" r:id="rId13"/>
    <p:sldId id="288" r:id="rId14"/>
    <p:sldId id="289" r:id="rId15"/>
    <p:sldId id="290" r:id="rId16"/>
    <p:sldId id="291" r:id="rId17"/>
    <p:sldId id="292" r:id="rId18"/>
    <p:sldId id="293" r:id="rId19"/>
    <p:sldId id="294" r:id="rId20"/>
    <p:sldId id="295" r:id="rId21"/>
    <p:sldId id="296" r:id="rId22"/>
    <p:sldId id="297"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75" autoAdjust="0"/>
  </p:normalViewPr>
  <p:slideViewPr>
    <p:cSldViewPr>
      <p:cViewPr varScale="1">
        <p:scale>
          <a:sx n="83" d="100"/>
          <a:sy n="83" d="100"/>
        </p:scale>
        <p:origin x="102" y="744"/>
      </p:cViewPr>
      <p:guideLst>
        <p:guide orient="horz" pos="1620"/>
        <p:guide pos="2880"/>
      </p:guideLst>
    </p:cSldViewPr>
  </p:slideViewPr>
  <p:outlineViewPr>
    <p:cViewPr>
      <p:scale>
        <a:sx n="33" d="100"/>
        <a:sy n="33" d="100"/>
      </p:scale>
      <p:origin x="0" y="96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1170D8-298D-4D24-8090-479A8C292EDD}" type="datetimeFigureOut">
              <a:rPr lang="cs-CZ" smtClean="0"/>
              <a:t>30.04.2018</a:t>
            </a:fld>
            <a:endParaRPr lang="cs-CZ"/>
          </a:p>
        </p:txBody>
      </p:sp>
      <p:sp>
        <p:nvSpPr>
          <p:cNvPr id="4" name="Zástupný symbol pro zápatí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D8E8A0E-E22B-4864-A632-F00AE473BC61}" type="slidenum">
              <a:rPr lang="cs-CZ" smtClean="0"/>
              <a:t>‹#›</a:t>
            </a:fld>
            <a:endParaRPr lang="cs-CZ"/>
          </a:p>
        </p:txBody>
      </p:sp>
    </p:spTree>
    <p:extLst>
      <p:ext uri="{BB962C8B-B14F-4D97-AF65-F5344CB8AC3E}">
        <p14:creationId xmlns:p14="http://schemas.microsoft.com/office/powerpoint/2010/main" val="3356733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30.04.2018</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532117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400" y="208360"/>
            <a:ext cx="7772400" cy="857250"/>
          </a:xfrm>
        </p:spPr>
        <p:txBody>
          <a:bodyPr/>
          <a:lstStyle/>
          <a:p>
            <a:r>
              <a:rPr lang="cs-CZ"/>
              <a:t>Kliknutím lze upravit styl.</a:t>
            </a:r>
          </a:p>
        </p:txBody>
      </p:sp>
      <p:sp>
        <p:nvSpPr>
          <p:cNvPr id="3" name="Zástupný symbol pro text 2"/>
          <p:cNvSpPr>
            <a:spLocks noGrp="1"/>
          </p:cNvSpPr>
          <p:nvPr>
            <p:ph type="body" sz="half" idx="1"/>
          </p:nvPr>
        </p:nvSpPr>
        <p:spPr>
          <a:xfrm>
            <a:off x="914400" y="1200150"/>
            <a:ext cx="3810000" cy="3398044"/>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76800" y="1200150"/>
            <a:ext cx="3810000" cy="3398044"/>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a:extLst>
              <a:ext uri="{FF2B5EF4-FFF2-40B4-BE49-F238E27FC236}">
                <a16:creationId xmlns:a16="http://schemas.microsoft.com/office/drawing/2014/main" id="{BAF3FD2F-61FD-42BC-A5B6-45097B84B35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994C871A-42FA-47AD-A467-523D9F6C8BE6}"/>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1">
            <a:extLst>
              <a:ext uri="{FF2B5EF4-FFF2-40B4-BE49-F238E27FC236}">
                <a16:creationId xmlns:a16="http://schemas.microsoft.com/office/drawing/2014/main" id="{2FA038FA-203A-4A53-88E5-E1C1132CD365}"/>
              </a:ext>
            </a:extLst>
          </p:cNvPr>
          <p:cNvSpPr>
            <a:spLocks noGrp="1" noChangeArrowheads="1"/>
          </p:cNvSpPr>
          <p:nvPr>
            <p:ph type="sldNum" sz="quarter" idx="12"/>
          </p:nvPr>
        </p:nvSpPr>
        <p:spPr>
          <a:ln/>
        </p:spPr>
        <p:txBody>
          <a:bodyPr/>
          <a:lstStyle>
            <a:lvl1pPr>
              <a:defRPr/>
            </a:lvl1pPr>
          </a:lstStyle>
          <a:p>
            <a:fld id="{61777C42-AA7E-49F4-96BC-E206B99A1E13}" type="slidenum">
              <a:rPr lang="cs-CZ" altLang="cs-CZ"/>
              <a:pPr/>
              <a:t>‹#›</a:t>
            </a:fld>
            <a:endParaRPr lang="cs-CZ" altLang="cs-CZ"/>
          </a:p>
        </p:txBody>
      </p:sp>
    </p:spTree>
    <p:extLst>
      <p:ext uri="{BB962C8B-B14F-4D97-AF65-F5344CB8AC3E}">
        <p14:creationId xmlns:p14="http://schemas.microsoft.com/office/powerpoint/2010/main" val="2542065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914400" y="1200150"/>
            <a:ext cx="3810000" cy="339804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76800" y="1200150"/>
            <a:ext cx="3810000" cy="339804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9">
            <a:extLst>
              <a:ext uri="{FF2B5EF4-FFF2-40B4-BE49-F238E27FC236}">
                <a16:creationId xmlns:a16="http://schemas.microsoft.com/office/drawing/2014/main" id="{E3C21716-8101-4872-9389-BEB6036EDABB}"/>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10">
            <a:extLst>
              <a:ext uri="{FF2B5EF4-FFF2-40B4-BE49-F238E27FC236}">
                <a16:creationId xmlns:a16="http://schemas.microsoft.com/office/drawing/2014/main" id="{E02AE287-F6B6-44AE-BDEE-2EED3177C07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11">
            <a:extLst>
              <a:ext uri="{FF2B5EF4-FFF2-40B4-BE49-F238E27FC236}">
                <a16:creationId xmlns:a16="http://schemas.microsoft.com/office/drawing/2014/main" id="{AC8D53BC-BAC6-4D3F-9D15-A835D205B289}"/>
              </a:ext>
            </a:extLst>
          </p:cNvPr>
          <p:cNvSpPr>
            <a:spLocks noGrp="1" noChangeArrowheads="1"/>
          </p:cNvSpPr>
          <p:nvPr>
            <p:ph type="sldNum" sz="quarter" idx="12"/>
          </p:nvPr>
        </p:nvSpPr>
        <p:spPr>
          <a:ln/>
        </p:spPr>
        <p:txBody>
          <a:bodyPr/>
          <a:lstStyle>
            <a:lvl1pPr>
              <a:defRPr/>
            </a:lvl1pPr>
          </a:lstStyle>
          <a:p>
            <a:fld id="{CFDFE0B2-B7BB-4349-9C9C-BEDD0BC6F171}" type="slidenum">
              <a:rPr lang="cs-CZ" altLang="cs-CZ"/>
              <a:pPr/>
              <a:t>‹#›</a:t>
            </a:fld>
            <a:endParaRPr lang="cs-CZ" altLang="cs-CZ"/>
          </a:p>
        </p:txBody>
      </p:sp>
    </p:spTree>
    <p:extLst>
      <p:ext uri="{BB962C8B-B14F-4D97-AF65-F5344CB8AC3E}">
        <p14:creationId xmlns:p14="http://schemas.microsoft.com/office/powerpoint/2010/main" val="385816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9">
            <a:extLst>
              <a:ext uri="{FF2B5EF4-FFF2-40B4-BE49-F238E27FC236}">
                <a16:creationId xmlns:a16="http://schemas.microsoft.com/office/drawing/2014/main" id="{7DC6314A-65AE-4C3B-AF9C-32321295391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10">
            <a:extLst>
              <a:ext uri="{FF2B5EF4-FFF2-40B4-BE49-F238E27FC236}">
                <a16:creationId xmlns:a16="http://schemas.microsoft.com/office/drawing/2014/main" id="{DD50C4E6-4101-4D85-AC9D-694157B1ACC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11">
            <a:extLst>
              <a:ext uri="{FF2B5EF4-FFF2-40B4-BE49-F238E27FC236}">
                <a16:creationId xmlns:a16="http://schemas.microsoft.com/office/drawing/2014/main" id="{3B34CBB0-0465-40D1-B866-D4A1FF2E42A9}"/>
              </a:ext>
            </a:extLst>
          </p:cNvPr>
          <p:cNvSpPr>
            <a:spLocks noGrp="1" noChangeArrowheads="1"/>
          </p:cNvSpPr>
          <p:nvPr>
            <p:ph type="sldNum" sz="quarter" idx="12"/>
          </p:nvPr>
        </p:nvSpPr>
        <p:spPr>
          <a:ln/>
        </p:spPr>
        <p:txBody>
          <a:bodyPr/>
          <a:lstStyle>
            <a:lvl1pPr>
              <a:defRPr/>
            </a:lvl1pPr>
          </a:lstStyle>
          <a:p>
            <a:fld id="{32DD9FF3-2A6F-4968-A9C6-2DF7B86CBA2A}" type="slidenum">
              <a:rPr lang="cs-CZ" altLang="cs-CZ"/>
              <a:pPr/>
              <a:t>‹#›</a:t>
            </a:fld>
            <a:endParaRPr lang="cs-CZ" altLang="cs-CZ"/>
          </a:p>
        </p:txBody>
      </p:sp>
    </p:spTree>
    <p:extLst>
      <p:ext uri="{BB962C8B-B14F-4D97-AF65-F5344CB8AC3E}">
        <p14:creationId xmlns:p14="http://schemas.microsoft.com/office/powerpoint/2010/main" val="2267905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503548" y="483518"/>
            <a:ext cx="5220580" cy="2160240"/>
          </a:xfrm>
          <a:prstGeom prst="rect">
            <a:avLst/>
          </a:prstGeom>
        </p:spPr>
        <p:txBody>
          <a:bodyPr anchor="t">
            <a:normAutofit/>
          </a:bodyPr>
          <a:lstStyle/>
          <a:p>
            <a:r>
              <a:rPr lang="cs-CZ" sz="3200" b="1" dirty="0">
                <a:solidFill>
                  <a:schemeClr val="bg1"/>
                </a:solidFill>
                <a:latin typeface="Times New Roman" panose="02020603050405020304" pitchFamily="18" charset="0"/>
                <a:cs typeface="Times New Roman" panose="02020603050405020304" pitchFamily="18" charset="0"/>
              </a:rPr>
              <a:t>Rozvoj podnikatelského prostředí pomocí vybraných cílů regionální politiky</a:t>
            </a:r>
          </a:p>
        </p:txBody>
      </p:sp>
      <p:sp>
        <p:nvSpPr>
          <p:cNvPr id="3" name="Podnadpis 2"/>
          <p:cNvSpPr>
            <a:spLocks noGrp="1"/>
          </p:cNvSpPr>
          <p:nvPr>
            <p:ph type="subTitle" idx="4294967295"/>
          </p:nvPr>
        </p:nvSpPr>
        <p:spPr>
          <a:xfrm>
            <a:off x="467544" y="3291830"/>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Přednáška 8 </a:t>
            </a:r>
          </a:p>
        </p:txBody>
      </p:sp>
      <p:sp>
        <p:nvSpPr>
          <p:cNvPr id="9" name="Podnadpis 2"/>
          <p:cNvSpPr txBox="1">
            <a:spLocks/>
          </p:cNvSpPr>
          <p:nvPr/>
        </p:nvSpPr>
        <p:spPr>
          <a:xfrm>
            <a:off x="5868144" y="3723878"/>
            <a:ext cx="3275856"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cs-CZ" altLang="cs-CZ" sz="1600" b="1" dirty="0">
                <a:solidFill>
                  <a:srgbClr val="307871"/>
                </a:solidFill>
                <a:latin typeface="Times New Roman" panose="02020603050405020304" pitchFamily="18" charset="0"/>
                <a:cs typeface="Times New Roman" panose="02020603050405020304" pitchFamily="18" charset="0"/>
              </a:rPr>
              <a:t>doc. Ing. Jarmila Šebestová,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81D063-E5D3-4963-84F6-2605086EF47C}"/>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5C0C8282-8CC1-4D73-B9DC-3CB63BE7FF2E}"/>
              </a:ext>
            </a:extLst>
          </p:cNvPr>
          <p:cNvSpPr/>
          <p:nvPr/>
        </p:nvSpPr>
        <p:spPr>
          <a:xfrm>
            <a:off x="467544" y="843558"/>
            <a:ext cx="8208912" cy="3755644"/>
          </a:xfrm>
          <a:prstGeom prst="rect">
            <a:avLst/>
          </a:prstGeom>
        </p:spPr>
        <p:txBody>
          <a:bodyPr wrap="square">
            <a:spAutoFit/>
          </a:bodyPr>
          <a:lstStyle/>
          <a:p>
            <a:pPr>
              <a:lnSpc>
                <a:spcPct val="90000"/>
              </a:lnSpc>
            </a:pPr>
            <a:r>
              <a:rPr lang="cs-CZ" altLang="cs-CZ" sz="1500" b="1" u="sng" dirty="0"/>
              <a:t>6. období 2007 – 2013</a:t>
            </a:r>
          </a:p>
          <a:p>
            <a:pPr marL="742950" lvl="1" indent="-285750">
              <a:lnSpc>
                <a:spcPct val="90000"/>
              </a:lnSpc>
              <a:buFont typeface="Arial" panose="020B0604020202020204" pitchFamily="34" charset="0"/>
              <a:buChar char="•"/>
            </a:pPr>
            <a:r>
              <a:rPr lang="cs-CZ" sz="1600" dirty="0"/>
              <a:t>Na období 2007-2013 mají nástroje pro splnění těchto cílů právní základ v balíčku pěti nařízení přijatých Radou a Evropským parlamentem v červenci 2006. </a:t>
            </a:r>
          </a:p>
          <a:p>
            <a:pPr marL="742950" lvl="1" indent="-285750">
              <a:lnSpc>
                <a:spcPct val="90000"/>
              </a:lnSpc>
              <a:buFont typeface="Arial" panose="020B0604020202020204" pitchFamily="34" charset="0"/>
              <a:buChar char="•"/>
            </a:pPr>
            <a:r>
              <a:rPr lang="cs-CZ" sz="1600" dirty="0"/>
              <a:t>V programovém období 2007-2013 bylo z rozpočtu EU na politiku soudržnosti vyčleněno přes 347 miliard eur, z kterých Česká republika měla možnost čerpat více než 26 miliard eur. Investice členských států v tomto období byly koncentrovány na cíle vyplývající ze strategie Evropské unie na pomoc růstu a zaměstnanosti (tzv. Lisabonské strategie). Konkrétní strategie a oblasti pro čerpání evropských prostředků jsou pak stanoveny v Národním strategickém referenčním rámci. </a:t>
            </a:r>
          </a:p>
          <a:p>
            <a:pPr marL="742950" lvl="1" indent="-285750">
              <a:lnSpc>
                <a:spcPct val="90000"/>
              </a:lnSpc>
              <a:buFont typeface="Arial" panose="020B0604020202020204" pitchFamily="34" charset="0"/>
              <a:buChar char="•"/>
            </a:pPr>
            <a:endParaRPr lang="cs-CZ" altLang="cs-CZ" sz="1350" dirty="0"/>
          </a:p>
          <a:p>
            <a:pPr marL="742950" lvl="1" indent="-285750">
              <a:lnSpc>
                <a:spcPct val="90000"/>
              </a:lnSpc>
              <a:buFont typeface="Arial" panose="020B0604020202020204" pitchFamily="34" charset="0"/>
              <a:buChar char="•"/>
            </a:pPr>
            <a:r>
              <a:rPr lang="cs-CZ" altLang="cs-CZ" sz="1350" dirty="0"/>
              <a:t>    Cíl 1 – Konvergence: Zaměřoval se na podporu hospodářského a sociálního rozvoje regionů soudržnosti s hrubým domácím produktem (HDP) na obyvatele nižším než 75% průměru HDP EU. Tento cíl byl financovaný z </a:t>
            </a:r>
            <a:r>
              <a:rPr lang="cs-CZ" altLang="cs-CZ" sz="1350" dirty="0" err="1"/>
              <a:t>ERDF</a:t>
            </a:r>
            <a:r>
              <a:rPr lang="cs-CZ" altLang="cs-CZ" sz="1350" dirty="0"/>
              <a:t>, ESF a FS a v ČR pod něj spadaly všechny regiony soudržnosti s výjimkou hlavního města Prahy.</a:t>
            </a:r>
          </a:p>
          <a:p>
            <a:pPr marL="742950" lvl="1" indent="-285750">
              <a:lnSpc>
                <a:spcPct val="90000"/>
              </a:lnSpc>
              <a:buFont typeface="Arial" panose="020B0604020202020204" pitchFamily="34" charset="0"/>
              <a:buChar char="•"/>
            </a:pPr>
            <a:r>
              <a:rPr lang="cs-CZ" altLang="cs-CZ" sz="1350" dirty="0"/>
              <a:t>    Cíl 2 - Regionální konkurenceschopnost a zaměstnanost - V České republice pod něj spadalo pouze hlavní město Praha.</a:t>
            </a:r>
          </a:p>
          <a:p>
            <a:pPr marL="742950" lvl="1" indent="-285750">
              <a:lnSpc>
                <a:spcPct val="90000"/>
              </a:lnSpc>
              <a:buFont typeface="Arial" panose="020B0604020202020204" pitchFamily="34" charset="0"/>
              <a:buChar char="•"/>
            </a:pPr>
            <a:r>
              <a:rPr lang="cs-CZ" altLang="cs-CZ" sz="1350" dirty="0"/>
              <a:t>     Cíl 3 - Evropská územní spolupráce</a:t>
            </a:r>
          </a:p>
          <a:p>
            <a:pPr marL="742950" lvl="1" indent="-285750">
              <a:lnSpc>
                <a:spcPct val="90000"/>
              </a:lnSpc>
              <a:buFont typeface="Arial" panose="020B0604020202020204" pitchFamily="34" charset="0"/>
              <a:buChar char="•"/>
            </a:pPr>
            <a:endParaRPr lang="cs-CZ" altLang="cs-CZ" sz="1350" dirty="0"/>
          </a:p>
        </p:txBody>
      </p:sp>
    </p:spTree>
    <p:extLst>
      <p:ext uri="{BB962C8B-B14F-4D97-AF65-F5344CB8AC3E}">
        <p14:creationId xmlns:p14="http://schemas.microsoft.com/office/powerpoint/2010/main" val="1598052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819FD-1798-4AB0-BEAC-C50E1BDD14F8}"/>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BC1FAB97-5A32-46D2-BB3F-42CD4DF23B4F}"/>
              </a:ext>
            </a:extLst>
          </p:cNvPr>
          <p:cNvSpPr/>
          <p:nvPr/>
        </p:nvSpPr>
        <p:spPr>
          <a:xfrm>
            <a:off x="395536" y="723389"/>
            <a:ext cx="2307042" cy="341632"/>
          </a:xfrm>
          <a:prstGeom prst="rect">
            <a:avLst/>
          </a:prstGeom>
        </p:spPr>
        <p:txBody>
          <a:bodyPr wrap="none">
            <a:spAutoFit/>
          </a:bodyPr>
          <a:lstStyle/>
          <a:p>
            <a:pPr>
              <a:lnSpc>
                <a:spcPct val="90000"/>
              </a:lnSpc>
            </a:pPr>
            <a:r>
              <a:rPr lang="cs-CZ" altLang="cs-CZ" b="1" u="sng" dirty="0"/>
              <a:t>7. období 2014 – 2020</a:t>
            </a:r>
          </a:p>
        </p:txBody>
      </p:sp>
      <p:sp>
        <p:nvSpPr>
          <p:cNvPr id="4" name="Obdélník 3">
            <a:extLst>
              <a:ext uri="{FF2B5EF4-FFF2-40B4-BE49-F238E27FC236}">
                <a16:creationId xmlns:a16="http://schemas.microsoft.com/office/drawing/2014/main" id="{8DA1F10C-BF3C-4ECC-9E0E-8AD6AED6018C}"/>
              </a:ext>
            </a:extLst>
          </p:cNvPr>
          <p:cNvSpPr/>
          <p:nvPr/>
        </p:nvSpPr>
        <p:spPr>
          <a:xfrm>
            <a:off x="395536" y="1279089"/>
            <a:ext cx="8136904" cy="2862322"/>
          </a:xfrm>
          <a:prstGeom prst="rect">
            <a:avLst/>
          </a:prstGeom>
        </p:spPr>
        <p:txBody>
          <a:bodyPr wrap="square">
            <a:spAutoFit/>
          </a:bodyPr>
          <a:lstStyle/>
          <a:p>
            <a:r>
              <a:rPr lang="cs-CZ" b="1" dirty="0"/>
              <a:t>V tomto období jsou stanoveny dva cíle regionální politiky EU:</a:t>
            </a:r>
            <a:endParaRPr lang="cs-CZ" dirty="0"/>
          </a:p>
          <a:p>
            <a:pPr>
              <a:buFont typeface="+mj-lt"/>
              <a:buAutoNum type="arabicPeriod"/>
            </a:pPr>
            <a:r>
              <a:rPr lang="cs-CZ" dirty="0"/>
              <a:t>Investice pro růst a konkurenceschopnost (97,6 % rozpočtu). Cíl bude financován z fondu </a:t>
            </a:r>
            <a:r>
              <a:rPr lang="cs-CZ" dirty="0" err="1"/>
              <a:t>ERDF</a:t>
            </a:r>
            <a:r>
              <a:rPr lang="cs-CZ" dirty="0"/>
              <a:t>, ESF a Fondu soudržnosti.</a:t>
            </a:r>
          </a:p>
          <a:p>
            <a:pPr>
              <a:buFont typeface="+mj-lt"/>
              <a:buAutoNum type="arabicPeriod"/>
            </a:pPr>
            <a:r>
              <a:rPr lang="cs-CZ" dirty="0"/>
              <a:t>Evropská územní spolupráce (2,4 % rozpočtu). Tento cíl byl ustanoven již pro období 2007-2013 a nadále bude financován z fondu </a:t>
            </a:r>
            <a:r>
              <a:rPr lang="cs-CZ" dirty="0" err="1"/>
              <a:t>ERDF</a:t>
            </a:r>
            <a:r>
              <a:rPr lang="cs-CZ" dirty="0"/>
              <a:t>.</a:t>
            </a:r>
          </a:p>
          <a:p>
            <a:pPr>
              <a:buFont typeface="+mj-lt"/>
              <a:buAutoNum type="arabicPeriod"/>
            </a:pPr>
            <a:r>
              <a:rPr lang="cs-CZ" b="1" dirty="0"/>
              <a:t>Regionální politika EU v období 2014-2020 poskytne finanční podporu evropským regionům ve výši 366,8 miliard eur.</a:t>
            </a:r>
          </a:p>
          <a:p>
            <a:pPr>
              <a:buFont typeface="+mj-lt"/>
              <a:buAutoNum type="arabicPeriod"/>
            </a:pPr>
            <a:r>
              <a:rPr lang="cs-CZ" dirty="0"/>
              <a:t>Hlavními prioritami pro investice z Evropského fondu pro regionální rozvoj jsou inovace a výzkum, digitální agenda, podpora pro malé a střední podniky a nízkouhlíková ekonomika. </a:t>
            </a:r>
          </a:p>
        </p:txBody>
      </p:sp>
    </p:spTree>
    <p:extLst>
      <p:ext uri="{BB962C8B-B14F-4D97-AF65-F5344CB8AC3E}">
        <p14:creationId xmlns:p14="http://schemas.microsoft.com/office/powerpoint/2010/main" val="1734785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EDA029-3F93-4018-84B1-37022ECFD1EF}"/>
              </a:ext>
            </a:extLst>
          </p:cNvPr>
          <p:cNvSpPr>
            <a:spLocks noGrp="1"/>
          </p:cNvSpPr>
          <p:nvPr>
            <p:ph type="title"/>
          </p:nvPr>
        </p:nvSpPr>
        <p:spPr>
          <a:xfrm>
            <a:off x="251520" y="195486"/>
            <a:ext cx="6984776" cy="507703"/>
          </a:xfrm>
        </p:spPr>
        <p:txBody>
          <a:bodyPr/>
          <a:lstStyle/>
          <a:p>
            <a:r>
              <a:rPr lang="cs-CZ" dirty="0"/>
              <a:t>Strategie lokálního a regionálního rozvoje </a:t>
            </a:r>
          </a:p>
        </p:txBody>
      </p:sp>
      <p:sp>
        <p:nvSpPr>
          <p:cNvPr id="3" name="Obdélník 2">
            <a:extLst>
              <a:ext uri="{FF2B5EF4-FFF2-40B4-BE49-F238E27FC236}">
                <a16:creationId xmlns:a16="http://schemas.microsoft.com/office/drawing/2014/main" id="{478508BB-264C-4375-8707-63E0D62E40E4}"/>
              </a:ext>
            </a:extLst>
          </p:cNvPr>
          <p:cNvSpPr/>
          <p:nvPr/>
        </p:nvSpPr>
        <p:spPr>
          <a:xfrm>
            <a:off x="378296" y="1275606"/>
            <a:ext cx="8082136" cy="3170099"/>
          </a:xfrm>
          <a:prstGeom prst="rect">
            <a:avLst/>
          </a:prstGeom>
        </p:spPr>
        <p:txBody>
          <a:bodyPr wrap="square">
            <a:spAutoFit/>
          </a:bodyPr>
          <a:lstStyle/>
          <a:p>
            <a:r>
              <a:rPr lang="cs-CZ" sz="2000" dirty="0"/>
              <a:t>Dle OECD je cílem:</a:t>
            </a:r>
          </a:p>
          <a:p>
            <a:pPr marL="285750" indent="-285750">
              <a:buFont typeface="Arial" panose="020B0604020202020204" pitchFamily="34" charset="0"/>
              <a:buChar char="•"/>
            </a:pPr>
            <a:r>
              <a:rPr lang="cs-CZ" sz="2000" dirty="0"/>
              <a:t>posílit konkurenceschopnost regionů rozvinutím dosud nevyužitého potenciálu</a:t>
            </a:r>
          </a:p>
          <a:p>
            <a:pPr marL="285750" indent="-285750">
              <a:buFont typeface="Arial" panose="020B0604020202020204" pitchFamily="34" charset="0"/>
              <a:buChar char="•"/>
            </a:pPr>
            <a:r>
              <a:rPr lang="cs-CZ" sz="2000" dirty="0"/>
              <a:t>objevení a využití příležitostí pro prosazení místních výrobků a služeb (i formou zvýšení subdodávek pro zahraniční firmy působící v regionu)</a:t>
            </a:r>
          </a:p>
          <a:p>
            <a:pPr marL="285750" indent="-285750">
              <a:buFont typeface="Arial" panose="020B0604020202020204" pitchFamily="34" charset="0"/>
              <a:buChar char="•"/>
            </a:pPr>
            <a:r>
              <a:rPr lang="cs-CZ" sz="2000" dirty="0"/>
              <a:t>zlepšování kvalifikace a možností pro dlouhodobou profesionální dráhu</a:t>
            </a:r>
          </a:p>
          <a:p>
            <a:pPr marL="285750" indent="-285750">
              <a:buFont typeface="Arial" panose="020B0604020202020204" pitchFamily="34" charset="0"/>
              <a:buChar char="•"/>
            </a:pPr>
            <a:r>
              <a:rPr lang="cs-CZ" sz="2000" dirty="0"/>
              <a:t>zapojování problémových (znevýhodněných) skupin obyvatelstva do místní ekonomiky </a:t>
            </a:r>
          </a:p>
          <a:p>
            <a:pPr marL="285750" indent="-285750">
              <a:buFont typeface="Arial" panose="020B0604020202020204" pitchFamily="34" charset="0"/>
              <a:buChar char="•"/>
            </a:pPr>
            <a:r>
              <a:rPr lang="cs-CZ" sz="2000" dirty="0"/>
              <a:t>zlepšování fyzického prostředí / atraktivity pro podnikatele i jako součást kvality života místního obyvatelstva.</a:t>
            </a:r>
          </a:p>
        </p:txBody>
      </p:sp>
    </p:spTree>
    <p:extLst>
      <p:ext uri="{BB962C8B-B14F-4D97-AF65-F5344CB8AC3E}">
        <p14:creationId xmlns:p14="http://schemas.microsoft.com/office/powerpoint/2010/main" val="2446113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681C0D-A648-49DC-A03F-999FDDF1FE0D}"/>
              </a:ext>
            </a:extLst>
          </p:cNvPr>
          <p:cNvSpPr>
            <a:spLocks noGrp="1"/>
          </p:cNvSpPr>
          <p:nvPr>
            <p:ph type="title"/>
          </p:nvPr>
        </p:nvSpPr>
        <p:spPr/>
        <p:txBody>
          <a:bodyPr/>
          <a:lstStyle/>
          <a:p>
            <a:r>
              <a:rPr lang="cs-CZ" dirty="0"/>
              <a:t>Obsah strategie</a:t>
            </a:r>
          </a:p>
        </p:txBody>
      </p:sp>
      <p:sp>
        <p:nvSpPr>
          <p:cNvPr id="3" name="Obdélník 2">
            <a:extLst>
              <a:ext uri="{FF2B5EF4-FFF2-40B4-BE49-F238E27FC236}">
                <a16:creationId xmlns:a16="http://schemas.microsoft.com/office/drawing/2014/main" id="{D384944D-8333-4E88-8CDC-3EA34B772FD4}"/>
              </a:ext>
            </a:extLst>
          </p:cNvPr>
          <p:cNvSpPr/>
          <p:nvPr/>
        </p:nvSpPr>
        <p:spPr>
          <a:xfrm>
            <a:off x="467544" y="1131590"/>
            <a:ext cx="8352928" cy="2246769"/>
          </a:xfrm>
          <a:prstGeom prst="rect">
            <a:avLst/>
          </a:prstGeom>
        </p:spPr>
        <p:txBody>
          <a:bodyPr wrap="square">
            <a:spAutoFit/>
          </a:bodyPr>
          <a:lstStyle/>
          <a:p>
            <a:r>
              <a:rPr lang="cs-CZ" sz="2000" dirty="0"/>
              <a:t>Rozvojová strategie by měla obsahovat: </a:t>
            </a:r>
          </a:p>
          <a:p>
            <a:pPr marL="285750" indent="-285750">
              <a:buFont typeface="Arial" panose="020B0604020202020204" pitchFamily="34" charset="0"/>
              <a:buChar char="•"/>
            </a:pPr>
            <a:r>
              <a:rPr lang="cs-CZ" sz="2000" dirty="0"/>
              <a:t> strategii na zlepšení fyzického stavu lokality (infrastruktura, silnice, parkování...)</a:t>
            </a:r>
          </a:p>
          <a:p>
            <a:pPr marL="285750" indent="-285750">
              <a:buFont typeface="Arial" panose="020B0604020202020204" pitchFamily="34" charset="0"/>
              <a:buChar char="•"/>
            </a:pPr>
            <a:r>
              <a:rPr lang="cs-CZ" sz="2000" dirty="0"/>
              <a:t>strategii na rozvoj podnikání </a:t>
            </a:r>
          </a:p>
          <a:p>
            <a:pPr marL="285750" indent="-285750">
              <a:buFont typeface="Arial" panose="020B0604020202020204" pitchFamily="34" charset="0"/>
              <a:buChar char="•"/>
            </a:pPr>
            <a:r>
              <a:rPr lang="cs-CZ" sz="2000" dirty="0"/>
              <a:t>strategii na rozvoj lidských zdrojů (rekvalifikace, zaměstnání problémových skupin, pracovní centra, kvalitní školství, zapojení sponzorů)</a:t>
            </a:r>
          </a:p>
          <a:p>
            <a:pPr marL="285750" indent="-285750">
              <a:buFont typeface="Arial" panose="020B0604020202020204" pitchFamily="34" charset="0"/>
              <a:buChar char="•"/>
            </a:pPr>
            <a:r>
              <a:rPr lang="cs-CZ" sz="2000" dirty="0"/>
              <a:t>regionální technologickou/inovační strategii (</a:t>
            </a:r>
            <a:r>
              <a:rPr lang="cs-CZ" sz="2000" dirty="0" err="1"/>
              <a:t>RIS</a:t>
            </a:r>
            <a:r>
              <a:rPr lang="cs-CZ" sz="2000" dirty="0"/>
              <a:t>)</a:t>
            </a:r>
          </a:p>
        </p:txBody>
      </p:sp>
    </p:spTree>
    <p:extLst>
      <p:ext uri="{BB962C8B-B14F-4D97-AF65-F5344CB8AC3E}">
        <p14:creationId xmlns:p14="http://schemas.microsoft.com/office/powerpoint/2010/main" val="1635170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6746CC-DA5F-4E39-99A9-772ADB8905BC}"/>
              </a:ext>
            </a:extLst>
          </p:cNvPr>
          <p:cNvSpPr>
            <a:spLocks noGrp="1"/>
          </p:cNvSpPr>
          <p:nvPr>
            <p:ph type="title"/>
          </p:nvPr>
        </p:nvSpPr>
        <p:spPr>
          <a:xfrm>
            <a:off x="251520" y="195486"/>
            <a:ext cx="7344816" cy="507703"/>
          </a:xfrm>
        </p:spPr>
        <p:txBody>
          <a:bodyPr/>
          <a:lstStyle/>
          <a:p>
            <a:r>
              <a:rPr lang="cs-CZ" dirty="0"/>
              <a:t>Metody využitelné při zpracování rozvojových strategií </a:t>
            </a:r>
          </a:p>
        </p:txBody>
      </p:sp>
      <p:sp>
        <p:nvSpPr>
          <p:cNvPr id="3" name="Obdélník 2">
            <a:extLst>
              <a:ext uri="{FF2B5EF4-FFF2-40B4-BE49-F238E27FC236}">
                <a16:creationId xmlns:a16="http://schemas.microsoft.com/office/drawing/2014/main" id="{49D3F6B4-56D1-4328-8EAF-D88AB0932457}"/>
              </a:ext>
            </a:extLst>
          </p:cNvPr>
          <p:cNvSpPr/>
          <p:nvPr/>
        </p:nvSpPr>
        <p:spPr>
          <a:xfrm>
            <a:off x="971600" y="1971586"/>
            <a:ext cx="6912768" cy="1631216"/>
          </a:xfrm>
          <a:prstGeom prst="rect">
            <a:avLst/>
          </a:prstGeom>
        </p:spPr>
        <p:txBody>
          <a:bodyPr wrap="square">
            <a:spAutoFit/>
          </a:bodyPr>
          <a:lstStyle/>
          <a:p>
            <a:pPr algn="ctr">
              <a:spcAft>
                <a:spcPts val="0"/>
              </a:spcAft>
            </a:pPr>
            <a:r>
              <a:rPr lang="cs-CZ" sz="2500" dirty="0">
                <a:latin typeface="Times New Roman" panose="02020603050405020304" pitchFamily="18" charset="0"/>
                <a:ea typeface="Times New Roman" panose="02020603050405020304" pitchFamily="18" charset="0"/>
              </a:rPr>
              <a:t>Nejčastěji se používá srovnání s podobnými regiony či s celkem vyššího řádu, např. porovnání úrovně hlavních socioekonomických indikátorů v regionu s celostátním průměrem.  </a:t>
            </a:r>
          </a:p>
        </p:txBody>
      </p:sp>
    </p:spTree>
    <p:extLst>
      <p:ext uri="{BB962C8B-B14F-4D97-AF65-F5344CB8AC3E}">
        <p14:creationId xmlns:p14="http://schemas.microsoft.com/office/powerpoint/2010/main" val="151430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07DD1D-FDA1-4C0A-9743-5B5601CA940E}"/>
              </a:ext>
            </a:extLst>
          </p:cNvPr>
          <p:cNvSpPr>
            <a:spLocks noGrp="1"/>
          </p:cNvSpPr>
          <p:nvPr>
            <p:ph type="title"/>
          </p:nvPr>
        </p:nvSpPr>
        <p:spPr/>
        <p:txBody>
          <a:bodyPr/>
          <a:lstStyle/>
          <a:p>
            <a:r>
              <a:rPr lang="cs-CZ" b="1" dirty="0">
                <a:latin typeface="Times New Roman" panose="02020603050405020304" pitchFamily="18" charset="0"/>
                <a:ea typeface="Times New Roman" panose="02020603050405020304" pitchFamily="18" charset="0"/>
              </a:rPr>
              <a:t>Lokalizační kvocienty</a:t>
            </a:r>
            <a:br>
              <a:rPr lang="cs-CZ" dirty="0">
                <a:latin typeface="Times New Roman" panose="02020603050405020304" pitchFamily="18" charset="0"/>
                <a:ea typeface="Times New Roman" panose="02020603050405020304" pitchFamily="18" charset="0"/>
              </a:rPr>
            </a:br>
            <a:endParaRPr lang="cs-CZ" dirty="0"/>
          </a:p>
        </p:txBody>
      </p:sp>
      <p:sp>
        <p:nvSpPr>
          <p:cNvPr id="3" name="Obdélník 2">
            <a:extLst>
              <a:ext uri="{FF2B5EF4-FFF2-40B4-BE49-F238E27FC236}">
                <a16:creationId xmlns:a16="http://schemas.microsoft.com/office/drawing/2014/main" id="{6BFD8501-F9EF-42E4-90EB-AA75DED8F73F}"/>
              </a:ext>
            </a:extLst>
          </p:cNvPr>
          <p:cNvSpPr/>
          <p:nvPr/>
        </p:nvSpPr>
        <p:spPr>
          <a:xfrm>
            <a:off x="467544" y="1002090"/>
            <a:ext cx="8064896" cy="2646878"/>
          </a:xfrm>
          <a:prstGeom prst="rect">
            <a:avLst/>
          </a:prstGeom>
        </p:spPr>
        <p:txBody>
          <a:bodyPr wrap="square">
            <a:spAutoFit/>
          </a:bodyPr>
          <a:lstStyle/>
          <a:p>
            <a:pPr algn="just">
              <a:spcAft>
                <a:spcPts val="0"/>
              </a:spcAft>
            </a:pPr>
            <a:r>
              <a:rPr lang="cs-CZ" dirty="0">
                <a:latin typeface="Times New Roman" panose="02020603050405020304" pitchFamily="18" charset="0"/>
                <a:ea typeface="Times New Roman" panose="02020603050405020304" pitchFamily="18" charset="0"/>
              </a:rPr>
              <a:t>V případě analýzy míry specializace daného regionu v jednotlivých odvětvích je možno využít tzv</a:t>
            </a:r>
            <a:r>
              <a:rPr lang="cs-CZ" b="1"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lokalizační kvocienty- srovnání významu zkoumaného odvětví v regionu a ve vyšším celku:</a:t>
            </a:r>
          </a:p>
          <a:p>
            <a:pPr algn="ctr">
              <a:spcAft>
                <a:spcPts val="0"/>
              </a:spcAft>
            </a:pPr>
            <a:r>
              <a:rPr lang="cs-CZ" sz="4000" b="1" dirty="0" err="1">
                <a:latin typeface="Times New Roman" panose="02020603050405020304" pitchFamily="18" charset="0"/>
                <a:ea typeface="Times New Roman" panose="02020603050405020304" pitchFamily="18" charset="0"/>
              </a:rPr>
              <a:t>Lkv</a:t>
            </a:r>
            <a:r>
              <a:rPr lang="cs-CZ" sz="4000" b="1" dirty="0">
                <a:latin typeface="Times New Roman" panose="02020603050405020304" pitchFamily="18" charset="0"/>
                <a:ea typeface="Times New Roman" panose="02020603050405020304" pitchFamily="18" charset="0"/>
              </a:rPr>
              <a:t>= (</a:t>
            </a:r>
            <a:r>
              <a:rPr lang="cs-CZ" sz="4000" b="1" dirty="0" err="1">
                <a:latin typeface="Times New Roman" panose="02020603050405020304" pitchFamily="18" charset="0"/>
                <a:ea typeface="Times New Roman" panose="02020603050405020304" pitchFamily="18" charset="0"/>
              </a:rPr>
              <a:t>ri</a:t>
            </a:r>
            <a:r>
              <a:rPr lang="cs-CZ" sz="4000" b="1" dirty="0">
                <a:latin typeface="Times New Roman" panose="02020603050405020304" pitchFamily="18" charset="0"/>
                <a:ea typeface="Times New Roman" panose="02020603050405020304" pitchFamily="18" charset="0"/>
              </a:rPr>
              <a:t>/ti)/(</a:t>
            </a:r>
            <a:r>
              <a:rPr lang="cs-CZ" sz="4000" b="1" dirty="0" err="1">
                <a:latin typeface="Times New Roman" panose="02020603050405020304" pitchFamily="18" charset="0"/>
                <a:ea typeface="Times New Roman" panose="02020603050405020304" pitchFamily="18" charset="0"/>
              </a:rPr>
              <a:t>rt</a:t>
            </a:r>
            <a:r>
              <a:rPr lang="cs-CZ" sz="4000" b="1" dirty="0">
                <a:latin typeface="Times New Roman" panose="02020603050405020304" pitchFamily="18" charset="0"/>
                <a:ea typeface="Times New Roman" panose="02020603050405020304" pitchFamily="18" charset="0"/>
              </a:rPr>
              <a:t>/</a:t>
            </a:r>
            <a:r>
              <a:rPr lang="cs-CZ" sz="4000" b="1" dirty="0" err="1">
                <a:latin typeface="Times New Roman" panose="02020603050405020304" pitchFamily="18" charset="0"/>
                <a:ea typeface="Times New Roman" panose="02020603050405020304" pitchFamily="18" charset="0"/>
              </a:rPr>
              <a:t>tt</a:t>
            </a:r>
            <a:r>
              <a:rPr lang="cs-CZ" sz="4000" b="1" dirty="0">
                <a:latin typeface="Times New Roman" panose="02020603050405020304" pitchFamily="18" charset="0"/>
                <a:ea typeface="Times New Roman" panose="02020603050405020304" pitchFamily="18" charset="0"/>
              </a:rPr>
              <a:t>), </a:t>
            </a:r>
          </a:p>
          <a:p>
            <a:pPr algn="just">
              <a:spcAft>
                <a:spcPts val="0"/>
              </a:spcAft>
            </a:pPr>
            <a:r>
              <a:rPr lang="cs-CZ" dirty="0">
                <a:latin typeface="Times New Roman" panose="02020603050405020304" pitchFamily="18" charset="0"/>
                <a:ea typeface="Times New Roman" panose="02020603050405020304" pitchFamily="18" charset="0"/>
              </a:rPr>
              <a:t>kde  </a:t>
            </a:r>
            <a:r>
              <a:rPr lang="cs-CZ" dirty="0" err="1">
                <a:latin typeface="Times New Roman" panose="02020603050405020304" pitchFamily="18" charset="0"/>
                <a:ea typeface="Times New Roman" panose="02020603050405020304" pitchFamily="18" charset="0"/>
              </a:rPr>
              <a:t>ri</a:t>
            </a:r>
            <a:r>
              <a:rPr lang="cs-CZ" dirty="0">
                <a:latin typeface="Times New Roman" panose="02020603050405020304" pitchFamily="18" charset="0"/>
                <a:ea typeface="Times New Roman" panose="02020603050405020304" pitchFamily="18" charset="0"/>
              </a:rPr>
              <a:t> ..zaměstnanost v regionu v odvětví i</a:t>
            </a:r>
          </a:p>
          <a:p>
            <a:pPr algn="just">
              <a:spcAft>
                <a:spcPts val="0"/>
              </a:spcAft>
            </a:pPr>
            <a:r>
              <a:rPr lang="cs-CZ" dirty="0">
                <a:latin typeface="Times New Roman" panose="02020603050405020304" pitchFamily="18" charset="0"/>
                <a:ea typeface="Times New Roman" panose="02020603050405020304" pitchFamily="18" charset="0"/>
              </a:rPr>
              <a:t>ti... celková zaměstnanost v regionu</a:t>
            </a:r>
          </a:p>
          <a:p>
            <a:pPr algn="just">
              <a:spcAft>
                <a:spcPts val="0"/>
              </a:spcAft>
            </a:pPr>
            <a:r>
              <a:rPr lang="cs-CZ" dirty="0" err="1">
                <a:latin typeface="Times New Roman" panose="02020603050405020304" pitchFamily="18" charset="0"/>
                <a:ea typeface="Times New Roman" panose="02020603050405020304" pitchFamily="18" charset="0"/>
              </a:rPr>
              <a:t>rt</a:t>
            </a:r>
            <a:r>
              <a:rPr lang="cs-CZ" dirty="0">
                <a:latin typeface="Times New Roman" panose="02020603050405020304" pitchFamily="18" charset="0"/>
                <a:ea typeface="Times New Roman" panose="02020603050405020304" pitchFamily="18" charset="0"/>
              </a:rPr>
              <a:t>...celková zaměstnanost v odvětví ve státě</a:t>
            </a:r>
          </a:p>
          <a:p>
            <a:pPr algn="just">
              <a:spcAft>
                <a:spcPts val="0"/>
              </a:spcAft>
            </a:pPr>
            <a:r>
              <a:rPr lang="cs-CZ" dirty="0" err="1">
                <a:latin typeface="Times New Roman" panose="02020603050405020304" pitchFamily="18" charset="0"/>
                <a:ea typeface="Times New Roman" panose="02020603050405020304" pitchFamily="18" charset="0"/>
              </a:rPr>
              <a:t>tt</a:t>
            </a:r>
            <a:r>
              <a:rPr lang="cs-CZ" dirty="0">
                <a:latin typeface="Times New Roman" panose="02020603050405020304" pitchFamily="18" charset="0"/>
                <a:ea typeface="Times New Roman" panose="02020603050405020304" pitchFamily="18" charset="0"/>
              </a:rPr>
              <a:t>...celková zaměstnanost ve státě</a:t>
            </a:r>
          </a:p>
        </p:txBody>
      </p:sp>
    </p:spTree>
    <p:extLst>
      <p:ext uri="{BB962C8B-B14F-4D97-AF65-F5344CB8AC3E}">
        <p14:creationId xmlns:p14="http://schemas.microsoft.com/office/powerpoint/2010/main" val="2903098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940B7E-4166-48E5-8278-7637B12ACEB2}"/>
              </a:ext>
            </a:extLst>
          </p:cNvPr>
          <p:cNvSpPr>
            <a:spLocks noGrp="1"/>
          </p:cNvSpPr>
          <p:nvPr>
            <p:ph type="title"/>
          </p:nvPr>
        </p:nvSpPr>
        <p:spPr>
          <a:xfrm>
            <a:off x="179512" y="195486"/>
            <a:ext cx="7056784" cy="507703"/>
          </a:xfrm>
        </p:spPr>
        <p:txBody>
          <a:bodyPr/>
          <a:lstStyle/>
          <a:p>
            <a:r>
              <a:rPr lang="cs-CZ" dirty="0"/>
              <a:t>Hierarchická analýza (Blažek a Uhlíř, 2002)</a:t>
            </a:r>
          </a:p>
        </p:txBody>
      </p:sp>
      <p:sp>
        <p:nvSpPr>
          <p:cNvPr id="3" name="Obdélník 2">
            <a:extLst>
              <a:ext uri="{FF2B5EF4-FFF2-40B4-BE49-F238E27FC236}">
                <a16:creationId xmlns:a16="http://schemas.microsoft.com/office/drawing/2014/main" id="{CF1D08BD-31EB-4F87-ACA8-F831CEA3D953}"/>
              </a:ext>
            </a:extLst>
          </p:cNvPr>
          <p:cNvSpPr/>
          <p:nvPr/>
        </p:nvSpPr>
        <p:spPr>
          <a:xfrm>
            <a:off x="179512" y="843558"/>
            <a:ext cx="8280920" cy="3970318"/>
          </a:xfrm>
          <a:prstGeom prst="rect">
            <a:avLst/>
          </a:prstGeom>
        </p:spPr>
        <p:txBody>
          <a:bodyPr wrap="square">
            <a:spAutoFit/>
          </a:bodyPr>
          <a:lstStyle/>
          <a:p>
            <a:r>
              <a:rPr lang="cs-CZ" dirty="0"/>
              <a:t>Hierarchická analýza má 3 hlavní složky: </a:t>
            </a:r>
          </a:p>
          <a:p>
            <a:endParaRPr lang="cs-CZ" dirty="0"/>
          </a:p>
          <a:p>
            <a:pPr marL="342900" indent="-342900">
              <a:buFont typeface="+mj-lt"/>
              <a:buAutoNum type="arabicPeriod"/>
            </a:pPr>
            <a:r>
              <a:rPr lang="cs-CZ" dirty="0"/>
              <a:t>ekonomickou složku – je analyzován počet a typ podnikatelských subjektů, např. počet ústředí velkých firem  přítomnost subjektů finančního sektoru apod.. Vyjadřuje ekonomickou sílu regionu, zejména zda se jedná o region řídící či řízený, resp. míru závislosti  na rozhodnutích přijímaných v jiných regionech. (Region, který má na svém území vysoký počet ústředí velkých firem je řídící, region bez těchto ústředí je regionem řízeným).  </a:t>
            </a:r>
          </a:p>
          <a:p>
            <a:pPr marL="342900" indent="-342900">
              <a:buFont typeface="+mj-lt"/>
              <a:buAutoNum type="arabicPeriod"/>
            </a:pPr>
            <a:r>
              <a:rPr lang="cs-CZ" dirty="0"/>
              <a:t>sociální složku (míra solidarity a iniciativy):  počet a typ dobrovolných sociálních a neziskových organizací, místních sdružení apod. - ukazuje na míru sociální soudržnosti a na schopnost řešit problémy</a:t>
            </a:r>
          </a:p>
          <a:p>
            <a:pPr marL="342900" indent="-342900">
              <a:buFont typeface="+mj-lt"/>
              <a:buAutoNum type="arabicPeriod"/>
            </a:pPr>
            <a:r>
              <a:rPr lang="cs-CZ" dirty="0" err="1"/>
              <a:t>občanskou-politickou</a:t>
            </a:r>
            <a:r>
              <a:rPr lang="cs-CZ" dirty="0"/>
              <a:t> (centralita) – analýza přítomnosti významných subjektů veřejného sektoru – střední a vysoké školy, přítomnost zařízení regionálního či celostátního významu (sídla státních orgánů, nemocnice apod.). </a:t>
            </a:r>
          </a:p>
        </p:txBody>
      </p:sp>
    </p:spTree>
    <p:extLst>
      <p:ext uri="{BB962C8B-B14F-4D97-AF65-F5344CB8AC3E}">
        <p14:creationId xmlns:p14="http://schemas.microsoft.com/office/powerpoint/2010/main" val="3386360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0AC4D9-3F8E-4D64-867A-9CEAFD403024}"/>
              </a:ext>
            </a:extLst>
          </p:cNvPr>
          <p:cNvSpPr>
            <a:spLocks noGrp="1"/>
          </p:cNvSpPr>
          <p:nvPr>
            <p:ph type="title"/>
          </p:nvPr>
        </p:nvSpPr>
        <p:spPr>
          <a:xfrm>
            <a:off x="251520" y="195486"/>
            <a:ext cx="7560840" cy="507703"/>
          </a:xfrm>
        </p:spPr>
        <p:txBody>
          <a:bodyPr/>
          <a:lstStyle/>
          <a:p>
            <a:r>
              <a:rPr lang="cs-CZ" dirty="0"/>
              <a:t>Hodnocení účinnosti a efektivnosti podpůrných či rozvojových politik, programů a strategií</a:t>
            </a:r>
          </a:p>
        </p:txBody>
      </p:sp>
      <p:sp>
        <p:nvSpPr>
          <p:cNvPr id="3" name="Obdélník 2">
            <a:extLst>
              <a:ext uri="{FF2B5EF4-FFF2-40B4-BE49-F238E27FC236}">
                <a16:creationId xmlns:a16="http://schemas.microsoft.com/office/drawing/2014/main" id="{C4810940-DF9D-484B-83C3-DA8736E8CBA9}"/>
              </a:ext>
            </a:extLst>
          </p:cNvPr>
          <p:cNvSpPr/>
          <p:nvPr/>
        </p:nvSpPr>
        <p:spPr>
          <a:xfrm>
            <a:off x="611560" y="1694587"/>
            <a:ext cx="8280920" cy="1631216"/>
          </a:xfrm>
          <a:prstGeom prst="rect">
            <a:avLst/>
          </a:prstGeom>
        </p:spPr>
        <p:txBody>
          <a:bodyPr wrap="square">
            <a:spAutoFit/>
          </a:bodyPr>
          <a:lstStyle/>
          <a:p>
            <a:pPr marL="457200" indent="-457200">
              <a:buFont typeface="+mj-lt"/>
              <a:buAutoNum type="arabicPeriod"/>
            </a:pPr>
            <a:r>
              <a:rPr lang="cs-CZ" sz="2500" dirty="0"/>
              <a:t>Ex ante – realizováno před zahájením programu</a:t>
            </a:r>
          </a:p>
          <a:p>
            <a:pPr marL="457200" indent="-457200">
              <a:buFont typeface="+mj-lt"/>
              <a:buAutoNum type="arabicPeriod"/>
            </a:pPr>
            <a:r>
              <a:rPr lang="cs-CZ" sz="2500" dirty="0"/>
              <a:t>Interim (</a:t>
            </a:r>
            <a:r>
              <a:rPr lang="cs-CZ" sz="2500" dirty="0" err="1"/>
              <a:t>mid</a:t>
            </a:r>
            <a:r>
              <a:rPr lang="cs-CZ" sz="2500" dirty="0"/>
              <a:t>-term) – prováděno v polovině programového období</a:t>
            </a:r>
          </a:p>
          <a:p>
            <a:pPr marL="457200" indent="-457200">
              <a:buFont typeface="+mj-lt"/>
              <a:buAutoNum type="arabicPeriod"/>
            </a:pPr>
            <a:r>
              <a:rPr lang="cs-CZ" sz="2500" dirty="0"/>
              <a:t>Ex post – uskutečněno po skončení realizace programu</a:t>
            </a:r>
          </a:p>
        </p:txBody>
      </p:sp>
    </p:spTree>
    <p:extLst>
      <p:ext uri="{BB962C8B-B14F-4D97-AF65-F5344CB8AC3E}">
        <p14:creationId xmlns:p14="http://schemas.microsoft.com/office/powerpoint/2010/main" val="853456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4101DA-8435-4E3C-9E51-67C6975FCF2B}"/>
              </a:ext>
            </a:extLst>
          </p:cNvPr>
          <p:cNvSpPr>
            <a:spLocks noGrp="1"/>
          </p:cNvSpPr>
          <p:nvPr>
            <p:ph type="title"/>
          </p:nvPr>
        </p:nvSpPr>
        <p:spPr>
          <a:xfrm>
            <a:off x="251520" y="195486"/>
            <a:ext cx="7488832" cy="507703"/>
          </a:xfrm>
        </p:spPr>
        <p:txBody>
          <a:bodyPr/>
          <a:lstStyle/>
          <a:p>
            <a:r>
              <a:rPr lang="cs-CZ" b="1" dirty="0"/>
              <a:t>Kvalitativní a kvantitativní metody používané při hodnocení</a:t>
            </a:r>
            <a:endParaRPr lang="cs-CZ" dirty="0"/>
          </a:p>
        </p:txBody>
      </p:sp>
      <p:sp>
        <p:nvSpPr>
          <p:cNvPr id="3" name="Obdélník 2">
            <a:extLst>
              <a:ext uri="{FF2B5EF4-FFF2-40B4-BE49-F238E27FC236}">
                <a16:creationId xmlns:a16="http://schemas.microsoft.com/office/drawing/2014/main" id="{B754C933-2C2D-45B5-A116-710578720610}"/>
              </a:ext>
            </a:extLst>
          </p:cNvPr>
          <p:cNvSpPr/>
          <p:nvPr/>
        </p:nvSpPr>
        <p:spPr>
          <a:xfrm>
            <a:off x="539552" y="1059582"/>
            <a:ext cx="7920880" cy="3416320"/>
          </a:xfrm>
          <a:prstGeom prst="rect">
            <a:avLst/>
          </a:prstGeom>
        </p:spPr>
        <p:txBody>
          <a:bodyPr wrap="square">
            <a:spAutoFit/>
          </a:bodyPr>
          <a:lstStyle/>
          <a:p>
            <a:pPr algn="just">
              <a:spcAft>
                <a:spcPts val="0"/>
              </a:spcAft>
            </a:pPr>
            <a:r>
              <a:rPr lang="cs-CZ" b="1" dirty="0">
                <a:latin typeface="Times New Roman" panose="02020603050405020304" pitchFamily="18" charset="0"/>
                <a:ea typeface="Times New Roman" panose="02020603050405020304" pitchFamily="18" charset="0"/>
              </a:rPr>
              <a:t>Kvalitativní metody </a:t>
            </a:r>
          </a:p>
          <a:p>
            <a:pPr algn="just">
              <a:spcAft>
                <a:spcPts val="0"/>
              </a:spcAft>
            </a:pPr>
            <a:r>
              <a:rPr lang="cs-CZ" dirty="0">
                <a:latin typeface="Times New Roman" panose="02020603050405020304" pitchFamily="18" charset="0"/>
                <a:ea typeface="Times New Roman" panose="02020603050405020304" pitchFamily="18" charset="0"/>
              </a:rPr>
              <a:t>Jedná se zejména o analýzu dokumentů, dotazníková šetření a nebo řízené rozhovory s klíčovými aktéry (jak na straně poskytovatele podpory, tak mezi jejími příjemci), workshopy – tříbení názorů, resp. redukce jejich počtu). Hlavními přednostmi kvalitativních metod je pochopení a posouzení procesu poskytování podpory jako celku. </a:t>
            </a:r>
          </a:p>
          <a:p>
            <a:pPr algn="just">
              <a:spcAft>
                <a:spcPts val="0"/>
              </a:spcAft>
            </a:pPr>
            <a:r>
              <a:rPr lang="cs-CZ" b="1" dirty="0">
                <a:latin typeface="Times New Roman" panose="02020603050405020304" pitchFamily="18" charset="0"/>
                <a:ea typeface="Times New Roman" panose="02020603050405020304" pitchFamily="18" charset="0"/>
              </a:rPr>
              <a:t> </a:t>
            </a:r>
            <a:endParaRPr lang="cs-CZ" dirty="0">
              <a:latin typeface="Times New Roman" panose="02020603050405020304" pitchFamily="18" charset="0"/>
              <a:ea typeface="Times New Roman" panose="02020603050405020304" pitchFamily="18" charset="0"/>
            </a:endParaRPr>
          </a:p>
          <a:p>
            <a:pPr algn="just">
              <a:spcAft>
                <a:spcPts val="0"/>
              </a:spcAft>
            </a:pPr>
            <a:r>
              <a:rPr lang="cs-CZ" b="1" dirty="0">
                <a:latin typeface="Times New Roman" panose="02020603050405020304" pitchFamily="18" charset="0"/>
                <a:ea typeface="Times New Roman" panose="02020603050405020304" pitchFamily="18" charset="0"/>
              </a:rPr>
              <a:t>Kvantitativní metody</a:t>
            </a:r>
          </a:p>
          <a:p>
            <a:r>
              <a:rPr lang="cs-CZ" dirty="0">
                <a:latin typeface="Times New Roman" panose="02020603050405020304" pitchFamily="18" charset="0"/>
                <a:ea typeface="Times New Roman" panose="02020603050405020304" pitchFamily="18" charset="0"/>
              </a:rPr>
              <a:t>Jedná se o statistickou analýzu dat shromážděných v rámci elektronických monitorovacích systémů, např. zjištění průměrných nákladů na dosažení konkrétních výstupů v různých regionech, dále možnost porovnání s analogickými údaji z relativně srovnatelných států. </a:t>
            </a:r>
            <a:endParaRPr lang="cs-CZ" dirty="0"/>
          </a:p>
        </p:txBody>
      </p:sp>
    </p:spTree>
    <p:extLst>
      <p:ext uri="{BB962C8B-B14F-4D97-AF65-F5344CB8AC3E}">
        <p14:creationId xmlns:p14="http://schemas.microsoft.com/office/powerpoint/2010/main" val="2761612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F83F4-77FA-4BF9-982B-8EFA2F072BFF}"/>
              </a:ext>
            </a:extLst>
          </p:cNvPr>
          <p:cNvSpPr>
            <a:spLocks noGrp="1"/>
          </p:cNvSpPr>
          <p:nvPr>
            <p:ph type="title"/>
          </p:nvPr>
        </p:nvSpPr>
        <p:spPr>
          <a:xfrm>
            <a:off x="251520" y="195486"/>
            <a:ext cx="7272808" cy="507703"/>
          </a:xfrm>
        </p:spPr>
        <p:txBody>
          <a:bodyPr/>
          <a:lstStyle/>
          <a:p>
            <a:r>
              <a:rPr lang="cs-CZ" dirty="0"/>
              <a:t>Hodnocení ex ante (předběžné hodnocení)</a:t>
            </a:r>
          </a:p>
        </p:txBody>
      </p:sp>
      <p:sp>
        <p:nvSpPr>
          <p:cNvPr id="3" name="Obdélník 2">
            <a:extLst>
              <a:ext uri="{FF2B5EF4-FFF2-40B4-BE49-F238E27FC236}">
                <a16:creationId xmlns:a16="http://schemas.microsoft.com/office/drawing/2014/main" id="{7EBC3D10-D4A8-498C-8B37-013A314836B0}"/>
              </a:ext>
            </a:extLst>
          </p:cNvPr>
          <p:cNvSpPr/>
          <p:nvPr/>
        </p:nvSpPr>
        <p:spPr>
          <a:xfrm>
            <a:off x="251520" y="864291"/>
            <a:ext cx="8208912" cy="3970318"/>
          </a:xfrm>
          <a:prstGeom prst="rect">
            <a:avLst/>
          </a:prstGeom>
        </p:spPr>
        <p:txBody>
          <a:bodyPr wrap="square">
            <a:spAutoFit/>
          </a:bodyPr>
          <a:lstStyle/>
          <a:p>
            <a:r>
              <a:rPr lang="cs-CZ" dirty="0"/>
              <a:t>Ex -ante hodnocení se skládá ze 6 hlavních složek: </a:t>
            </a:r>
          </a:p>
          <a:p>
            <a:r>
              <a:rPr lang="cs-CZ" dirty="0"/>
              <a:t>1</a:t>
            </a:r>
            <a:r>
              <a:rPr lang="cs-CZ" b="1" dirty="0"/>
              <a:t>)  Hodnocení dosavadních programů. </a:t>
            </a:r>
            <a:r>
              <a:rPr lang="cs-CZ" dirty="0"/>
              <a:t>Jedná se zejména zda byl správně stanoven cíl a dílčí cíle, jaká byla efektivnost programu a jednotlivých nástrojů, výsledky, příp. dopady, kterých bylo dosaženo, dále problémy, které se vyskytly při realizaci programu - cílem je tedy získat zkušenosti z realizace dosavadních programů a identifikovat možná zlepšení podpůrných programů.</a:t>
            </a:r>
          </a:p>
          <a:p>
            <a:r>
              <a:rPr lang="cs-CZ" dirty="0"/>
              <a:t>2)  </a:t>
            </a:r>
            <a:r>
              <a:rPr lang="cs-CZ" b="1" dirty="0"/>
              <a:t>Hodnocení adekvátnosti socioekonomického kontextu pro navrhované programy</a:t>
            </a:r>
            <a:r>
              <a:rPr lang="cs-CZ" dirty="0"/>
              <a:t>. Ex ante hodnocení úplnosti a správnosti provedené situační analýzy (tj. diagnózy současného stavu a jeho příčin), popisu a vysvětlení hlavních problémů, disparit a jejich příčin a zda této analýze odpovídá stanovení cílů a priorit.   </a:t>
            </a:r>
          </a:p>
          <a:p>
            <a:r>
              <a:rPr lang="cs-CZ" dirty="0"/>
              <a:t>3)  </a:t>
            </a:r>
            <a:r>
              <a:rPr lang="cs-CZ" b="1" dirty="0"/>
              <a:t>Hodnocení důvodů pro zvolenou variantu programu </a:t>
            </a:r>
            <a:r>
              <a:rPr lang="cs-CZ" dirty="0"/>
              <a:t>a důvodů pro výběr priorit a stanovení jejich pořadí, dále posouzení vnitřní a vnější konzistence programu. a pravidlům. </a:t>
            </a:r>
          </a:p>
          <a:p>
            <a:r>
              <a:rPr lang="cs-CZ" dirty="0"/>
              <a:t>  </a:t>
            </a:r>
          </a:p>
        </p:txBody>
      </p:sp>
    </p:spTree>
    <p:extLst>
      <p:ext uri="{BB962C8B-B14F-4D97-AF65-F5344CB8AC3E}">
        <p14:creationId xmlns:p14="http://schemas.microsoft.com/office/powerpoint/2010/main" val="4378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Obsah přednášky</a:t>
            </a:r>
          </a:p>
        </p:txBody>
      </p:sp>
      <p:sp>
        <p:nvSpPr>
          <p:cNvPr id="3" name="TextovéPole 2"/>
          <p:cNvSpPr txBox="1"/>
          <p:nvPr/>
        </p:nvSpPr>
        <p:spPr>
          <a:xfrm>
            <a:off x="395536" y="1109056"/>
            <a:ext cx="8280920" cy="1508105"/>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lang="cs-CZ" dirty="0"/>
              <a:t>Regionální politika</a:t>
            </a:r>
          </a:p>
          <a:p>
            <a:pPr marL="285750" indent="-285750" algn="just">
              <a:spcAft>
                <a:spcPts val="1200"/>
              </a:spcAft>
              <a:buFont typeface="Arial" panose="020B0604020202020204" pitchFamily="34" charset="0"/>
              <a:buChar char="•"/>
            </a:pPr>
            <a:r>
              <a:rPr lang="cs-CZ" dirty="0"/>
              <a:t>Hodnocení podnikatelského prostředí</a:t>
            </a:r>
          </a:p>
          <a:p>
            <a:endParaRPr lang="cs-CZ" dirty="0"/>
          </a:p>
          <a:p>
            <a:endParaRPr lang="cs-CZ" dirty="0"/>
          </a:p>
        </p:txBody>
      </p:sp>
      <p:sp>
        <p:nvSpPr>
          <p:cNvPr id="4" name="Zástupný symbol pro zápatí 1">
            <a:extLst>
              <a:ext uri="{FF2B5EF4-FFF2-40B4-BE49-F238E27FC236}">
                <a16:creationId xmlns:a16="http://schemas.microsoft.com/office/drawing/2014/main" id="{D89C84EE-0288-4EC7-AD25-7D5C44822D4B}"/>
              </a:ext>
            </a:extLst>
          </p:cNvPr>
          <p:cNvSpPr>
            <a:spLocks noGrp="1"/>
          </p:cNvSpPr>
          <p:nvPr>
            <p:ph type="ftr" sz="quarter" idx="11"/>
          </p:nvPr>
        </p:nvSpPr>
        <p:spPr>
          <a:xfrm>
            <a:off x="6012160" y="4735637"/>
            <a:ext cx="2895600" cy="273844"/>
          </a:xfrm>
        </p:spPr>
        <p:txBody>
          <a:bodyPr/>
          <a:lstStyle/>
          <a:p>
            <a:pPr algn="r"/>
            <a:endParaRPr lang="cs-CZ" altLang="cs-CZ" sz="1400" dirty="0">
              <a:cs typeface="Times New Roman" panose="02020603050405020304" pitchFamily="18" charset="0"/>
            </a:endParaRPr>
          </a:p>
        </p:txBody>
      </p:sp>
    </p:spTree>
    <p:extLst>
      <p:ext uri="{BB962C8B-B14F-4D97-AF65-F5344CB8AC3E}">
        <p14:creationId xmlns:p14="http://schemas.microsoft.com/office/powerpoint/2010/main" val="1922323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F83F4-77FA-4BF9-982B-8EFA2F072BFF}"/>
              </a:ext>
            </a:extLst>
          </p:cNvPr>
          <p:cNvSpPr>
            <a:spLocks noGrp="1"/>
          </p:cNvSpPr>
          <p:nvPr>
            <p:ph type="title"/>
          </p:nvPr>
        </p:nvSpPr>
        <p:spPr>
          <a:xfrm>
            <a:off x="251520" y="195486"/>
            <a:ext cx="7272808" cy="507703"/>
          </a:xfrm>
        </p:spPr>
        <p:txBody>
          <a:bodyPr/>
          <a:lstStyle/>
          <a:p>
            <a:r>
              <a:rPr lang="cs-CZ" dirty="0"/>
              <a:t>Hodnocení ex ante (předběžné hodnocení)</a:t>
            </a:r>
          </a:p>
        </p:txBody>
      </p:sp>
      <p:sp>
        <p:nvSpPr>
          <p:cNvPr id="3" name="Obdélník 2">
            <a:extLst>
              <a:ext uri="{FF2B5EF4-FFF2-40B4-BE49-F238E27FC236}">
                <a16:creationId xmlns:a16="http://schemas.microsoft.com/office/drawing/2014/main" id="{7EBC3D10-D4A8-498C-8B37-013A314836B0}"/>
              </a:ext>
            </a:extLst>
          </p:cNvPr>
          <p:cNvSpPr/>
          <p:nvPr/>
        </p:nvSpPr>
        <p:spPr>
          <a:xfrm>
            <a:off x="323528" y="703189"/>
            <a:ext cx="8208912" cy="3693319"/>
          </a:xfrm>
          <a:prstGeom prst="rect">
            <a:avLst/>
          </a:prstGeom>
        </p:spPr>
        <p:txBody>
          <a:bodyPr wrap="square">
            <a:spAutoFit/>
          </a:bodyPr>
          <a:lstStyle/>
          <a:p>
            <a:endParaRPr lang="cs-CZ" dirty="0"/>
          </a:p>
          <a:p>
            <a:pPr marL="342900" indent="-342900">
              <a:buAutoNum type="arabicParenR" startAt="4"/>
            </a:pPr>
            <a:r>
              <a:rPr lang="cs-CZ" b="1" dirty="0"/>
              <a:t>Hodnocení způsobu kvantifikace cílů programu</a:t>
            </a:r>
            <a:r>
              <a:rPr lang="cs-CZ" dirty="0"/>
              <a:t>. Kvantifikace cílů, jejichž dosažení je plánováno, je základem pro jakékoli hodnocení a monitorování programu. Ex ante hodnocení posuzuje spolehlivost provedené kvantifikace a její vhodnost z hlediska principu monitorování a hodnocení. </a:t>
            </a:r>
          </a:p>
          <a:p>
            <a:pPr marL="342900" indent="-342900">
              <a:buAutoNum type="arabicParenR" startAt="4"/>
            </a:pPr>
            <a:r>
              <a:rPr lang="cs-CZ" b="1" dirty="0"/>
              <a:t>Hodnocení předpokládaných socioekonomických dopadů </a:t>
            </a:r>
            <a:r>
              <a:rPr lang="cs-CZ" dirty="0"/>
              <a:t>a způsobu rozdělení prostředků. Při posouzení návrhu alokace finančních prostředků se ex ante hodnocení soustředí na zdůvodnění stanoveného návrhu alokace finančních prostředků na jednotlivé priority.    </a:t>
            </a:r>
          </a:p>
          <a:p>
            <a:pPr marL="342900" indent="-342900">
              <a:buAutoNum type="arabicParenR" startAt="4"/>
            </a:pPr>
            <a:r>
              <a:rPr lang="cs-CZ" b="1" dirty="0"/>
              <a:t>Hodnocení návrhu implementačního systému</a:t>
            </a:r>
            <a:r>
              <a:rPr lang="cs-CZ" dirty="0"/>
              <a:t>.  Hodnotí se jednoznačnost zodpovědnosti a transparentnost navrženého systému, kvalita kontrolních mechanizmů, transparentnost finančních toků a způsob legislativní úpravy implementačního systému.  </a:t>
            </a:r>
          </a:p>
        </p:txBody>
      </p:sp>
    </p:spTree>
    <p:extLst>
      <p:ext uri="{BB962C8B-B14F-4D97-AF65-F5344CB8AC3E}">
        <p14:creationId xmlns:p14="http://schemas.microsoft.com/office/powerpoint/2010/main" val="3743551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A97694-F9A9-4562-87FB-D50AFFDC359C}"/>
              </a:ext>
            </a:extLst>
          </p:cNvPr>
          <p:cNvSpPr>
            <a:spLocks noGrp="1"/>
          </p:cNvSpPr>
          <p:nvPr>
            <p:ph type="title"/>
          </p:nvPr>
        </p:nvSpPr>
        <p:spPr/>
        <p:txBody>
          <a:bodyPr/>
          <a:lstStyle/>
          <a:p>
            <a:r>
              <a:rPr lang="cs-CZ" b="1" dirty="0"/>
              <a:t>Interim (</a:t>
            </a:r>
            <a:r>
              <a:rPr lang="cs-CZ" b="1" dirty="0" err="1"/>
              <a:t>mid</a:t>
            </a:r>
            <a:r>
              <a:rPr lang="cs-CZ" b="1" dirty="0"/>
              <a:t>-term) hodnocení</a:t>
            </a:r>
            <a:endParaRPr lang="cs-CZ" dirty="0"/>
          </a:p>
        </p:txBody>
      </p:sp>
      <p:sp>
        <p:nvSpPr>
          <p:cNvPr id="3" name="Obdélník 2">
            <a:extLst>
              <a:ext uri="{FF2B5EF4-FFF2-40B4-BE49-F238E27FC236}">
                <a16:creationId xmlns:a16="http://schemas.microsoft.com/office/drawing/2014/main" id="{F6F691F4-A95D-486E-957C-725524234E42}"/>
              </a:ext>
            </a:extLst>
          </p:cNvPr>
          <p:cNvSpPr/>
          <p:nvPr/>
        </p:nvSpPr>
        <p:spPr>
          <a:xfrm>
            <a:off x="107504" y="703189"/>
            <a:ext cx="8352928" cy="4247317"/>
          </a:xfrm>
          <a:prstGeom prst="rect">
            <a:avLst/>
          </a:prstGeom>
        </p:spPr>
        <p:txBody>
          <a:bodyPr wrap="square">
            <a:spAutoFit/>
          </a:bodyPr>
          <a:lstStyle/>
          <a:p>
            <a:pPr>
              <a:spcAft>
                <a:spcPts val="0"/>
              </a:spcAft>
            </a:pPr>
            <a:r>
              <a:rPr lang="cs-CZ" dirty="0">
                <a:latin typeface="Times New Roman" panose="02020603050405020304" pitchFamily="18" charset="0"/>
                <a:ea typeface="Times New Roman" panose="02020603050405020304" pitchFamily="18" charset="0"/>
              </a:rPr>
              <a:t>Hlavním cílem interim hodnocení je zhodnotit zda program probíhá dle předpokladů, resp. provést včas korekci, aby bylo dosaženo zvýšení účinnosti a efektivnosti programu</a:t>
            </a:r>
          </a:p>
          <a:p>
            <a:pPr algn="just">
              <a:spcAft>
                <a:spcPts val="0"/>
              </a:spcAft>
            </a:pPr>
            <a:r>
              <a:rPr lang="cs-CZ" dirty="0">
                <a:latin typeface="Times New Roman" panose="02020603050405020304" pitchFamily="18" charset="0"/>
                <a:ea typeface="Times New Roman" panose="02020603050405020304" pitchFamily="18" charset="0"/>
              </a:rPr>
              <a:t>1) </a:t>
            </a:r>
            <a:r>
              <a:rPr lang="cs-CZ" b="1" dirty="0">
                <a:latin typeface="Times New Roman" panose="02020603050405020304" pitchFamily="18" charset="0"/>
                <a:ea typeface="Times New Roman" panose="02020603050405020304" pitchFamily="18" charset="0"/>
              </a:rPr>
              <a:t>Analýza vývoje koherence (vývojová analýza</a:t>
            </a:r>
            <a:r>
              <a:rPr lang="cs-CZ" dirty="0">
                <a:latin typeface="Times New Roman" panose="02020603050405020304" pitchFamily="18" charset="0"/>
                <a:ea typeface="Times New Roman" panose="02020603050405020304" pitchFamily="18" charset="0"/>
              </a:rPr>
              <a:t>). Cílem je posoudit velikost shody (průniku) mezi a) obecnými cíli dané politiky, b) těžištěm posuzované podpory, c) jednotlivými opatřeními. Porovnává se jak vypadala situace (tj. velikost shody) na začátku programového období a jaká je nyní. </a:t>
            </a:r>
          </a:p>
          <a:p>
            <a:pPr algn="just">
              <a:spcAft>
                <a:spcPts val="0"/>
              </a:spcAft>
            </a:pPr>
            <a:r>
              <a:rPr lang="cs-CZ" dirty="0">
                <a:latin typeface="Times New Roman" panose="02020603050405020304" pitchFamily="18" charset="0"/>
                <a:ea typeface="Times New Roman" panose="02020603050405020304" pitchFamily="18" charset="0"/>
              </a:rPr>
              <a:t>2) </a:t>
            </a:r>
            <a:r>
              <a:rPr lang="cs-CZ" b="1" dirty="0">
                <a:latin typeface="Times New Roman" panose="02020603050405020304" pitchFamily="18" charset="0"/>
                <a:ea typeface="Times New Roman" panose="02020603050405020304" pitchFamily="18" charset="0"/>
              </a:rPr>
              <a:t>Prováděcí analýza. </a:t>
            </a:r>
            <a:r>
              <a:rPr lang="cs-CZ" dirty="0">
                <a:latin typeface="Times New Roman" panose="02020603050405020304" pitchFamily="18" charset="0"/>
                <a:ea typeface="Times New Roman" panose="02020603050405020304" pitchFamily="18" charset="0"/>
              </a:rPr>
              <a:t>Tato analýza představuje klíčovou část </a:t>
            </a:r>
            <a:r>
              <a:rPr lang="cs-CZ" dirty="0" err="1">
                <a:latin typeface="Times New Roman" panose="02020603050405020304" pitchFamily="18" charset="0"/>
                <a:ea typeface="Times New Roman" panose="02020603050405020304" pitchFamily="18" charset="0"/>
              </a:rPr>
              <a:t>mid</a:t>
            </a:r>
            <a:r>
              <a:rPr lang="cs-CZ" dirty="0">
                <a:latin typeface="Times New Roman" panose="02020603050405020304" pitchFamily="18" charset="0"/>
                <a:ea typeface="Times New Roman" panose="02020603050405020304" pitchFamily="18" charset="0"/>
              </a:rPr>
              <a:t>-term hodnocení. Jedná se o analýzu nikoli věcného obsahu programu, ale o analýzu procedur a implementačního systému. Hodnotí se zejména postup při podávání žádosti, rozhodovací proces, průběh procesu podpory. </a:t>
            </a:r>
          </a:p>
          <a:p>
            <a:pPr algn="just">
              <a:spcAft>
                <a:spcPts val="0"/>
              </a:spcAft>
            </a:pPr>
            <a:r>
              <a:rPr lang="cs-CZ" dirty="0">
                <a:latin typeface="Times New Roman" panose="02020603050405020304" pitchFamily="18" charset="0"/>
                <a:ea typeface="Times New Roman" panose="02020603050405020304" pitchFamily="18" charset="0"/>
              </a:rPr>
              <a:t>3) </a:t>
            </a:r>
            <a:r>
              <a:rPr lang="cs-CZ" b="1" dirty="0">
                <a:latin typeface="Times New Roman" panose="02020603050405020304" pitchFamily="18" charset="0"/>
                <a:ea typeface="Times New Roman" panose="02020603050405020304" pitchFamily="18" charset="0"/>
              </a:rPr>
              <a:t>Analýza účinnosti a efektivity .</a:t>
            </a:r>
            <a:r>
              <a:rPr lang="cs-CZ" dirty="0">
                <a:latin typeface="Times New Roman" panose="02020603050405020304" pitchFamily="18" charset="0"/>
                <a:ea typeface="Times New Roman" panose="02020603050405020304" pitchFamily="18" charset="0"/>
              </a:rPr>
              <a:t>Cílem této analýzy je zjištění účinnosti jednotlivých opatření a celého programu na podnikové, regionální a sektorové úrovni.</a:t>
            </a:r>
          </a:p>
          <a:p>
            <a:pPr algn="just">
              <a:spcAft>
                <a:spcPts val="0"/>
              </a:spcAft>
            </a:pPr>
            <a:r>
              <a:rPr lang="cs-CZ" dirty="0">
                <a:latin typeface="Times New Roman" panose="02020603050405020304" pitchFamily="18" charset="0"/>
                <a:ea typeface="Times New Roman" panose="02020603050405020304" pitchFamily="18" charset="0"/>
              </a:rPr>
              <a:t>4) </a:t>
            </a:r>
            <a:r>
              <a:rPr lang="cs-CZ" b="1" dirty="0">
                <a:latin typeface="Times New Roman" panose="02020603050405020304" pitchFamily="18" charset="0"/>
                <a:ea typeface="Times New Roman" panose="02020603050405020304" pitchFamily="18" charset="0"/>
              </a:rPr>
              <a:t>Analýza integrity a konzistence</a:t>
            </a:r>
            <a:r>
              <a:rPr lang="cs-CZ" dirty="0">
                <a:latin typeface="Times New Roman" panose="02020603050405020304" pitchFamily="18" charset="0"/>
                <a:ea typeface="Times New Roman" panose="02020603050405020304" pitchFamily="18" charset="0"/>
              </a:rPr>
              <a:t>. Poslední často používanou metodou </a:t>
            </a:r>
            <a:r>
              <a:rPr lang="cs-CZ" dirty="0" err="1">
                <a:latin typeface="Times New Roman" panose="02020603050405020304" pitchFamily="18" charset="0"/>
                <a:ea typeface="Times New Roman" panose="02020603050405020304" pitchFamily="18" charset="0"/>
              </a:rPr>
              <a:t>mid</a:t>
            </a:r>
            <a:r>
              <a:rPr lang="cs-CZ" dirty="0">
                <a:latin typeface="Times New Roman" panose="02020603050405020304" pitchFamily="18" charset="0"/>
                <a:ea typeface="Times New Roman" panose="02020603050405020304" pitchFamily="18" charset="0"/>
              </a:rPr>
              <a:t>-term hodnocení je posouzení shody s národními a evropskými cíli a programy</a:t>
            </a:r>
          </a:p>
          <a:p>
            <a:pPr algn="just">
              <a:spcAft>
                <a:spcPts val="0"/>
              </a:spcAft>
            </a:pPr>
            <a:endParaRPr lang="cs-CZ"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9634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B48D09-84C5-45DA-80BE-BA6588515F18}"/>
              </a:ext>
            </a:extLst>
          </p:cNvPr>
          <p:cNvSpPr>
            <a:spLocks noGrp="1"/>
          </p:cNvSpPr>
          <p:nvPr>
            <p:ph type="title"/>
          </p:nvPr>
        </p:nvSpPr>
        <p:spPr>
          <a:xfrm>
            <a:off x="251520" y="195486"/>
            <a:ext cx="6408712" cy="507703"/>
          </a:xfrm>
        </p:spPr>
        <p:txBody>
          <a:bodyPr/>
          <a:lstStyle/>
          <a:p>
            <a:r>
              <a:rPr lang="cs-CZ" dirty="0"/>
              <a:t>Ex – post hodnocení (závěrečné hodnocení) </a:t>
            </a:r>
            <a:br>
              <a:rPr lang="cs-CZ" dirty="0"/>
            </a:br>
            <a:endParaRPr lang="cs-CZ" dirty="0"/>
          </a:p>
        </p:txBody>
      </p:sp>
      <p:sp>
        <p:nvSpPr>
          <p:cNvPr id="3" name="Obdélník 2">
            <a:extLst>
              <a:ext uri="{FF2B5EF4-FFF2-40B4-BE49-F238E27FC236}">
                <a16:creationId xmlns:a16="http://schemas.microsoft.com/office/drawing/2014/main" id="{608D3A9F-64D8-4FE1-8500-CB86BB1E9071}"/>
              </a:ext>
            </a:extLst>
          </p:cNvPr>
          <p:cNvSpPr/>
          <p:nvPr/>
        </p:nvSpPr>
        <p:spPr>
          <a:xfrm>
            <a:off x="449288" y="1417588"/>
            <a:ext cx="8155160" cy="1477328"/>
          </a:xfrm>
          <a:prstGeom prst="rect">
            <a:avLst/>
          </a:prstGeom>
        </p:spPr>
        <p:txBody>
          <a:bodyPr wrap="square">
            <a:spAutoFit/>
          </a:bodyPr>
          <a:lstStyle/>
          <a:p>
            <a:pPr marL="285750" indent="-285750">
              <a:buFont typeface="Arial" panose="020B0604020202020204" pitchFamily="34" charset="0"/>
              <a:buChar char="•"/>
            </a:pPr>
            <a:r>
              <a:rPr lang="cs-CZ" dirty="0"/>
              <a:t>Jedná se o hodnocení, které by svým záběrem i hloubkou mělo být ze všech typů hodnocení nejpodrobnější a mělo by pokrýt všechny rozhodující okruhy, které jsou hodnoceny jak v hodnocení ex ante, tak i v hodnocení </a:t>
            </a:r>
            <a:r>
              <a:rPr lang="cs-CZ" dirty="0" err="1"/>
              <a:t>mid</a:t>
            </a:r>
            <a:r>
              <a:rPr lang="cs-CZ" dirty="0"/>
              <a:t>-term</a:t>
            </a:r>
          </a:p>
          <a:p>
            <a:pPr marL="285750" indent="-285750">
              <a:buFont typeface="Arial" panose="020B0604020202020204" pitchFamily="34" charset="0"/>
              <a:buChar char="•"/>
            </a:pPr>
            <a:r>
              <a:rPr lang="cs-CZ" dirty="0"/>
              <a:t>Toto hodnocení musí být dokončeno do 3 let po skončení příslušného programového období. </a:t>
            </a:r>
          </a:p>
        </p:txBody>
      </p:sp>
    </p:spTree>
    <p:extLst>
      <p:ext uri="{BB962C8B-B14F-4D97-AF65-F5344CB8AC3E}">
        <p14:creationId xmlns:p14="http://schemas.microsoft.com/office/powerpoint/2010/main" val="159538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E08AA0-52F4-4D7E-B0D2-2156BA14DF29}"/>
              </a:ext>
            </a:extLst>
          </p:cNvPr>
          <p:cNvSpPr>
            <a:spLocks noGrp="1"/>
          </p:cNvSpPr>
          <p:nvPr>
            <p:ph type="title"/>
          </p:nvPr>
        </p:nvSpPr>
        <p:spPr/>
        <p:txBody>
          <a:bodyPr/>
          <a:lstStyle/>
          <a:p>
            <a:r>
              <a:rPr lang="cs-CZ" dirty="0"/>
              <a:t>Regionální politika</a:t>
            </a:r>
          </a:p>
        </p:txBody>
      </p:sp>
      <p:pic>
        <p:nvPicPr>
          <p:cNvPr id="3" name="Obrázek 2">
            <a:extLst>
              <a:ext uri="{FF2B5EF4-FFF2-40B4-BE49-F238E27FC236}">
                <a16:creationId xmlns:a16="http://schemas.microsoft.com/office/drawing/2014/main" id="{66078AF4-5FD1-485E-96D5-25EEAF85644B}"/>
              </a:ext>
            </a:extLst>
          </p:cNvPr>
          <p:cNvPicPr>
            <a:picLocks noChangeAspect="1"/>
          </p:cNvPicPr>
          <p:nvPr/>
        </p:nvPicPr>
        <p:blipFill rotWithShape="1">
          <a:blip r:embed="rId2"/>
          <a:srcRect l="9338" t="13671" r="2960" b="71000"/>
          <a:stretch/>
        </p:blipFill>
        <p:spPr>
          <a:xfrm>
            <a:off x="139123" y="1332068"/>
            <a:ext cx="8865754" cy="1239682"/>
          </a:xfrm>
          <a:prstGeom prst="rect">
            <a:avLst/>
          </a:prstGeom>
        </p:spPr>
      </p:pic>
    </p:spTree>
    <p:extLst>
      <p:ext uri="{BB962C8B-B14F-4D97-AF65-F5344CB8AC3E}">
        <p14:creationId xmlns:p14="http://schemas.microsoft.com/office/powerpoint/2010/main" val="166510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C62339-198F-4353-B6B0-607D050AFE33}"/>
              </a:ext>
            </a:extLst>
          </p:cNvPr>
          <p:cNvSpPr>
            <a:spLocks noGrp="1"/>
          </p:cNvSpPr>
          <p:nvPr>
            <p:ph type="title"/>
          </p:nvPr>
        </p:nvSpPr>
        <p:spPr/>
        <p:txBody>
          <a:bodyPr/>
          <a:lstStyle/>
          <a:p>
            <a:r>
              <a:rPr lang="cs-CZ" dirty="0"/>
              <a:t>Regionální politika</a:t>
            </a:r>
          </a:p>
        </p:txBody>
      </p:sp>
      <p:pic>
        <p:nvPicPr>
          <p:cNvPr id="5" name="Obrázek 4">
            <a:extLst>
              <a:ext uri="{FF2B5EF4-FFF2-40B4-BE49-F238E27FC236}">
                <a16:creationId xmlns:a16="http://schemas.microsoft.com/office/drawing/2014/main" id="{ED30DB52-CF14-4313-B62C-091AE0275C0A}"/>
              </a:ext>
            </a:extLst>
          </p:cNvPr>
          <p:cNvPicPr>
            <a:picLocks noChangeAspect="1"/>
          </p:cNvPicPr>
          <p:nvPr/>
        </p:nvPicPr>
        <p:blipFill rotWithShape="1">
          <a:blip r:embed="rId2"/>
          <a:srcRect l="5599" t="28915" r="5921" b="12167"/>
          <a:stretch/>
        </p:blipFill>
        <p:spPr>
          <a:xfrm>
            <a:off x="251520" y="695488"/>
            <a:ext cx="8424936" cy="4257994"/>
          </a:xfrm>
          <a:prstGeom prst="rect">
            <a:avLst/>
          </a:prstGeom>
        </p:spPr>
      </p:pic>
    </p:spTree>
    <p:extLst>
      <p:ext uri="{BB962C8B-B14F-4D97-AF65-F5344CB8AC3E}">
        <p14:creationId xmlns:p14="http://schemas.microsoft.com/office/powerpoint/2010/main" val="237092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D8B1192-AD4B-4CFD-8FED-494B6B8C6FB0}"/>
              </a:ext>
            </a:extLst>
          </p:cNvPr>
          <p:cNvSpPr>
            <a:spLocks noGrp="1" noChangeArrowheads="1"/>
          </p:cNvSpPr>
          <p:nvPr>
            <p:ph type="title"/>
          </p:nvPr>
        </p:nvSpPr>
        <p:spPr/>
        <p:txBody>
          <a:bodyPr/>
          <a:lstStyle/>
          <a:p>
            <a:r>
              <a:rPr lang="cs-CZ" altLang="cs-CZ" u="sng" dirty="0"/>
              <a:t>Historie a vývoj Regionální politiky v EU</a:t>
            </a:r>
            <a:br>
              <a:rPr lang="cs-CZ" altLang="cs-CZ" dirty="0"/>
            </a:br>
            <a:endParaRPr lang="cs-CZ" altLang="cs-CZ" sz="2550" u="sng" dirty="0"/>
          </a:p>
        </p:txBody>
      </p:sp>
      <p:sp>
        <p:nvSpPr>
          <p:cNvPr id="6147" name="Rectangle 3">
            <a:extLst>
              <a:ext uri="{FF2B5EF4-FFF2-40B4-BE49-F238E27FC236}">
                <a16:creationId xmlns:a16="http://schemas.microsoft.com/office/drawing/2014/main" id="{362DF5E5-691E-472F-AF25-AA14B5AB4E14}"/>
              </a:ext>
            </a:extLst>
          </p:cNvPr>
          <p:cNvSpPr>
            <a:spLocks noGrp="1" noChangeArrowheads="1"/>
          </p:cNvSpPr>
          <p:nvPr>
            <p:ph type="body" sz="half" idx="4294967295"/>
          </p:nvPr>
        </p:nvSpPr>
        <p:spPr>
          <a:xfrm>
            <a:off x="0" y="1200150"/>
            <a:ext cx="3810000" cy="3398838"/>
          </a:xfrm>
        </p:spPr>
        <p:txBody>
          <a:bodyPr/>
          <a:lstStyle/>
          <a:p>
            <a:pPr eaLnBrk="1" hangingPunct="1">
              <a:lnSpc>
                <a:spcPct val="90000"/>
              </a:lnSpc>
            </a:pPr>
            <a:r>
              <a:rPr lang="cs-CZ" altLang="cs-CZ" sz="1800" dirty="0"/>
              <a:t>1. </a:t>
            </a:r>
            <a:r>
              <a:rPr lang="cs-CZ" altLang="cs-CZ" sz="1800" u="sng" dirty="0"/>
              <a:t>období </a:t>
            </a:r>
            <a:r>
              <a:rPr lang="cs-CZ" altLang="cs-CZ" sz="1800" b="1" u="sng" dirty="0"/>
              <a:t>1958 – 1973</a:t>
            </a:r>
          </a:p>
          <a:p>
            <a:pPr lvl="1" eaLnBrk="1" hangingPunct="1">
              <a:lnSpc>
                <a:spcPct val="90000"/>
              </a:lnSpc>
            </a:pPr>
            <a:endParaRPr lang="cs-CZ" altLang="cs-CZ" sz="1650" dirty="0"/>
          </a:p>
          <a:p>
            <a:pPr lvl="1" eaLnBrk="1" hangingPunct="1">
              <a:lnSpc>
                <a:spcPct val="90000"/>
              </a:lnSpc>
            </a:pPr>
            <a:r>
              <a:rPr lang="cs-CZ" altLang="cs-CZ" sz="1650" dirty="0"/>
              <a:t>Počátky evropské integrace</a:t>
            </a:r>
          </a:p>
          <a:p>
            <a:pPr lvl="1" eaLnBrk="1" hangingPunct="1">
              <a:lnSpc>
                <a:spcPct val="90000"/>
              </a:lnSpc>
            </a:pPr>
            <a:endParaRPr lang="cs-CZ" altLang="cs-CZ" sz="1650" dirty="0"/>
          </a:p>
          <a:p>
            <a:pPr lvl="1" eaLnBrk="1" hangingPunct="1">
              <a:lnSpc>
                <a:spcPct val="90000"/>
              </a:lnSpc>
            </a:pPr>
            <a:r>
              <a:rPr lang="cs-CZ" altLang="cs-CZ" sz="1650" dirty="0"/>
              <a:t>Vysoká homogenita regionů a ekonomik</a:t>
            </a:r>
          </a:p>
          <a:p>
            <a:pPr lvl="1" eaLnBrk="1" hangingPunct="1">
              <a:lnSpc>
                <a:spcPct val="90000"/>
              </a:lnSpc>
            </a:pPr>
            <a:endParaRPr lang="cs-CZ" altLang="cs-CZ" sz="1650" dirty="0"/>
          </a:p>
          <a:p>
            <a:pPr lvl="1" eaLnBrk="1" hangingPunct="1">
              <a:lnSpc>
                <a:spcPct val="90000"/>
              </a:lnSpc>
            </a:pPr>
            <a:r>
              <a:rPr lang="cs-CZ" altLang="cs-CZ" sz="1650" dirty="0"/>
              <a:t>Negativními výjimkami pouze některé regiony ve Francii, Itálii a ostrovy </a:t>
            </a:r>
          </a:p>
          <a:p>
            <a:pPr lvl="1" eaLnBrk="1" hangingPunct="1">
              <a:lnSpc>
                <a:spcPct val="90000"/>
              </a:lnSpc>
            </a:pPr>
            <a:endParaRPr lang="cs-CZ" altLang="cs-CZ" sz="1650" dirty="0"/>
          </a:p>
          <a:p>
            <a:pPr lvl="1" eaLnBrk="1" hangingPunct="1">
              <a:lnSpc>
                <a:spcPct val="90000"/>
              </a:lnSpc>
            </a:pPr>
            <a:endParaRPr lang="cs-CZ" altLang="cs-CZ" sz="1650" dirty="0"/>
          </a:p>
        </p:txBody>
      </p:sp>
      <p:sp>
        <p:nvSpPr>
          <p:cNvPr id="6148" name="Rectangle 4">
            <a:extLst>
              <a:ext uri="{FF2B5EF4-FFF2-40B4-BE49-F238E27FC236}">
                <a16:creationId xmlns:a16="http://schemas.microsoft.com/office/drawing/2014/main" id="{78E28374-3C9C-4F35-B8E0-6C3131B47469}"/>
              </a:ext>
            </a:extLst>
          </p:cNvPr>
          <p:cNvSpPr>
            <a:spLocks noGrp="1" noChangeArrowheads="1"/>
          </p:cNvSpPr>
          <p:nvPr>
            <p:ph type="body" sz="half" idx="4294967295"/>
          </p:nvPr>
        </p:nvSpPr>
        <p:spPr>
          <a:xfrm>
            <a:off x="5076056" y="927894"/>
            <a:ext cx="3200400" cy="3943350"/>
          </a:xfrm>
        </p:spPr>
        <p:txBody>
          <a:bodyPr/>
          <a:lstStyle/>
          <a:p>
            <a:pPr lvl="1" eaLnBrk="1" hangingPunct="1"/>
            <a:endParaRPr lang="cs-CZ" altLang="cs-CZ" sz="1650" dirty="0"/>
          </a:p>
          <a:p>
            <a:pPr lvl="1" eaLnBrk="1" hangingPunct="1"/>
            <a:endParaRPr lang="cs-CZ" altLang="cs-CZ" sz="1650" dirty="0"/>
          </a:p>
          <a:p>
            <a:pPr lvl="1" eaLnBrk="1" hangingPunct="1"/>
            <a:r>
              <a:rPr lang="cs-CZ" altLang="cs-CZ" sz="1650" dirty="0"/>
              <a:t>„vládne“ neoklasická </a:t>
            </a:r>
            <a:r>
              <a:rPr lang="cs-CZ" altLang="cs-CZ" sz="1650" dirty="0" err="1"/>
              <a:t>ek</a:t>
            </a:r>
            <a:r>
              <a:rPr lang="cs-CZ" altLang="cs-CZ" sz="1650" dirty="0"/>
              <a:t>. teorie, společný trh a mobilita výrobních faktorů bude automaticky vyrovnávat </a:t>
            </a:r>
            <a:r>
              <a:rPr lang="cs-CZ" altLang="cs-CZ" sz="1650" dirty="0" err="1"/>
              <a:t>reg</a:t>
            </a:r>
            <a:r>
              <a:rPr lang="cs-CZ" altLang="cs-CZ" sz="1650" dirty="0"/>
              <a:t>. disparity</a:t>
            </a:r>
          </a:p>
          <a:p>
            <a:pPr lvl="1" eaLnBrk="1" hangingPunct="1"/>
            <a:endParaRPr lang="cs-CZ" altLang="cs-CZ" sz="1650" dirty="0"/>
          </a:p>
          <a:p>
            <a:pPr lvl="1" eaLnBrk="1" hangingPunct="1"/>
            <a:r>
              <a:rPr lang="cs-CZ" altLang="cs-CZ" sz="1650" dirty="0"/>
              <a:t>1958 začala fungovat Evropská investiční banka</a:t>
            </a:r>
          </a:p>
          <a:p>
            <a:pPr eaLnBrk="1" hangingPunct="1"/>
            <a:endParaRPr lang="cs-CZ" altLang="cs-CZ" sz="1800" dirty="0"/>
          </a:p>
        </p:txBody>
      </p:sp>
    </p:spTree>
    <p:extLst>
      <p:ext uri="{BB962C8B-B14F-4D97-AF65-F5344CB8AC3E}">
        <p14:creationId xmlns:p14="http://schemas.microsoft.com/office/powerpoint/2010/main" val="135397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E97EF9F7-C202-4594-BF7D-D68BEC2626EC}"/>
              </a:ext>
            </a:extLst>
          </p:cNvPr>
          <p:cNvSpPr>
            <a:spLocks noGrp="1" noChangeArrowheads="1"/>
          </p:cNvSpPr>
          <p:nvPr>
            <p:ph type="body" sz="half" idx="4294967295"/>
          </p:nvPr>
        </p:nvSpPr>
        <p:spPr>
          <a:xfrm>
            <a:off x="251520" y="972914"/>
            <a:ext cx="4248472" cy="3975100"/>
          </a:xfrm>
        </p:spPr>
        <p:txBody>
          <a:bodyPr/>
          <a:lstStyle/>
          <a:p>
            <a:pPr eaLnBrk="1" hangingPunct="1">
              <a:lnSpc>
                <a:spcPct val="90000"/>
              </a:lnSpc>
            </a:pPr>
            <a:r>
              <a:rPr lang="cs-CZ" altLang="cs-CZ" sz="1500" dirty="0"/>
              <a:t>2. </a:t>
            </a:r>
            <a:r>
              <a:rPr lang="cs-CZ" altLang="cs-CZ" sz="1500" u="sng" dirty="0"/>
              <a:t>období </a:t>
            </a:r>
            <a:r>
              <a:rPr lang="cs-CZ" altLang="cs-CZ" sz="1500" b="1" u="sng" dirty="0"/>
              <a:t>1974 – 1985</a:t>
            </a:r>
          </a:p>
          <a:p>
            <a:pPr lvl="1" eaLnBrk="1" hangingPunct="1">
              <a:lnSpc>
                <a:spcPct val="90000"/>
              </a:lnSpc>
            </a:pPr>
            <a:r>
              <a:rPr lang="cs-CZ" altLang="cs-CZ" sz="1500" dirty="0"/>
              <a:t>Toto období je charakteristické zvýšením míry heterogenity mezi členskými státy a růstem disparit mezi regiony</a:t>
            </a:r>
          </a:p>
          <a:p>
            <a:pPr lvl="1" eaLnBrk="1" hangingPunct="1">
              <a:lnSpc>
                <a:spcPct val="90000"/>
              </a:lnSpc>
            </a:pPr>
            <a:r>
              <a:rPr lang="cs-CZ" altLang="cs-CZ" sz="1500" dirty="0"/>
              <a:t>1973 „západní rozšíření“ o Velkou Británii, Irsko a Dánsko</a:t>
            </a:r>
          </a:p>
          <a:p>
            <a:pPr lvl="1" eaLnBrk="1" hangingPunct="1">
              <a:lnSpc>
                <a:spcPct val="90000"/>
              </a:lnSpc>
            </a:pPr>
            <a:r>
              <a:rPr lang="cs-CZ" altLang="cs-CZ" sz="1500" dirty="0"/>
              <a:t>Nastávají ekonomické problémy a strukturální krize zejména ve starých průmyslových regionech</a:t>
            </a:r>
          </a:p>
          <a:p>
            <a:pPr lvl="1" eaLnBrk="1" hangingPunct="1">
              <a:lnSpc>
                <a:spcPct val="90000"/>
              </a:lnSpc>
            </a:pPr>
            <a:r>
              <a:rPr lang="cs-CZ" altLang="cs-CZ" sz="1500" dirty="0"/>
              <a:t>1974 založen „Evropský fond </a:t>
            </a:r>
            <a:r>
              <a:rPr lang="cs-CZ" altLang="cs-CZ" sz="1500" dirty="0" err="1"/>
              <a:t>reg</a:t>
            </a:r>
            <a:r>
              <a:rPr lang="cs-CZ" altLang="cs-CZ" sz="1500" dirty="0"/>
              <a:t>. rozvoje“</a:t>
            </a:r>
          </a:p>
          <a:p>
            <a:pPr lvl="1" eaLnBrk="1" hangingPunct="1">
              <a:lnSpc>
                <a:spcPct val="90000"/>
              </a:lnSpc>
            </a:pPr>
            <a:r>
              <a:rPr lang="cs-CZ" altLang="cs-CZ" sz="1500" dirty="0"/>
              <a:t>Objevují se první projekty přeshraniční spolupráce</a:t>
            </a:r>
          </a:p>
          <a:p>
            <a:pPr lvl="1" eaLnBrk="1" hangingPunct="1">
              <a:lnSpc>
                <a:spcPct val="90000"/>
              </a:lnSpc>
            </a:pPr>
            <a:endParaRPr lang="cs-CZ" altLang="cs-CZ" sz="1500" dirty="0"/>
          </a:p>
        </p:txBody>
      </p:sp>
      <p:graphicFrame>
        <p:nvGraphicFramePr>
          <p:cNvPr id="71684" name="Group 4">
            <a:extLst>
              <a:ext uri="{FF2B5EF4-FFF2-40B4-BE49-F238E27FC236}">
                <a16:creationId xmlns:a16="http://schemas.microsoft.com/office/drawing/2014/main" id="{52C87C2F-858F-4931-9E3D-1DB8F38E1525}"/>
              </a:ext>
            </a:extLst>
          </p:cNvPr>
          <p:cNvGraphicFramePr>
            <a:graphicFrameLocks noGrp="1"/>
          </p:cNvGraphicFramePr>
          <p:nvPr>
            <p:ph sz="half" idx="4294967295"/>
            <p:extLst>
              <p:ext uri="{D42A27DB-BD31-4B8C-83A1-F6EECF244321}">
                <p14:modId xmlns:p14="http://schemas.microsoft.com/office/powerpoint/2010/main" val="158608617"/>
              </p:ext>
            </p:extLst>
          </p:nvPr>
        </p:nvGraphicFramePr>
        <p:xfrm>
          <a:off x="4894738" y="843558"/>
          <a:ext cx="3656810" cy="4000500"/>
        </p:xfrm>
        <a:graphic>
          <a:graphicData uri="http://schemas.openxmlformats.org/drawingml/2006/table">
            <a:tbl>
              <a:tblPr/>
              <a:tblGrid>
                <a:gridCol w="1650099">
                  <a:extLst>
                    <a:ext uri="{9D8B030D-6E8A-4147-A177-3AD203B41FA5}">
                      <a16:colId xmlns:a16="http://schemas.microsoft.com/office/drawing/2014/main" val="20000"/>
                    </a:ext>
                  </a:extLst>
                </a:gridCol>
                <a:gridCol w="384547">
                  <a:extLst>
                    <a:ext uri="{9D8B030D-6E8A-4147-A177-3AD203B41FA5}">
                      <a16:colId xmlns:a16="http://schemas.microsoft.com/office/drawing/2014/main" val="20001"/>
                    </a:ext>
                  </a:extLst>
                </a:gridCol>
                <a:gridCol w="162552">
                  <a:extLst>
                    <a:ext uri="{9D8B030D-6E8A-4147-A177-3AD203B41FA5}">
                      <a16:colId xmlns:a16="http://schemas.microsoft.com/office/drawing/2014/main" val="20002"/>
                    </a:ext>
                  </a:extLst>
                </a:gridCol>
                <a:gridCol w="1098876">
                  <a:extLst>
                    <a:ext uri="{9D8B030D-6E8A-4147-A177-3AD203B41FA5}">
                      <a16:colId xmlns:a16="http://schemas.microsoft.com/office/drawing/2014/main" val="20003"/>
                    </a:ext>
                  </a:extLst>
                </a:gridCol>
                <a:gridCol w="360736">
                  <a:extLst>
                    <a:ext uri="{9D8B030D-6E8A-4147-A177-3AD203B41FA5}">
                      <a16:colId xmlns:a16="http://schemas.microsoft.com/office/drawing/2014/main" val="20004"/>
                    </a:ext>
                  </a:extLst>
                </a:gridCol>
              </a:tblGrid>
              <a:tr h="205740">
                <a:tc gridSpan="2">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58B2"/>
                          </a:solidFill>
                          <a:effectLst/>
                          <a:latin typeface="Arial Unicode MS" pitchFamily="34" charset="-128"/>
                          <a:cs typeface="Times New Roman" pitchFamily="18" charset="0"/>
                        </a:rPr>
                        <a:t>Deset nejvyšších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E488"/>
                    </a:solidFill>
                  </a:tcPr>
                </a:tc>
                <a:tc hMerge="1">
                  <a:txBody>
                    <a:bodyPr/>
                    <a:lstStyle/>
                    <a:p>
                      <a:endParaRPr lang="cs-CZ"/>
                    </a:p>
                  </a:txBody>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E488"/>
                    </a:solidFill>
                  </a:tcPr>
                </a:tc>
                <a:tc gridSpan="2">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58B2"/>
                          </a:solidFill>
                          <a:effectLst/>
                          <a:latin typeface="Arial Unicode MS" pitchFamily="34" charset="-128"/>
                          <a:cs typeface="Times New Roman" pitchFamily="18" charset="0"/>
                        </a:rPr>
                        <a:t>Deset nejnižších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E488"/>
                    </a:solidFill>
                  </a:tcPr>
                </a:tc>
                <a:tc hMerge="1">
                  <a:txBody>
                    <a:bodyPr/>
                    <a:lstStyle/>
                    <a:p>
                      <a:endParaRPr lang="cs-CZ"/>
                    </a:p>
                  </a:txBody>
                  <a:tcPr/>
                </a:tc>
                <a:extLst>
                  <a:ext uri="{0D108BD9-81ED-4DB2-BD59-A6C34878D82A}">
                    <a16:rowId xmlns:a16="http://schemas.microsoft.com/office/drawing/2014/main" val="10000"/>
                  </a:ext>
                </a:extLst>
              </a:tr>
              <a:tr h="302419">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Region (země)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 %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Region (země)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 %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extLst>
                  <a:ext uri="{0D108BD9-81ED-4DB2-BD59-A6C34878D82A}">
                    <a16:rowId xmlns:a16="http://schemas.microsoft.com/office/drawing/2014/main" val="10001"/>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 Vnitřní Londýn (GB)</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315 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Lublinské (PL)</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32</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dirty="0">
                          <a:ln>
                            <a:noFill/>
                          </a:ln>
                          <a:solidFill>
                            <a:srgbClr val="000000"/>
                          </a:solidFill>
                          <a:effectLst/>
                          <a:latin typeface="Arial Unicode MS" pitchFamily="34" charset="-128"/>
                          <a:cs typeface="Times New Roman" pitchFamily="18" charset="0"/>
                        </a:rPr>
                        <a:t>Brusel hl. m. (</a:t>
                      </a:r>
                      <a:r>
                        <a:rPr kumimoji="0" lang="cs-CZ" altLang="cs-CZ" sz="900" b="0" i="0" u="none" strike="noStrike" cap="none" normalizeH="0" baseline="0" dirty="0" err="1">
                          <a:ln>
                            <a:noFill/>
                          </a:ln>
                          <a:solidFill>
                            <a:srgbClr val="000000"/>
                          </a:solidFill>
                          <a:effectLst/>
                          <a:latin typeface="Arial Unicode MS" pitchFamily="34" charset="-128"/>
                          <a:cs typeface="Times New Roman" pitchFamily="18" charset="0"/>
                        </a:rPr>
                        <a:t>BE</a:t>
                      </a:r>
                      <a:r>
                        <a:rPr kumimoji="0" lang="cs-CZ" altLang="cs-CZ" sz="900" b="0" i="0" u="none" strike="noStrike" cap="none" normalizeH="0" baseline="0" dirty="0">
                          <a:ln>
                            <a:noFill/>
                          </a:ln>
                          <a:solidFill>
                            <a:srgbClr val="000000"/>
                          </a:solidFill>
                          <a:effectLst/>
                          <a:latin typeface="Arial Unicode MS" pitchFamily="34" charset="-128"/>
                          <a:cs typeface="Times New Roman" pitchFamily="18" charset="0"/>
                        </a:rPr>
                        <a:t>)</a:t>
                      </a:r>
                      <a:r>
                        <a:rPr kumimoji="0" lang="cs-CZ" altLang="cs-CZ" sz="900" b="0" i="0" u="none" strike="noStrike" cap="none" normalizeH="0" baseline="0" dirty="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dirty="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234</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Podkarpatské (PL)</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33</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006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Lucembursko (LUX)</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213</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Varmiňsko-mazurské (PL) </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34</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Hamburk (DE)</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188</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Podleské (PL)</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35</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Île de France (FR)</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176</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Svatokřížské (PL)</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36</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Vídeň (AT)</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174</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Észak Magyaroszág (HU)</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37</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Berkshire, Buckinghamshire &amp; Oxfordshire (GB) </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162</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Vojvodství Opolské (PL)</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37</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Samosprávná provincie Bolzano (IT)</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160</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Eszag-Alföld (HU)</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38</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42900">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Stockholm (SWE)</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158</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Východní Slovensko (SK)</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39</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9081">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Horní Bavorsko (DE)</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158</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a:ln>
                            <a:noFill/>
                          </a:ln>
                          <a:solidFill>
                            <a:srgbClr val="000000"/>
                          </a:solidFill>
                          <a:effectLst/>
                          <a:latin typeface="Arial Unicode MS" pitchFamily="34" charset="-128"/>
                          <a:cs typeface="Times New Roman" pitchFamily="18" charset="0"/>
                        </a:rPr>
                        <a:t>Lotyšsko (LV)</a:t>
                      </a:r>
                      <a:r>
                        <a:rPr kumimoji="0" lang="cs-CZ" altLang="cs-CZ" sz="900" b="0" i="0" u="none" strike="noStrike" cap="none" normalizeH="0" baseline="0">
                          <a:ln>
                            <a:noFill/>
                          </a:ln>
                          <a:solidFill>
                            <a:schemeClr val="tx1"/>
                          </a:solidFill>
                          <a:effectLst/>
                          <a:latin typeface="Arial Unicode MS" pitchFamily="34" charset="-128"/>
                          <a:cs typeface="Times New Roman" pitchFamily="18" charset="0"/>
                        </a:rPr>
                        <a:t> </a:t>
                      </a:r>
                      <a:endParaRPr kumimoji="0" lang="cs-CZ" altLang="cs-CZ" sz="900" b="0" i="0" u="none" strike="noStrike" cap="none" normalizeH="0" baseline="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900" b="0" i="0" u="none" strike="noStrike" cap="none" normalizeH="0" baseline="0" dirty="0">
                          <a:ln>
                            <a:noFill/>
                          </a:ln>
                          <a:solidFill>
                            <a:srgbClr val="000000"/>
                          </a:solidFill>
                          <a:effectLst/>
                          <a:latin typeface="Arial Unicode MS" pitchFamily="34" charset="-128"/>
                          <a:cs typeface="Times New Roman" pitchFamily="18" charset="0"/>
                        </a:rPr>
                        <a:t>39</a:t>
                      </a:r>
                      <a:endParaRPr kumimoji="0" lang="cs-CZ" altLang="cs-CZ" sz="900" b="0" i="0" u="none" strike="noStrike" cap="none" normalizeH="0" baseline="0" dirty="0">
                        <a:ln>
                          <a:noFill/>
                        </a:ln>
                        <a:solidFill>
                          <a:schemeClr val="tx1"/>
                        </a:solidFill>
                        <a:effectLst/>
                        <a:latin typeface="Arial Unicode MS" pitchFamily="34" charset="-128"/>
                        <a:cs typeface="Arial" charset="0"/>
                      </a:endParaRPr>
                    </a:p>
                  </a:txBody>
                  <a:tcPr marL="68576" marR="68576"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3" name="Nadpis 2">
            <a:extLst>
              <a:ext uri="{FF2B5EF4-FFF2-40B4-BE49-F238E27FC236}">
                <a16:creationId xmlns:a16="http://schemas.microsoft.com/office/drawing/2014/main" id="{80553352-A149-46A5-A67D-1BE98FE5F627}"/>
              </a:ext>
            </a:extLst>
          </p:cNvPr>
          <p:cNvSpPr>
            <a:spLocks noGrp="1"/>
          </p:cNvSpPr>
          <p:nvPr>
            <p:ph type="title"/>
          </p:nvPr>
        </p:nvSpPr>
        <p:spPr/>
        <p:txBody>
          <a:bodyPr/>
          <a:lstStyle/>
          <a:p>
            <a:endParaRPr lang="cs-CZ"/>
          </a:p>
        </p:txBody>
      </p:sp>
    </p:spTree>
    <p:extLst>
      <p:ext uri="{BB962C8B-B14F-4D97-AF65-F5344CB8AC3E}">
        <p14:creationId xmlns:p14="http://schemas.microsoft.com/office/powerpoint/2010/main" val="1729321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2F6B323B-F231-48B4-9999-96B17BF3A711}"/>
              </a:ext>
            </a:extLst>
          </p:cNvPr>
          <p:cNvSpPr>
            <a:spLocks noGrp="1" noChangeArrowheads="1"/>
          </p:cNvSpPr>
          <p:nvPr>
            <p:ph type="body" idx="4294967295"/>
          </p:nvPr>
        </p:nvSpPr>
        <p:spPr>
          <a:xfrm>
            <a:off x="107504" y="1004664"/>
            <a:ext cx="8532440" cy="3943350"/>
          </a:xfrm>
        </p:spPr>
        <p:txBody>
          <a:bodyPr/>
          <a:lstStyle/>
          <a:p>
            <a:pPr eaLnBrk="1" hangingPunct="1">
              <a:lnSpc>
                <a:spcPct val="80000"/>
              </a:lnSpc>
            </a:pPr>
            <a:r>
              <a:rPr lang="cs-CZ" altLang="cs-CZ" sz="1800" u="sng" dirty="0"/>
              <a:t>3. období </a:t>
            </a:r>
            <a:r>
              <a:rPr lang="cs-CZ" altLang="cs-CZ" sz="1800" b="1" u="sng" dirty="0"/>
              <a:t>1986 – 1993</a:t>
            </a:r>
          </a:p>
          <a:p>
            <a:pPr eaLnBrk="1" hangingPunct="1">
              <a:lnSpc>
                <a:spcPct val="80000"/>
              </a:lnSpc>
            </a:pPr>
            <a:endParaRPr lang="cs-CZ" altLang="cs-CZ" sz="1800" b="1" u="sng" dirty="0"/>
          </a:p>
          <a:p>
            <a:pPr lvl="1" eaLnBrk="1" hangingPunct="1">
              <a:lnSpc>
                <a:spcPct val="80000"/>
              </a:lnSpc>
            </a:pPr>
            <a:r>
              <a:rPr lang="cs-CZ" altLang="cs-CZ" sz="1650" dirty="0"/>
              <a:t>1986 schválen Jednotný evropský akt, který, který stanovil úkol dokončení </a:t>
            </a:r>
            <a:r>
              <a:rPr lang="cs-CZ" altLang="cs-CZ" sz="1650" b="1" dirty="0"/>
              <a:t>Společného vnitřního trhu</a:t>
            </a:r>
            <a:r>
              <a:rPr lang="cs-CZ" altLang="cs-CZ" sz="1650" dirty="0"/>
              <a:t> k 1.1. 1993. </a:t>
            </a:r>
          </a:p>
          <a:p>
            <a:pPr lvl="1" eaLnBrk="1" hangingPunct="1">
              <a:lnSpc>
                <a:spcPct val="80000"/>
              </a:lnSpc>
            </a:pPr>
            <a:endParaRPr lang="cs-CZ" altLang="cs-CZ" sz="1650" dirty="0"/>
          </a:p>
          <a:p>
            <a:pPr lvl="1" eaLnBrk="1" hangingPunct="1">
              <a:lnSpc>
                <a:spcPct val="80000"/>
              </a:lnSpc>
            </a:pPr>
            <a:r>
              <a:rPr lang="cs-CZ" altLang="cs-CZ" sz="1650" dirty="0"/>
              <a:t>Společný vnitřní trh prohloubí regionální disparity, což si vyvolá potřebu silnější regionální politiky</a:t>
            </a:r>
          </a:p>
          <a:p>
            <a:pPr lvl="1" eaLnBrk="1" hangingPunct="1">
              <a:lnSpc>
                <a:spcPct val="80000"/>
              </a:lnSpc>
            </a:pPr>
            <a:endParaRPr lang="cs-CZ" altLang="cs-CZ" sz="1650" dirty="0"/>
          </a:p>
          <a:p>
            <a:pPr lvl="1" eaLnBrk="1" hangingPunct="1">
              <a:lnSpc>
                <a:spcPct val="80000"/>
              </a:lnSpc>
            </a:pPr>
            <a:r>
              <a:rPr lang="cs-CZ" altLang="cs-CZ" sz="1650" dirty="0"/>
              <a:t>Jižní rozšíření 1981 Řecko a 1986 Španělsko a Portugalsko</a:t>
            </a:r>
          </a:p>
          <a:p>
            <a:pPr lvl="1" eaLnBrk="1" hangingPunct="1">
              <a:lnSpc>
                <a:spcPct val="80000"/>
              </a:lnSpc>
            </a:pPr>
            <a:endParaRPr lang="cs-CZ" altLang="cs-CZ" sz="1650" dirty="0"/>
          </a:p>
          <a:p>
            <a:pPr lvl="1" eaLnBrk="1" hangingPunct="1">
              <a:lnSpc>
                <a:spcPct val="80000"/>
              </a:lnSpc>
            </a:pPr>
            <a:r>
              <a:rPr lang="cs-CZ" altLang="cs-CZ" sz="1650" dirty="0"/>
              <a:t>1988 provedena reforma regionální politiky. Byly definovány principy strukturální politiky, koncentrace na vybrané Cíle, programování, doplňkovost, partnerství, monitorování a evaluace</a:t>
            </a:r>
          </a:p>
          <a:p>
            <a:pPr lvl="1" eaLnBrk="1" hangingPunct="1">
              <a:lnSpc>
                <a:spcPct val="80000"/>
              </a:lnSpc>
            </a:pPr>
            <a:endParaRPr lang="cs-CZ" altLang="cs-CZ" sz="1650" dirty="0"/>
          </a:p>
        </p:txBody>
      </p:sp>
      <p:sp>
        <p:nvSpPr>
          <p:cNvPr id="3" name="Nadpis 2">
            <a:extLst>
              <a:ext uri="{FF2B5EF4-FFF2-40B4-BE49-F238E27FC236}">
                <a16:creationId xmlns:a16="http://schemas.microsoft.com/office/drawing/2014/main" id="{CE7D37DA-1FB4-433A-9E36-ACCA286B73FF}"/>
              </a:ext>
            </a:extLst>
          </p:cNvPr>
          <p:cNvSpPr>
            <a:spLocks noGrp="1"/>
          </p:cNvSpPr>
          <p:nvPr>
            <p:ph type="title"/>
          </p:nvPr>
        </p:nvSpPr>
        <p:spPr/>
        <p:txBody>
          <a:bodyPr/>
          <a:lstStyle/>
          <a:p>
            <a:endParaRPr lang="cs-CZ"/>
          </a:p>
        </p:txBody>
      </p:sp>
    </p:spTree>
    <p:extLst>
      <p:ext uri="{BB962C8B-B14F-4D97-AF65-F5344CB8AC3E}">
        <p14:creationId xmlns:p14="http://schemas.microsoft.com/office/powerpoint/2010/main" val="152777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E811FAED-9E83-483C-B633-3C084B5DFCD1}"/>
              </a:ext>
            </a:extLst>
          </p:cNvPr>
          <p:cNvSpPr>
            <a:spLocks noGrp="1" noChangeArrowheads="1"/>
          </p:cNvSpPr>
          <p:nvPr>
            <p:ph type="body" idx="4294967295"/>
          </p:nvPr>
        </p:nvSpPr>
        <p:spPr>
          <a:xfrm>
            <a:off x="231260" y="987574"/>
            <a:ext cx="7941139" cy="3714750"/>
          </a:xfrm>
        </p:spPr>
        <p:txBody>
          <a:bodyPr/>
          <a:lstStyle/>
          <a:p>
            <a:pPr eaLnBrk="1" hangingPunct="1">
              <a:lnSpc>
                <a:spcPct val="90000"/>
              </a:lnSpc>
            </a:pPr>
            <a:r>
              <a:rPr lang="cs-CZ" altLang="cs-CZ" sz="1500" b="1" u="sng" dirty="0"/>
              <a:t>4. období 1994 – 1999</a:t>
            </a:r>
          </a:p>
          <a:p>
            <a:pPr lvl="1" eaLnBrk="1" hangingPunct="1">
              <a:lnSpc>
                <a:spcPct val="90000"/>
              </a:lnSpc>
            </a:pPr>
            <a:r>
              <a:rPr lang="cs-CZ" altLang="cs-CZ" sz="1575" dirty="0"/>
              <a:t>1.11.1994 vstoupila v platnost </a:t>
            </a:r>
            <a:r>
              <a:rPr lang="cs-CZ" altLang="cs-CZ" sz="1575" dirty="0" err="1"/>
              <a:t>Maastrichská</a:t>
            </a:r>
            <a:r>
              <a:rPr lang="cs-CZ" altLang="cs-CZ" sz="1575" dirty="0"/>
              <a:t> smlouva, ve které byla zakotvena </a:t>
            </a:r>
            <a:r>
              <a:rPr lang="cs-CZ" altLang="cs-CZ" sz="1575" dirty="0" err="1"/>
              <a:t>PHSS</a:t>
            </a:r>
            <a:r>
              <a:rPr lang="cs-CZ" altLang="cs-CZ" sz="1575" dirty="0"/>
              <a:t> EU</a:t>
            </a:r>
          </a:p>
          <a:p>
            <a:pPr lvl="1" eaLnBrk="1" hangingPunct="1">
              <a:lnSpc>
                <a:spcPct val="90000"/>
              </a:lnSpc>
            </a:pPr>
            <a:r>
              <a:rPr lang="cs-CZ" altLang="cs-CZ" sz="1575" dirty="0"/>
              <a:t>Celkový objem finančních prostředků činil 200 mld. €, přičemž 185 ml. € na Strukturální fondy a 15 mld. € na Kohezní fond</a:t>
            </a:r>
          </a:p>
          <a:p>
            <a:pPr lvl="1" eaLnBrk="1" hangingPunct="1">
              <a:lnSpc>
                <a:spcPct val="90000"/>
              </a:lnSpc>
            </a:pPr>
            <a:r>
              <a:rPr lang="cs-CZ" altLang="cs-CZ" sz="1575" dirty="0"/>
              <a:t>1995 vznik šestého cíle pro severské regiony Finska a Švédska </a:t>
            </a:r>
            <a:r>
              <a:rPr lang="cs-CZ" altLang="cs-CZ" sz="1575" u="sng" dirty="0"/>
              <a:t>Podpora rozvoje a strukturálních změn regionů s extrémně nízkým zalidněním </a:t>
            </a:r>
          </a:p>
          <a:p>
            <a:pPr lvl="1" eaLnBrk="1" hangingPunct="1">
              <a:lnSpc>
                <a:spcPct val="90000"/>
              </a:lnSpc>
            </a:pPr>
            <a:r>
              <a:rPr lang="cs-CZ" altLang="cs-CZ" sz="1600" dirty="0"/>
              <a:t>Vznikly 2 nové fondy</a:t>
            </a:r>
          </a:p>
          <a:p>
            <a:pPr lvl="2" eaLnBrk="1" hangingPunct="1">
              <a:lnSpc>
                <a:spcPct val="90000"/>
              </a:lnSpc>
            </a:pPr>
            <a:r>
              <a:rPr lang="cs-CZ" altLang="cs-CZ" sz="1600" dirty="0"/>
              <a:t>Kohezní fond –  pro Špan.,  Portugalsko, Řecko a Irsko</a:t>
            </a:r>
          </a:p>
          <a:p>
            <a:pPr lvl="2" eaLnBrk="1" hangingPunct="1">
              <a:lnSpc>
                <a:spcPct val="90000"/>
              </a:lnSpc>
            </a:pPr>
            <a:r>
              <a:rPr lang="cs-CZ" altLang="cs-CZ" sz="1600" dirty="0"/>
              <a:t>Finanční nástroj pro   podporu rybolovu </a:t>
            </a:r>
          </a:p>
          <a:p>
            <a:pPr lvl="1" eaLnBrk="1" hangingPunct="1">
              <a:lnSpc>
                <a:spcPct val="90000"/>
              </a:lnSpc>
            </a:pPr>
            <a:r>
              <a:rPr lang="cs-CZ" altLang="cs-CZ" sz="1575" dirty="0"/>
              <a:t>1994 dokument Evropa2000+</a:t>
            </a:r>
          </a:p>
        </p:txBody>
      </p:sp>
      <p:pic>
        <p:nvPicPr>
          <p:cNvPr id="9220" name="Picture 4" descr="2451">
            <a:extLst>
              <a:ext uri="{FF2B5EF4-FFF2-40B4-BE49-F238E27FC236}">
                <a16:creationId xmlns:a16="http://schemas.microsoft.com/office/drawing/2014/main" id="{DE676CD7-45FF-454C-9645-6A78F727FB0C}"/>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189984" y="3332013"/>
            <a:ext cx="2943225"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Nadpis 2">
            <a:extLst>
              <a:ext uri="{FF2B5EF4-FFF2-40B4-BE49-F238E27FC236}">
                <a16:creationId xmlns:a16="http://schemas.microsoft.com/office/drawing/2014/main" id="{1A156180-DF7E-4B48-B09F-C8E86A3718D8}"/>
              </a:ext>
            </a:extLst>
          </p:cNvPr>
          <p:cNvSpPr>
            <a:spLocks noGrp="1"/>
          </p:cNvSpPr>
          <p:nvPr>
            <p:ph type="title"/>
          </p:nvPr>
        </p:nvSpPr>
        <p:spPr/>
        <p:txBody>
          <a:bodyPr/>
          <a:lstStyle/>
          <a:p>
            <a:endParaRPr lang="cs-CZ"/>
          </a:p>
        </p:txBody>
      </p:sp>
    </p:spTree>
    <p:extLst>
      <p:ext uri="{BB962C8B-B14F-4D97-AF65-F5344CB8AC3E}">
        <p14:creationId xmlns:p14="http://schemas.microsoft.com/office/powerpoint/2010/main" val="866500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47773B8-BFF2-4AD8-A7B7-997F049EFFE8}"/>
              </a:ext>
            </a:extLst>
          </p:cNvPr>
          <p:cNvSpPr>
            <a:spLocks noGrp="1" noChangeArrowheads="1"/>
          </p:cNvSpPr>
          <p:nvPr>
            <p:ph type="title"/>
          </p:nvPr>
        </p:nvSpPr>
        <p:spPr/>
        <p:txBody>
          <a:bodyPr/>
          <a:lstStyle/>
          <a:p>
            <a:pPr eaLnBrk="1" hangingPunct="1"/>
            <a:endParaRPr lang="cs-CZ" altLang="cs-CZ" sz="2550" u="sng" dirty="0"/>
          </a:p>
        </p:txBody>
      </p:sp>
      <p:sp>
        <p:nvSpPr>
          <p:cNvPr id="10243" name="Rectangle 3">
            <a:extLst>
              <a:ext uri="{FF2B5EF4-FFF2-40B4-BE49-F238E27FC236}">
                <a16:creationId xmlns:a16="http://schemas.microsoft.com/office/drawing/2014/main" id="{E5DA78B8-FC77-4C80-9F74-EACEB937ED19}"/>
              </a:ext>
            </a:extLst>
          </p:cNvPr>
          <p:cNvSpPr>
            <a:spLocks noGrp="1" noChangeArrowheads="1"/>
          </p:cNvSpPr>
          <p:nvPr>
            <p:ph type="body" sz="half" idx="4294967295"/>
          </p:nvPr>
        </p:nvSpPr>
        <p:spPr>
          <a:xfrm>
            <a:off x="475704" y="1044390"/>
            <a:ext cx="4067944" cy="3943350"/>
          </a:xfrm>
        </p:spPr>
        <p:txBody>
          <a:bodyPr/>
          <a:lstStyle/>
          <a:p>
            <a:pPr eaLnBrk="1" hangingPunct="1">
              <a:lnSpc>
                <a:spcPct val="90000"/>
              </a:lnSpc>
            </a:pPr>
            <a:r>
              <a:rPr lang="cs-CZ" altLang="cs-CZ" sz="1500" b="1" u="sng" dirty="0"/>
              <a:t>5. období 2000 – 2006</a:t>
            </a:r>
          </a:p>
          <a:p>
            <a:pPr lvl="1" eaLnBrk="1" hangingPunct="1">
              <a:lnSpc>
                <a:spcPct val="90000"/>
              </a:lnSpc>
            </a:pPr>
            <a:r>
              <a:rPr lang="cs-CZ" altLang="cs-CZ" sz="1500" dirty="0"/>
              <a:t>Zvýšení transparentnosti intervencí</a:t>
            </a:r>
          </a:p>
          <a:p>
            <a:pPr lvl="1" eaLnBrk="1" hangingPunct="1">
              <a:lnSpc>
                <a:spcPct val="90000"/>
              </a:lnSpc>
            </a:pPr>
            <a:r>
              <a:rPr lang="cs-CZ" altLang="cs-CZ" sz="1500" dirty="0"/>
              <a:t>Posílen princip koncentrace</a:t>
            </a:r>
          </a:p>
          <a:p>
            <a:pPr lvl="1" eaLnBrk="1" hangingPunct="1">
              <a:lnSpc>
                <a:spcPct val="90000"/>
              </a:lnSpc>
            </a:pPr>
            <a:r>
              <a:rPr lang="cs-CZ" altLang="cs-CZ" sz="1500" dirty="0"/>
              <a:t>Místo 6(7) Cílů existují jen 3 Cíle</a:t>
            </a:r>
          </a:p>
          <a:p>
            <a:pPr lvl="1" eaLnBrk="1" hangingPunct="1">
              <a:lnSpc>
                <a:spcPct val="90000"/>
              </a:lnSpc>
            </a:pPr>
            <a:r>
              <a:rPr lang="cs-CZ" altLang="cs-CZ" sz="1500" dirty="0"/>
              <a:t>3 Iniciativy společenství a 4 formy pomoci</a:t>
            </a:r>
          </a:p>
          <a:p>
            <a:pPr lvl="2" eaLnBrk="1" hangingPunct="1">
              <a:lnSpc>
                <a:spcPct val="90000"/>
              </a:lnSpc>
            </a:pPr>
            <a:r>
              <a:rPr lang="cs-CZ" altLang="cs-CZ" sz="1425" b="1" dirty="0"/>
              <a:t>a)</a:t>
            </a:r>
            <a:r>
              <a:rPr lang="cs-CZ" altLang="cs-CZ" sz="1425" dirty="0"/>
              <a:t> </a:t>
            </a:r>
            <a:r>
              <a:rPr lang="cs-CZ" altLang="cs-CZ" sz="1425" b="1" dirty="0"/>
              <a:t>Iniciativy členských států </a:t>
            </a:r>
          </a:p>
          <a:p>
            <a:pPr lvl="2" eaLnBrk="1" hangingPunct="1">
              <a:lnSpc>
                <a:spcPct val="90000"/>
              </a:lnSpc>
            </a:pPr>
            <a:r>
              <a:rPr lang="cs-CZ" altLang="cs-CZ" sz="1425" b="1" dirty="0"/>
              <a:t>b) Iniciativy Společenství </a:t>
            </a:r>
          </a:p>
          <a:p>
            <a:pPr lvl="2" eaLnBrk="1" hangingPunct="1">
              <a:lnSpc>
                <a:spcPct val="90000"/>
              </a:lnSpc>
            </a:pPr>
            <a:r>
              <a:rPr lang="cs-CZ" altLang="cs-CZ" sz="1425" b="1" dirty="0"/>
              <a:t>c) Inovační opatření a technická pomoc</a:t>
            </a:r>
            <a:endParaRPr lang="cs-CZ" altLang="cs-CZ" sz="1425" dirty="0"/>
          </a:p>
          <a:p>
            <a:pPr lvl="1" eaLnBrk="1" hangingPunct="1">
              <a:lnSpc>
                <a:spcPct val="90000"/>
              </a:lnSpc>
            </a:pPr>
            <a:r>
              <a:rPr lang="cs-CZ" altLang="cs-CZ" sz="1350" dirty="0"/>
              <a:t>Od roku 2000 pro kandidátské země vytvořeny fondy předvstupní pomoci</a:t>
            </a:r>
          </a:p>
        </p:txBody>
      </p:sp>
      <p:graphicFrame>
        <p:nvGraphicFramePr>
          <p:cNvPr id="74756" name="Group 4">
            <a:extLst>
              <a:ext uri="{FF2B5EF4-FFF2-40B4-BE49-F238E27FC236}">
                <a16:creationId xmlns:a16="http://schemas.microsoft.com/office/drawing/2014/main" id="{832AED80-F2A5-408F-8E53-1CFAF58E9FAF}"/>
              </a:ext>
            </a:extLst>
          </p:cNvPr>
          <p:cNvGraphicFramePr>
            <a:graphicFrameLocks noGrp="1"/>
          </p:cNvGraphicFramePr>
          <p:nvPr>
            <p:ph sz="half" idx="4294967295"/>
            <p:extLst>
              <p:ext uri="{D42A27DB-BD31-4B8C-83A1-F6EECF244321}">
                <p14:modId xmlns:p14="http://schemas.microsoft.com/office/powerpoint/2010/main" val="151960367"/>
              </p:ext>
            </p:extLst>
          </p:nvPr>
        </p:nvGraphicFramePr>
        <p:xfrm>
          <a:off x="5436096" y="1059582"/>
          <a:ext cx="3213497" cy="3868342"/>
        </p:xfrm>
        <a:graphic>
          <a:graphicData uri="http://schemas.openxmlformats.org/drawingml/2006/table">
            <a:tbl>
              <a:tblPr/>
              <a:tblGrid>
                <a:gridCol w="2299097">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336947">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dirty="0">
                          <a:ln>
                            <a:noFill/>
                          </a:ln>
                          <a:solidFill>
                            <a:srgbClr val="0058B2"/>
                          </a:solidFill>
                          <a:effectLst/>
                          <a:latin typeface="Arial" charset="0"/>
                          <a:cs typeface="Times New Roman" pitchFamily="18" charset="0"/>
                        </a:rPr>
                        <a:t>Region </a:t>
                      </a:r>
                      <a:endParaRPr kumimoji="0" lang="cs-CZ" altLang="cs-CZ" sz="1500" b="0" i="0" u="none" strike="noStrike" cap="none" normalizeH="0" baseline="0" dirty="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E488"/>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rgbClr val="0058B2"/>
                          </a:solidFill>
                          <a:effectLst/>
                          <a:latin typeface="Arial" charset="0"/>
                          <a:cs typeface="Times New Roman" pitchFamily="18" charset="0"/>
                        </a:rPr>
                        <a:t>  %</a:t>
                      </a:r>
                      <a:r>
                        <a:rPr kumimoji="0" lang="cs-CZ" altLang="cs-CZ" sz="1500" b="1" i="0" u="none" strike="noStrike" cap="none" normalizeH="0" baseline="0">
                          <a:ln>
                            <a:noFill/>
                          </a:ln>
                          <a:solidFill>
                            <a:srgbClr val="000000"/>
                          </a:solidFill>
                          <a:effectLst/>
                          <a:latin typeface="Arial" charset="0"/>
                          <a:cs typeface="Times New Roman" pitchFamily="18" charset="0"/>
                        </a:rPr>
                        <a:t> </a:t>
                      </a:r>
                      <a:r>
                        <a:rPr kumimoji="0" lang="cs-CZ" altLang="cs-CZ" sz="1500" b="1" i="0" u="none" strike="noStrike" cap="none" normalizeH="0" baseline="0">
                          <a:ln>
                            <a:noFill/>
                          </a:ln>
                          <a:solidFill>
                            <a:srgbClr val="0058B2"/>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E488"/>
                    </a:solidFill>
                  </a:tcPr>
                </a:tc>
                <a:extLst>
                  <a:ext uri="{0D108BD9-81ED-4DB2-BD59-A6C34878D82A}">
                    <a16:rowId xmlns:a16="http://schemas.microsoft.com/office/drawing/2014/main" val="10000"/>
                  </a:ext>
                </a:extLst>
              </a:tr>
              <a:tr h="39171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rgbClr val="000000"/>
                          </a:solidFill>
                          <a:effectLst/>
                          <a:latin typeface="Times New Roman" pitchFamily="18" charset="0"/>
                          <a:cs typeface="Times New Roman" pitchFamily="18" charset="0"/>
                        </a:rPr>
                        <a:t> Česká republika</a:t>
                      </a:r>
                      <a:r>
                        <a:rPr kumimoji="0" lang="cs-CZ" altLang="cs-CZ" sz="1500" b="1" i="0" u="none" strike="noStrike" cap="none" normalizeH="0" baseline="0">
                          <a:ln>
                            <a:noFill/>
                          </a:ln>
                          <a:solidFill>
                            <a:srgbClr val="000000"/>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rgbClr val="000000"/>
                          </a:solidFill>
                          <a:effectLst/>
                          <a:latin typeface="Arial" charset="0"/>
                          <a:cs typeface="Times New Roman" pitchFamily="18" charset="0"/>
                        </a:rPr>
                        <a:t> 67,6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E0E0E0"/>
                    </a:solidFill>
                  </a:tcPr>
                </a:tc>
                <a:extLst>
                  <a:ext uri="{0D108BD9-81ED-4DB2-BD59-A6C34878D82A}">
                    <a16:rowId xmlns:a16="http://schemas.microsoft.com/office/drawing/2014/main" val="10001"/>
                  </a:ext>
                </a:extLst>
              </a:tr>
              <a:tr h="39171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Praha</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152,8</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290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Střední Čechy</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55,3</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290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Jihozápad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61,1</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290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Severzápad</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53,9</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171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Severovýchod</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56,7</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171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Jihovýchod</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59,8</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4097">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Střední Morava</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a:ln>
                            <a:noFill/>
                          </a:ln>
                          <a:solidFill>
                            <a:schemeClr val="tx1"/>
                          </a:solidFill>
                          <a:effectLst/>
                          <a:latin typeface="Times New Roman" pitchFamily="18" charset="0"/>
                          <a:cs typeface="Times New Roman" pitchFamily="18" charset="0"/>
                        </a:rPr>
                        <a:t>52,4</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1716">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500" b="0" i="0" u="none" strike="noStrike" cap="none" normalizeH="0" baseline="0">
                          <a:ln>
                            <a:noFill/>
                          </a:ln>
                          <a:solidFill>
                            <a:srgbClr val="000000"/>
                          </a:solidFill>
                          <a:effectLst/>
                          <a:latin typeface="Arial" charset="0"/>
                          <a:cs typeface="Times New Roman" pitchFamily="18" charset="0"/>
                        </a:rPr>
                        <a:t> Moravskoslezsko </a:t>
                      </a:r>
                      <a:r>
                        <a:rPr kumimoji="0" lang="cs-CZ" altLang="cs-CZ" sz="1500" b="0" i="0" u="none" strike="noStrike" cap="none" normalizeH="0" baseline="0">
                          <a:ln>
                            <a:noFill/>
                          </a:ln>
                          <a:solidFill>
                            <a:schemeClr val="tx1"/>
                          </a:solidFill>
                          <a:effectLst/>
                          <a:latin typeface="Arial" charset="0"/>
                          <a:cs typeface="Times New Roman" pitchFamily="18" charset="0"/>
                        </a:rPr>
                        <a:t> </a:t>
                      </a:r>
                      <a:endParaRPr kumimoji="0" lang="cs-CZ" altLang="cs-CZ" sz="1500" b="0" i="0" u="none" strike="noStrike" cap="none" normalizeH="0" baseline="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90000"/>
                        <a:buFont typeface="Wingdings" pitchFamily="2" charset="2"/>
                        <a:defRPr sz="2400">
                          <a:solidFill>
                            <a:schemeClr val="tx1"/>
                          </a:solidFill>
                          <a:latin typeface="Arial" charset="0"/>
                          <a:cs typeface="Arial" charset="0"/>
                        </a:defRPr>
                      </a:lvl1pPr>
                      <a:lvl2pPr>
                        <a:spcBef>
                          <a:spcPct val="20000"/>
                        </a:spcBef>
                        <a:buClr>
                          <a:schemeClr val="accent1"/>
                        </a:buClr>
                        <a:buSzPct val="75000"/>
                        <a:buFont typeface="Wingdings" pitchFamily="2" charset="2"/>
                        <a:defRPr sz="2200">
                          <a:solidFill>
                            <a:schemeClr val="tx1"/>
                          </a:solidFill>
                          <a:latin typeface="Arial" charset="0"/>
                          <a:cs typeface="Arial" charset="0"/>
                        </a:defRPr>
                      </a:lvl2pPr>
                      <a:lvl3pPr>
                        <a:spcBef>
                          <a:spcPct val="20000"/>
                        </a:spcBef>
                        <a:buClr>
                          <a:schemeClr val="folHlink"/>
                        </a:buClr>
                        <a:buSzPct val="55000"/>
                        <a:buFont typeface="Wingdings" pitchFamily="2" charset="2"/>
                        <a:defRPr sz="2100">
                          <a:solidFill>
                            <a:schemeClr val="tx1"/>
                          </a:solidFill>
                          <a:latin typeface="Arial" charset="0"/>
                          <a:cs typeface="Arial" charset="0"/>
                        </a:defRPr>
                      </a:lvl3pPr>
                      <a:lvl4pPr>
                        <a:spcBef>
                          <a:spcPct val="20000"/>
                        </a:spcBef>
                        <a:buClr>
                          <a:schemeClr val="accent1"/>
                        </a:buClr>
                        <a:buFont typeface="Wingdings" pitchFamily="2" charset="2"/>
                        <a:defRPr>
                          <a:solidFill>
                            <a:schemeClr val="tx1"/>
                          </a:solidFill>
                          <a:latin typeface="Arial" charset="0"/>
                          <a:cs typeface="Arial" charset="0"/>
                        </a:defRPr>
                      </a:lvl4pPr>
                      <a:lvl5pPr>
                        <a:spcBef>
                          <a:spcPct val="20000"/>
                        </a:spcBef>
                        <a:buClr>
                          <a:schemeClr val="accent1"/>
                        </a:buClr>
                        <a:buFont typeface="Wingdings" pitchFamily="2" charset="2"/>
                        <a:defRPr>
                          <a:solidFill>
                            <a:schemeClr val="tx1"/>
                          </a:solidFill>
                          <a:latin typeface="Arial" charset="0"/>
                          <a:cs typeface="Arial" charset="0"/>
                        </a:defRPr>
                      </a:lvl5pPr>
                      <a:lvl6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6pPr>
                      <a:lvl7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7pPr>
                      <a:lvl8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8pPr>
                      <a:lvl9pPr fontAlgn="base">
                        <a:spcBef>
                          <a:spcPct val="20000"/>
                        </a:spcBef>
                        <a:spcAft>
                          <a:spcPct val="0"/>
                        </a:spcAft>
                        <a:buClr>
                          <a:schemeClr val="accent1"/>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sz="1500" b="1" i="0" u="none" strike="noStrike" cap="none" normalizeH="0" baseline="0" dirty="0">
                          <a:ln>
                            <a:noFill/>
                          </a:ln>
                          <a:solidFill>
                            <a:schemeClr val="tx1"/>
                          </a:solidFill>
                          <a:effectLst/>
                          <a:latin typeface="Times New Roman" pitchFamily="18" charset="0"/>
                          <a:cs typeface="Times New Roman" pitchFamily="18" charset="0"/>
                        </a:rPr>
                        <a:t>56,5</a:t>
                      </a:r>
                      <a:endParaRPr kumimoji="0" lang="cs-CZ" altLang="cs-CZ" sz="1500" b="0" i="0" u="none" strike="noStrike" cap="none" normalizeH="0" baseline="0" dirty="0">
                        <a:ln>
                          <a:noFill/>
                        </a:ln>
                        <a:solidFill>
                          <a:schemeClr val="tx1"/>
                        </a:solidFill>
                        <a:effectLst/>
                        <a:latin typeface="Arial" charset="0"/>
                        <a:cs typeface="Arial" charset="0"/>
                      </a:endParaRPr>
                    </a:p>
                  </a:txBody>
                  <a:tcPr marL="68580" marR="68580" marT="34290" marB="3429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4504039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4961</TotalTime>
  <Words>1360</Words>
  <Application>Microsoft Office PowerPoint</Application>
  <PresentationFormat>Předvádění na obrazovce (16:9)</PresentationFormat>
  <Paragraphs>193</Paragraphs>
  <Slides>22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Arial Unicode MS</vt:lpstr>
      <vt:lpstr>Calibri</vt:lpstr>
      <vt:lpstr>Times New Roman</vt:lpstr>
      <vt:lpstr>Wingdings</vt:lpstr>
      <vt:lpstr>SLU</vt:lpstr>
      <vt:lpstr>Rozvoj podnikatelského prostředí pomocí vybraných cílů regionální politiky</vt:lpstr>
      <vt:lpstr>Obsah přednášky</vt:lpstr>
      <vt:lpstr>Regionální politika</vt:lpstr>
      <vt:lpstr>Regionální politika</vt:lpstr>
      <vt:lpstr>Historie a vývoj Regionální politiky v EU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Strategie lokálního a regionálního rozvoje </vt:lpstr>
      <vt:lpstr>Obsah strategie</vt:lpstr>
      <vt:lpstr>Metody využitelné při zpracování rozvojových strategií </vt:lpstr>
      <vt:lpstr>Lokalizační kvocienty </vt:lpstr>
      <vt:lpstr>Hierarchická analýza (Blažek a Uhlíř, 2002)</vt:lpstr>
      <vt:lpstr>Hodnocení účinnosti a efektivnosti podpůrných či rozvojových politik, programů a strategií</vt:lpstr>
      <vt:lpstr>Kvalitativní a kvantitativní metody používané při hodnocení</vt:lpstr>
      <vt:lpstr>Hodnocení ex ante (předběžné hodnocení)</vt:lpstr>
      <vt:lpstr>Hodnocení ex ante (předběžné hodnocení)</vt:lpstr>
      <vt:lpstr>Interim (mid-term) hodnocení</vt:lpstr>
      <vt:lpstr>Ex – post hodnocení (závěrečné hodnocení)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Jarka</cp:lastModifiedBy>
  <cp:revision>182</cp:revision>
  <cp:lastPrinted>2017-11-07T08:14:07Z</cp:lastPrinted>
  <dcterms:created xsi:type="dcterms:W3CDTF">2016-07-06T15:42:34Z</dcterms:created>
  <dcterms:modified xsi:type="dcterms:W3CDTF">2018-04-30T18:01:44Z</dcterms:modified>
</cp:coreProperties>
</file>