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308" r:id="rId3"/>
    <p:sldId id="437" r:id="rId4"/>
    <p:sldId id="347" r:id="rId5"/>
    <p:sldId id="446" r:id="rId6"/>
    <p:sldId id="441" r:id="rId7"/>
    <p:sldId id="442" r:id="rId8"/>
    <p:sldId id="447" r:id="rId9"/>
    <p:sldId id="443" r:id="rId10"/>
    <p:sldId id="444" r:id="rId11"/>
    <p:sldId id="445" r:id="rId12"/>
    <p:sldId id="326" r:id="rId1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ie" initials="L" lastIdx="2" clrIdx="0">
    <p:extLst>
      <p:ext uri="{19B8F6BF-5375-455C-9EA6-DF929625EA0E}">
        <p15:presenceInfo xmlns:p15="http://schemas.microsoft.com/office/powerpoint/2012/main" userId="Luci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B5B557"/>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22" autoAdjust="0"/>
    <p:restoredTop sz="94035" autoAdjust="0"/>
  </p:normalViewPr>
  <p:slideViewPr>
    <p:cSldViewPr>
      <p:cViewPr varScale="1">
        <p:scale>
          <a:sx n="142" d="100"/>
          <a:sy n="142" d="100"/>
        </p:scale>
        <p:origin x="105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49A00A8-F9E0-42EE-9959-29DFA42486E3}" type="datetimeFigureOut">
              <a:rPr lang="cs-CZ" smtClean="0"/>
              <a:t>04.05.2020</a:t>
            </a:fld>
            <a:endParaRPr lang="cs-CZ" dirty="0"/>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E993278-612A-44E2-BB17-B54E47721F62}" type="slidenum">
              <a:rPr lang="cs-CZ" smtClean="0"/>
              <a:t>‹#›</a:t>
            </a:fld>
            <a:endParaRPr lang="cs-CZ" dirty="0"/>
          </a:p>
        </p:txBody>
      </p:sp>
    </p:spTree>
    <p:extLst>
      <p:ext uri="{BB962C8B-B14F-4D97-AF65-F5344CB8AC3E}">
        <p14:creationId xmlns:p14="http://schemas.microsoft.com/office/powerpoint/2010/main" val="6848542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04.05.2020</a:t>
            </a:fld>
            <a:endParaRPr lang="cs-CZ" dirty="0"/>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dirty="0"/>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2</a:t>
            </a:fld>
            <a:endParaRPr lang="cs-CZ" dirty="0"/>
          </a:p>
        </p:txBody>
      </p:sp>
    </p:spTree>
    <p:extLst>
      <p:ext uri="{BB962C8B-B14F-4D97-AF65-F5344CB8AC3E}">
        <p14:creationId xmlns:p14="http://schemas.microsoft.com/office/powerpoint/2010/main" val="1080779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11</a:t>
            </a:fld>
            <a:endParaRPr lang="cs-CZ" dirty="0"/>
          </a:p>
        </p:txBody>
      </p:sp>
    </p:spTree>
    <p:extLst>
      <p:ext uri="{BB962C8B-B14F-4D97-AF65-F5344CB8AC3E}">
        <p14:creationId xmlns:p14="http://schemas.microsoft.com/office/powerpoint/2010/main" val="3050528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12</a:t>
            </a:fld>
            <a:endParaRPr lang="cs-CZ" dirty="0"/>
          </a:p>
        </p:txBody>
      </p:sp>
    </p:spTree>
    <p:extLst>
      <p:ext uri="{BB962C8B-B14F-4D97-AF65-F5344CB8AC3E}">
        <p14:creationId xmlns:p14="http://schemas.microsoft.com/office/powerpoint/2010/main" val="12260621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3</a:t>
            </a:fld>
            <a:endParaRPr lang="cs-CZ" dirty="0"/>
          </a:p>
        </p:txBody>
      </p:sp>
    </p:spTree>
    <p:extLst>
      <p:ext uri="{BB962C8B-B14F-4D97-AF65-F5344CB8AC3E}">
        <p14:creationId xmlns:p14="http://schemas.microsoft.com/office/powerpoint/2010/main" val="1433215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4</a:t>
            </a:fld>
            <a:endParaRPr lang="cs-CZ" dirty="0"/>
          </a:p>
        </p:txBody>
      </p:sp>
    </p:spTree>
    <p:extLst>
      <p:ext uri="{BB962C8B-B14F-4D97-AF65-F5344CB8AC3E}">
        <p14:creationId xmlns:p14="http://schemas.microsoft.com/office/powerpoint/2010/main" val="791196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5</a:t>
            </a:fld>
            <a:endParaRPr lang="cs-CZ" dirty="0"/>
          </a:p>
        </p:txBody>
      </p:sp>
    </p:spTree>
    <p:extLst>
      <p:ext uri="{BB962C8B-B14F-4D97-AF65-F5344CB8AC3E}">
        <p14:creationId xmlns:p14="http://schemas.microsoft.com/office/powerpoint/2010/main" val="444837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6</a:t>
            </a:fld>
            <a:endParaRPr lang="cs-CZ" dirty="0"/>
          </a:p>
        </p:txBody>
      </p:sp>
    </p:spTree>
    <p:extLst>
      <p:ext uri="{BB962C8B-B14F-4D97-AF65-F5344CB8AC3E}">
        <p14:creationId xmlns:p14="http://schemas.microsoft.com/office/powerpoint/2010/main" val="15307903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7</a:t>
            </a:fld>
            <a:endParaRPr lang="cs-CZ" dirty="0"/>
          </a:p>
        </p:txBody>
      </p:sp>
    </p:spTree>
    <p:extLst>
      <p:ext uri="{BB962C8B-B14F-4D97-AF65-F5344CB8AC3E}">
        <p14:creationId xmlns:p14="http://schemas.microsoft.com/office/powerpoint/2010/main" val="638853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8</a:t>
            </a:fld>
            <a:endParaRPr lang="cs-CZ" dirty="0"/>
          </a:p>
        </p:txBody>
      </p:sp>
    </p:spTree>
    <p:extLst>
      <p:ext uri="{BB962C8B-B14F-4D97-AF65-F5344CB8AC3E}">
        <p14:creationId xmlns:p14="http://schemas.microsoft.com/office/powerpoint/2010/main" val="1846266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9</a:t>
            </a:fld>
            <a:endParaRPr lang="cs-CZ" dirty="0"/>
          </a:p>
        </p:txBody>
      </p:sp>
    </p:spTree>
    <p:extLst>
      <p:ext uri="{BB962C8B-B14F-4D97-AF65-F5344CB8AC3E}">
        <p14:creationId xmlns:p14="http://schemas.microsoft.com/office/powerpoint/2010/main" val="19927632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DDD4000A-37E1-4D72-B31A-77993FD77D47}" type="slidenum">
              <a:rPr lang="cs-CZ" smtClean="0"/>
              <a:pPr/>
              <a:t>10</a:t>
            </a:fld>
            <a:endParaRPr lang="cs-CZ" dirty="0"/>
          </a:p>
        </p:txBody>
      </p:sp>
    </p:spTree>
    <p:extLst>
      <p:ext uri="{BB962C8B-B14F-4D97-AF65-F5344CB8AC3E}">
        <p14:creationId xmlns:p14="http://schemas.microsoft.com/office/powerpoint/2010/main" val="1954120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dirty="0">
                <a:cs typeface="Times New Roman" panose="02020603050405020304" pitchFamily="18" charset="0"/>
              </a:rPr>
              <a:t>Prostor pro doplňující informace, poznámky</a:t>
            </a: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Pracovní vztahy, komunikace a konflikty na pracovišti</a:t>
            </a: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11. seminář</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Lucie Meixnerová,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Konflikty</a:t>
            </a:r>
          </a:p>
        </p:txBody>
      </p:sp>
      <p:sp>
        <p:nvSpPr>
          <p:cNvPr id="5" name="Zástupný symbol pro obsah 2">
            <a:extLst>
              <a:ext uri="{FF2B5EF4-FFF2-40B4-BE49-F238E27FC236}">
                <a16:creationId xmlns:a16="http://schemas.microsoft.com/office/drawing/2014/main" id="{86BA2408-6B83-4446-8851-2D65054BE8D0}"/>
              </a:ext>
            </a:extLst>
          </p:cNvPr>
          <p:cNvSpPr txBox="1">
            <a:spLocks/>
          </p:cNvSpPr>
          <p:nvPr/>
        </p:nvSpPr>
        <p:spPr>
          <a:xfrm>
            <a:off x="251520" y="915566"/>
            <a:ext cx="70665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Jsou základem či příležitostí k řešení věcných problémů, mohou být prospěšné.</a:t>
            </a:r>
          </a:p>
          <a:p>
            <a:pPr algn="just"/>
            <a:endParaRPr lang="cs-CZ" sz="1400" dirty="0"/>
          </a:p>
          <a:p>
            <a:pPr algn="just"/>
            <a:r>
              <a:rPr lang="cs-CZ" sz="1400" dirty="0"/>
              <a:t>Předpokladem je, že nepřerostou do osobní roviny.</a:t>
            </a:r>
          </a:p>
          <a:p>
            <a:pPr algn="just"/>
            <a:endParaRPr lang="cs-CZ" sz="1400" dirty="0"/>
          </a:p>
          <a:p>
            <a:pPr algn="just"/>
            <a:r>
              <a:rPr lang="cs-CZ" sz="1400" dirty="0"/>
              <a:t>Osobní konflikty: </a:t>
            </a:r>
          </a:p>
          <a:p>
            <a:pPr algn="just">
              <a:buFont typeface="Wingdings" panose="05000000000000000000" pitchFamily="2" charset="2"/>
              <a:buChar char="Ø"/>
            </a:pPr>
            <a:r>
              <a:rPr lang="cs-CZ" sz="1400" dirty="0"/>
              <a:t>vznikají, jestliže organizace toleruje či vytváří nejasná pravidla či hodnotící kritéria,</a:t>
            </a:r>
          </a:p>
          <a:p>
            <a:pPr algn="just">
              <a:buFont typeface="Wingdings" panose="05000000000000000000" pitchFamily="2" charset="2"/>
              <a:buChar char="Ø"/>
            </a:pPr>
            <a:r>
              <a:rPr lang="cs-CZ" sz="1400" dirty="0"/>
              <a:t>vytváří prostor, aby spolupracovníci spolu soupeřili (např. pozici, finanční či jiné zdroje, pravomoci atd.).</a:t>
            </a:r>
          </a:p>
          <a:p>
            <a:pPr marL="0" indent="0" algn="just">
              <a:buNone/>
            </a:pPr>
            <a:r>
              <a:rPr lang="cs-CZ" sz="1400" dirty="0"/>
              <a:t> </a:t>
            </a:r>
          </a:p>
          <a:p>
            <a:pPr algn="just"/>
            <a:endParaRPr lang="cs-CZ" sz="1400" dirty="0"/>
          </a:p>
          <a:p>
            <a:pPr marL="0" indent="0" algn="just">
              <a:buNone/>
            </a:pPr>
            <a:r>
              <a:rPr lang="cs-CZ" sz="1400" dirty="0"/>
              <a:t> </a:t>
            </a:r>
          </a:p>
          <a:p>
            <a:pPr marL="0" indent="0" algn="just">
              <a:buNone/>
            </a:pPr>
            <a:endParaRPr lang="cs-CZ" sz="1400" dirty="0"/>
          </a:p>
          <a:p>
            <a:pPr algn="just">
              <a:buFont typeface="Wingdings" panose="05000000000000000000" pitchFamily="2" charset="2"/>
              <a:buChar char="Ø"/>
            </a:pPr>
            <a:endParaRPr lang="cs-CZ" sz="1400" dirty="0"/>
          </a:p>
        </p:txBody>
      </p:sp>
    </p:spTree>
    <p:extLst>
      <p:ext uri="{BB962C8B-B14F-4D97-AF65-F5344CB8AC3E}">
        <p14:creationId xmlns:p14="http://schemas.microsoft.com/office/powerpoint/2010/main" val="3919970196"/>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Konflikty: prevence</a:t>
            </a:r>
          </a:p>
        </p:txBody>
      </p:sp>
      <p:sp>
        <p:nvSpPr>
          <p:cNvPr id="5" name="Zástupný symbol pro obsah 2">
            <a:extLst>
              <a:ext uri="{FF2B5EF4-FFF2-40B4-BE49-F238E27FC236}">
                <a16:creationId xmlns:a16="http://schemas.microsoft.com/office/drawing/2014/main" id="{86BA2408-6B83-4446-8851-2D65054BE8D0}"/>
              </a:ext>
            </a:extLst>
          </p:cNvPr>
          <p:cNvSpPr txBox="1">
            <a:spLocks/>
          </p:cNvSpPr>
          <p:nvPr/>
        </p:nvSpPr>
        <p:spPr>
          <a:xfrm>
            <a:off x="251520" y="915566"/>
            <a:ext cx="70665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dirty="0"/>
              <a:t>K důležitým faktorům prevence patří:</a:t>
            </a:r>
          </a:p>
          <a:p>
            <a:pPr algn="just"/>
            <a:r>
              <a:rPr lang="cs-CZ" sz="1400" dirty="0"/>
              <a:t>sladění cílů a organizačních jednotek i osob,</a:t>
            </a:r>
          </a:p>
          <a:p>
            <a:pPr algn="just"/>
            <a:r>
              <a:rPr lang="cs-CZ" sz="1400" dirty="0"/>
              <a:t>jasná pravidla hodnocení a odměňování,</a:t>
            </a:r>
          </a:p>
          <a:p>
            <a:pPr algn="just"/>
            <a:r>
              <a:rPr lang="cs-CZ" sz="1400" dirty="0"/>
              <a:t>soulad rozhodovacích pravomocí a odpovědnosti,</a:t>
            </a:r>
          </a:p>
          <a:p>
            <a:pPr algn="just"/>
            <a:r>
              <a:rPr lang="cs-CZ" sz="1400" dirty="0"/>
              <a:t>včasné vysvětlení a zdůvodnění změn a účast zaměstnanců na jejich přípravě,</a:t>
            </a:r>
          </a:p>
          <a:p>
            <a:pPr algn="just"/>
            <a:r>
              <a:rPr lang="cs-CZ" sz="1400" dirty="0"/>
              <a:t>správný personální výběr,</a:t>
            </a:r>
          </a:p>
          <a:p>
            <a:pPr algn="just"/>
            <a:r>
              <a:rPr lang="cs-CZ" sz="1400" dirty="0"/>
              <a:t>tréninky a koučování zaměstnanců i vedoucích pracovníků zaměřené např. na předcházení a řešení konfliktů.</a:t>
            </a:r>
          </a:p>
          <a:p>
            <a:pPr algn="just"/>
            <a:endParaRPr lang="cs-CZ" sz="1400" dirty="0"/>
          </a:p>
          <a:p>
            <a:pPr marL="0" indent="0" algn="just">
              <a:buNone/>
            </a:pPr>
            <a:r>
              <a:rPr lang="cs-CZ" sz="1400" dirty="0"/>
              <a:t> </a:t>
            </a:r>
          </a:p>
          <a:p>
            <a:pPr algn="just"/>
            <a:endParaRPr lang="cs-CZ" sz="1400" dirty="0"/>
          </a:p>
          <a:p>
            <a:pPr marL="0" indent="0" algn="just">
              <a:buNone/>
            </a:pPr>
            <a:r>
              <a:rPr lang="cs-CZ" sz="1400" dirty="0"/>
              <a:t> </a:t>
            </a:r>
          </a:p>
          <a:p>
            <a:pPr marL="0" indent="0" algn="just">
              <a:buNone/>
            </a:pPr>
            <a:endParaRPr lang="cs-CZ" sz="1400" dirty="0"/>
          </a:p>
          <a:p>
            <a:pPr algn="just">
              <a:buFont typeface="Wingdings" panose="05000000000000000000" pitchFamily="2" charset="2"/>
              <a:buChar char="Ø"/>
            </a:pPr>
            <a:endParaRPr lang="cs-CZ" sz="1400" dirty="0"/>
          </a:p>
        </p:txBody>
      </p:sp>
    </p:spTree>
    <p:extLst>
      <p:ext uri="{BB962C8B-B14F-4D97-AF65-F5344CB8AC3E}">
        <p14:creationId xmlns:p14="http://schemas.microsoft.com/office/powerpoint/2010/main" val="1352071453"/>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2649" y="987574"/>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3800" dirty="0"/>
              <a:t>Dotazy pište na email:</a:t>
            </a:r>
          </a:p>
          <a:p>
            <a:pPr marL="0" indent="0" algn="ctr">
              <a:buNone/>
            </a:pPr>
            <a:endParaRPr lang="cs-CZ" sz="3800" dirty="0"/>
          </a:p>
          <a:p>
            <a:pPr marL="0" indent="0" algn="ctr">
              <a:buNone/>
            </a:pPr>
            <a:r>
              <a:rPr lang="cs-CZ" sz="3800" dirty="0">
                <a:solidFill>
                  <a:srgbClr val="7030A0"/>
                </a:solidFill>
              </a:rPr>
              <a:t>meixnerova@opf.slu.cz</a:t>
            </a:r>
            <a:br>
              <a:rPr lang="cs-CZ" sz="3800" dirty="0">
                <a:solidFill>
                  <a:srgbClr val="7030A0"/>
                </a:solidFill>
              </a:rPr>
            </a:br>
            <a:br>
              <a:rPr lang="cs-CZ" sz="3800" dirty="0"/>
            </a:br>
            <a:r>
              <a:rPr lang="cs-CZ" sz="3800" dirty="0"/>
              <a:t>Děkuji za pozornost</a:t>
            </a:r>
            <a:br>
              <a:rPr lang="cs-CZ" sz="1400" b="1" dirty="0"/>
            </a:br>
            <a:br>
              <a:rPr lang="cs-CZ" sz="1800" dirty="0"/>
            </a:br>
            <a:br>
              <a:rPr lang="en-US" sz="1600" dirty="0"/>
            </a:br>
            <a:br>
              <a:rPr lang="en-US" sz="1600" dirty="0"/>
            </a:br>
            <a:br>
              <a:rPr lang="en-US" sz="1600" dirty="0"/>
            </a:br>
            <a:br>
              <a:rPr lang="cs-CZ" sz="2000" dirty="0"/>
            </a:br>
            <a:endParaRPr lang="cs-CZ" sz="1800" dirty="0"/>
          </a:p>
        </p:txBody>
      </p:sp>
    </p:spTree>
    <p:extLst>
      <p:ext uri="{BB962C8B-B14F-4D97-AF65-F5344CB8AC3E}">
        <p14:creationId xmlns:p14="http://schemas.microsoft.com/office/powerpoint/2010/main" val="365102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820891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Úkoly:</a:t>
            </a:r>
            <a:endParaRPr lang="en-US" sz="1600" dirty="0"/>
          </a:p>
          <a:p>
            <a:pPr lvl="0" algn="just"/>
            <a:r>
              <a:rPr lang="cs-CZ" sz="1600" dirty="0"/>
              <a:t>Jakých chyb se management dopustil?</a:t>
            </a:r>
            <a:endParaRPr lang="en-US" sz="1600" dirty="0"/>
          </a:p>
          <a:p>
            <a:pPr lvl="0" algn="just"/>
            <a:r>
              <a:rPr lang="cs-CZ" sz="1600" dirty="0"/>
              <a:t>Jaká komunikační pravidla by měl respektovat management při komunikaci s ostatními zaměstnanci, aby předcházel vzniku konfliktu/ů?</a:t>
            </a:r>
          </a:p>
          <a:p>
            <a:pPr lvl="0" algn="just"/>
            <a:r>
              <a:rPr lang="cs-CZ" sz="1600" dirty="0"/>
              <a:t>Navrhněte proces/y k vyřešení konfliktů.</a:t>
            </a:r>
            <a:endParaRPr lang="en-US" sz="1600" dirty="0"/>
          </a:p>
          <a:p>
            <a:pPr>
              <a:buFont typeface="+mj-lt"/>
              <a:buAutoNum type="alphaLcParenR"/>
            </a:pPr>
            <a:endParaRPr lang="cs-CZ" sz="1300" dirty="0"/>
          </a:p>
          <a:p>
            <a:pPr>
              <a:buFont typeface="+mj-lt"/>
              <a:buAutoNum type="alphaLcParenR"/>
            </a:pPr>
            <a:endParaRPr lang="cs-CZ" sz="1300" dirty="0"/>
          </a:p>
          <a:p>
            <a:pPr>
              <a:buFont typeface="+mj-lt"/>
              <a:buAutoNum type="alphaLcParenR"/>
            </a:pPr>
            <a:endParaRPr lang="cs-CZ" sz="1300" dirty="0"/>
          </a:p>
          <a:p>
            <a:pPr>
              <a:buFont typeface="+mj-lt"/>
              <a:buAutoNum type="alphaLcParenR"/>
            </a:pPr>
            <a:endParaRPr lang="cs-CZ" sz="1300" dirty="0"/>
          </a:p>
          <a:p>
            <a:pPr marL="0" indent="0">
              <a:buNone/>
            </a:pPr>
            <a:r>
              <a:rPr lang="cs-CZ" sz="1500" i="1" dirty="0">
                <a:solidFill>
                  <a:srgbClr val="7030A0"/>
                </a:solidFill>
              </a:rPr>
              <a:t>Termín odevzdání úkolu: </a:t>
            </a:r>
            <a:r>
              <a:rPr lang="cs-CZ" sz="1500" b="1" i="1" dirty="0">
                <a:solidFill>
                  <a:srgbClr val="7030A0"/>
                </a:solidFill>
              </a:rPr>
              <a:t>IS SU Odevzdávárna nejpozději do neděle 10. 5. 2020 do 23:59 hod</a:t>
            </a:r>
            <a:r>
              <a:rPr lang="cs-CZ" sz="1500" i="1" dirty="0">
                <a:solidFill>
                  <a:srgbClr val="7030A0"/>
                </a:solidFill>
              </a:rPr>
              <a:t>, po termínu nebude úkol hodnocen a bude nahrazeno vypracováním dalšího náhradního úkolu bez hodnocení.</a:t>
            </a:r>
            <a:endParaRPr lang="cs-CZ" sz="1500" dirty="0">
              <a:solidFill>
                <a:srgbClr val="7030A0"/>
              </a:solidFill>
            </a:endParaRPr>
          </a:p>
          <a:p>
            <a:pPr>
              <a:buFont typeface="+mj-lt"/>
              <a:buAutoNum type="alphaLcParenR"/>
            </a:pPr>
            <a:endParaRPr lang="cs-CZ" sz="1800" dirty="0"/>
          </a:p>
        </p:txBody>
      </p:sp>
      <p:sp>
        <p:nvSpPr>
          <p:cNvPr id="3" name="Nadpis 2"/>
          <p:cNvSpPr>
            <a:spLocks noGrp="1"/>
          </p:cNvSpPr>
          <p:nvPr>
            <p:ph type="title"/>
          </p:nvPr>
        </p:nvSpPr>
        <p:spPr>
          <a:xfrm>
            <a:off x="251520" y="195486"/>
            <a:ext cx="7560840" cy="507703"/>
          </a:xfrm>
        </p:spPr>
        <p:txBody>
          <a:bodyPr/>
          <a:lstStyle/>
          <a:p>
            <a:r>
              <a:rPr lang="cs-CZ" altLang="en-US" sz="2200" dirty="0"/>
              <a:t>Úkol 1: Komunikace a řešení konfliktů</a:t>
            </a:r>
            <a:endParaRPr lang="cs-CZ" sz="2200" dirty="0"/>
          </a:p>
        </p:txBody>
      </p:sp>
    </p:spTree>
    <p:custDataLst>
      <p:tags r:id="rId1"/>
    </p:custDataLst>
    <p:extLst>
      <p:ext uri="{BB962C8B-B14F-4D97-AF65-F5344CB8AC3E}">
        <p14:creationId xmlns:p14="http://schemas.microsoft.com/office/powerpoint/2010/main" val="951836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600400"/>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000" dirty="0"/>
              <a:t>První management, který firma měla, se rekrutoval z „otců zakladatelů“. Byli to lidé, kteří stáli na počátku její novodobé existence. Díky jejich práci se podařilo projít řadou obtížných období, učinit mnoho komplikovaných rozhodnutí a nejenom že přežít, ale se i rozvíjet. Otcové ale stárli, a byli si toho vědomi, a tak začali vedení převádět na mladší kolegy, profesionální manažery. Vybírali si cíleně tak, aby tito manažeři byli mladí, perspektivní a výkonní lidé, protože v nich spatřovali potřebný impuls a, slovy jednoho ze zakladatelů „drajv“. Sami se pak postupně začali přesouvat do pozice inspirátorů a strategických tvůrců, přičemž stále větší části operativního vedení převáděli na profesionální management.</a:t>
            </a:r>
          </a:p>
          <a:p>
            <a:pPr algn="just"/>
            <a:r>
              <a:rPr lang="en-US" sz="1000" dirty="0"/>
              <a:t>Na začátku roku 201</a:t>
            </a:r>
            <a:r>
              <a:rPr lang="cs-CZ" sz="1000" dirty="0"/>
              <a:t>8</a:t>
            </a:r>
            <a:r>
              <a:rPr lang="en-US" sz="1000" dirty="0"/>
              <a:t> se firma dostala do nepříjemných obtíží. Na jejich počátku sice byly problémy subdodavatelů, ale situace se velmi rychle vyhrotila, a začala ohrožovat společnost jako celek. Management se snažil nastalé potíže řešit, ale dělal přitom řadu opatření, která byla v nesouladu s představami původních tvůrců. Ti si vývoj firmy představovali zcela jinak, a do práce svých manažerů začali  stále více a více zasahovat. I když jím to interní organizační struktura firmy umožňovala, tak toto nesli velice špatně zase mladí manažeři. V určitý okamžik se zakladatelé rozhodli, že je potřeba celé nové vedení odvolat, a převzít zodpovědnost zpět do svých rukou.</a:t>
            </a:r>
          </a:p>
          <a:p>
            <a:pPr algn="just"/>
            <a:r>
              <a:rPr lang="en-US" sz="1000" dirty="0"/>
              <a:t>Jak se rozhodli, tak také učinili, a celé operativní vedení firmy, celkem asi dvanáct lidí, bylo během dvou týdnů nahrazeno „starou gardou“, která ihned začala pracovat na tom, co považovala za nejlepší pro záchranu společnosti. V prvé řadě se jednalo o baterii kroků, které měly za cíl zvrátit opatření přijatá předchozím managementem. Ve druhé řadě pak o kroky, které, ač logické, šly proti smyslu původních opatření.</a:t>
            </a:r>
          </a:p>
          <a:p>
            <a:pPr algn="just"/>
            <a:r>
              <a:rPr lang="en-US" sz="1000" dirty="0"/>
              <a:t>Tato náhlá a prudká změna kurzu měla u zaměstnanců smíšené dopady. Část z nich, zvláště ti služebně starší, kteří nyní již opět současný management znali z doby předchozího působení se jeho krokům nedivila a přijala je. Další část, bohužel mnohem větší ale začala reptat, kritizovat a byli i tací, kteří mluvili o tom, že ne každé hlouposti jsou povinni se podřizovat. Samozřejmě nic se nedělo veřejně, ale „v zákulisí“ panovala stále napjatější atmosféra.</a:t>
            </a:r>
          </a:p>
          <a:p>
            <a:pPr algn="just"/>
            <a:r>
              <a:rPr lang="en-US" sz="1000" dirty="0"/>
              <a:t>Staronový management brzy zjistil, že jeho příkazy nejsou plněny ani zdaleka tak, jak by si představoval. Ale nejen to. Byla otázka, zda plány, které vedení mělo, byly funkční, nebo ne, nicméně i ty jejich části, které se podařilo uvést v život nevedly k žádaným výsledkům. Vedení začalo z problémů obviňovat zaměstnance, kteří se odmítali podřídit jeho požadavkům, a začalo jím hrozit tresty. Naproti tomu ti, kteří se managementu pochlebovali  dostávali odměny a zvýhodnění, možná až neadekvátní situaci firmy. Mezi zaměstnanci tak začal vznikat konflikt, avšak řešení problémů jako takových se posouvalo kupředu přinejlepším velmi pomalu.</a:t>
            </a:r>
            <a:endParaRPr lang="en-US" dirty="0"/>
          </a:p>
        </p:txBody>
      </p:sp>
      <p:sp>
        <p:nvSpPr>
          <p:cNvPr id="3" name="Nadpis 2"/>
          <p:cNvSpPr>
            <a:spLocks noGrp="1"/>
          </p:cNvSpPr>
          <p:nvPr>
            <p:ph type="title"/>
          </p:nvPr>
        </p:nvSpPr>
        <p:spPr>
          <a:xfrm>
            <a:off x="251520" y="195486"/>
            <a:ext cx="7560840" cy="507703"/>
          </a:xfrm>
        </p:spPr>
        <p:txBody>
          <a:bodyPr/>
          <a:lstStyle/>
          <a:p>
            <a:r>
              <a:rPr lang="cs-CZ" altLang="en-US" sz="2200" dirty="0"/>
              <a:t>Úkol 1: Zadání, komunikace a řešení konfliktů</a:t>
            </a:r>
            <a:endParaRPr lang="cs-CZ" sz="2200" dirty="0"/>
          </a:p>
        </p:txBody>
      </p:sp>
    </p:spTree>
    <p:extLst>
      <p:ext uri="{BB962C8B-B14F-4D97-AF65-F5344CB8AC3E}">
        <p14:creationId xmlns:p14="http://schemas.microsoft.com/office/powerpoint/2010/main" val="133421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Pracovní vztahy</a:t>
            </a:r>
          </a:p>
        </p:txBody>
      </p:sp>
      <p:sp>
        <p:nvSpPr>
          <p:cNvPr id="5" name="Zástupný symbol pro obsah 2">
            <a:extLst>
              <a:ext uri="{FF2B5EF4-FFF2-40B4-BE49-F238E27FC236}">
                <a16:creationId xmlns:a16="http://schemas.microsoft.com/office/drawing/2014/main" id="{86BA2408-6B83-4446-8851-2D65054BE8D0}"/>
              </a:ext>
            </a:extLst>
          </p:cNvPr>
          <p:cNvSpPr txBox="1">
            <a:spLocks/>
          </p:cNvSpPr>
          <p:nvPr/>
        </p:nvSpPr>
        <p:spPr>
          <a:xfrm>
            <a:off x="251520" y="915566"/>
            <a:ext cx="70665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dirty="0"/>
              <a:t>Vznikají mezi lidmi v organizaci a mimo ni.</a:t>
            </a:r>
          </a:p>
          <a:p>
            <a:pPr algn="just"/>
            <a:r>
              <a:rPr lang="cs-CZ" sz="1400" b="1" dirty="0"/>
              <a:t>Formální</a:t>
            </a:r>
            <a:r>
              <a:rPr lang="cs-CZ" sz="1400" dirty="0"/>
              <a:t>: pracovněprávní vztahy spojené s výkonem závislé práce a upravené pracovněprávními vztahy.</a:t>
            </a:r>
          </a:p>
          <a:p>
            <a:pPr marL="400050" indent="-400050" algn="just">
              <a:buFont typeface="+mj-lt"/>
              <a:buAutoNum type="romanLcPeriod"/>
            </a:pPr>
            <a:r>
              <a:rPr lang="cs-CZ" sz="1400" dirty="0"/>
              <a:t>individuální (mezi zaměstnanci a zaměstnavateli)</a:t>
            </a:r>
          </a:p>
          <a:p>
            <a:pPr marL="400050" indent="-400050" algn="just">
              <a:buFont typeface="+mj-lt"/>
              <a:buAutoNum type="romanLcPeriod"/>
            </a:pPr>
            <a:r>
              <a:rPr lang="cs-CZ" sz="1400" dirty="0"/>
              <a:t>kolektivní (mezi odborovými organizacemi a zaměstnavateli) </a:t>
            </a:r>
          </a:p>
          <a:p>
            <a:pPr algn="just"/>
            <a:endParaRPr lang="cs-CZ" sz="1400" dirty="0"/>
          </a:p>
          <a:p>
            <a:pPr algn="just"/>
            <a:r>
              <a:rPr lang="cs-CZ" sz="1400" b="1" dirty="0"/>
              <a:t>Neformální</a:t>
            </a:r>
            <a:r>
              <a:rPr lang="cs-CZ" sz="1400" dirty="0"/>
              <a:t>: pracovněprávní vztahy označují běžné mezilidské a společenské vztahy </a:t>
            </a:r>
            <a:r>
              <a:rPr lang="cs-CZ" sz="1400" dirty="0">
                <a:latin typeface="Times New Roman" panose="02020603050405020304" pitchFamily="18" charset="0"/>
                <a:cs typeface="Times New Roman" panose="02020603050405020304" pitchFamily="18" charset="0"/>
              </a:rPr>
              <a:t>→ </a:t>
            </a:r>
            <a:r>
              <a:rPr lang="cs-CZ" sz="1400" dirty="0"/>
              <a:t>vznikají přirozeně a spontánně mezi jednotlivci v organizaci a mimo ni.</a:t>
            </a:r>
          </a:p>
        </p:txBody>
      </p:sp>
    </p:spTree>
    <p:extLst>
      <p:ext uri="{BB962C8B-B14F-4D97-AF65-F5344CB8AC3E}">
        <p14:creationId xmlns:p14="http://schemas.microsoft.com/office/powerpoint/2010/main" val="2328591797"/>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Komunikace na pracovišti: vnitřní komunikace</a:t>
            </a:r>
          </a:p>
        </p:txBody>
      </p:sp>
      <p:sp>
        <p:nvSpPr>
          <p:cNvPr id="5" name="Zástupný symbol pro obsah 2">
            <a:extLst>
              <a:ext uri="{FF2B5EF4-FFF2-40B4-BE49-F238E27FC236}">
                <a16:creationId xmlns:a16="http://schemas.microsoft.com/office/drawing/2014/main" id="{86BA2408-6B83-4446-8851-2D65054BE8D0}"/>
              </a:ext>
            </a:extLst>
          </p:cNvPr>
          <p:cNvSpPr txBox="1">
            <a:spLocks/>
          </p:cNvSpPr>
          <p:nvPr/>
        </p:nvSpPr>
        <p:spPr>
          <a:xfrm>
            <a:off x="251520" y="915566"/>
            <a:ext cx="70665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dirty="0"/>
              <a:t>Sdělování a získávání informací „shora dolů“, „zdola nahoru“ i napříč organizací je důležitá pro výkon organizace,</a:t>
            </a:r>
          </a:p>
          <a:p>
            <a:pPr algn="just"/>
            <a:r>
              <a:rPr lang="cs-CZ" sz="1400" dirty="0"/>
              <a:t>vztahy se zákazníky,</a:t>
            </a:r>
          </a:p>
          <a:p>
            <a:pPr algn="just"/>
            <a:r>
              <a:rPr lang="cs-CZ" sz="1400" dirty="0"/>
              <a:t>spokojenost a motivaci zaměstnanců.</a:t>
            </a:r>
          </a:p>
          <a:p>
            <a:pPr algn="just"/>
            <a:endParaRPr lang="cs-CZ" sz="1400" dirty="0"/>
          </a:p>
          <a:p>
            <a:pPr marL="0" indent="0" algn="just">
              <a:buNone/>
            </a:pPr>
            <a:r>
              <a:rPr lang="cs-CZ" sz="1400" dirty="0"/>
              <a:t>Příčiny a důsledky komunikace:</a:t>
            </a:r>
          </a:p>
          <a:p>
            <a:pPr algn="just">
              <a:buFont typeface="Wingdings" panose="05000000000000000000" pitchFamily="2" charset="2"/>
              <a:buChar char="Ø"/>
            </a:pPr>
            <a:r>
              <a:rPr lang="cs-CZ" sz="1400" dirty="0"/>
              <a:t>Neplnění úkolů – pracovníci nemají dostatečné informace (o svých úkolech, vývoji a záměrech své organizace či útvaru atd.).</a:t>
            </a:r>
          </a:p>
          <a:p>
            <a:pPr algn="just">
              <a:buFont typeface="Wingdings" panose="05000000000000000000" pitchFamily="2" charset="2"/>
              <a:buChar char="Ø"/>
            </a:pPr>
            <a:r>
              <a:rPr lang="cs-CZ" sz="1400" dirty="0"/>
              <a:t>Neefektivnost práce – nespolupráce s ostatními útvary podniku (o povaze nebo významu jejich práce si vytvářejí nesprávné názory nebo předsudky). </a:t>
            </a:r>
          </a:p>
          <a:p>
            <a:pPr algn="just">
              <a:buFont typeface="Wingdings" panose="05000000000000000000" pitchFamily="2" charset="2"/>
              <a:buChar char="Ø"/>
            </a:pPr>
            <a:r>
              <a:rPr lang="cs-CZ" sz="1400" dirty="0"/>
              <a:t>Bariéry v komunikaci – např. mezi útvary organizace, ohrožují stanovené termíny, výsledky práce a spokojenost pracovníků. </a:t>
            </a:r>
          </a:p>
        </p:txBody>
      </p:sp>
    </p:spTree>
    <p:extLst>
      <p:ext uri="{BB962C8B-B14F-4D97-AF65-F5344CB8AC3E}">
        <p14:creationId xmlns:p14="http://schemas.microsoft.com/office/powerpoint/2010/main" val="3987101587"/>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Komunikace: vnitřní komunikace</a:t>
            </a:r>
          </a:p>
        </p:txBody>
      </p:sp>
      <p:sp>
        <p:nvSpPr>
          <p:cNvPr id="5" name="Zástupný symbol pro obsah 2">
            <a:extLst>
              <a:ext uri="{FF2B5EF4-FFF2-40B4-BE49-F238E27FC236}">
                <a16:creationId xmlns:a16="http://schemas.microsoft.com/office/drawing/2014/main" id="{86BA2408-6B83-4446-8851-2D65054BE8D0}"/>
              </a:ext>
            </a:extLst>
          </p:cNvPr>
          <p:cNvSpPr txBox="1">
            <a:spLocks/>
          </p:cNvSpPr>
          <p:nvPr/>
        </p:nvSpPr>
        <p:spPr>
          <a:xfrm>
            <a:off x="251520" y="915566"/>
            <a:ext cx="70665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dirty="0"/>
              <a:t>Příčiny a důsledky komunikace:</a:t>
            </a:r>
          </a:p>
          <a:p>
            <a:pPr algn="just">
              <a:buFont typeface="Wingdings" panose="05000000000000000000" pitchFamily="2" charset="2"/>
              <a:buChar char="Ø"/>
            </a:pPr>
            <a:r>
              <a:rPr lang="cs-CZ" sz="1400" dirty="0"/>
              <a:t>Neinformovat zaměstnanců, např.:</a:t>
            </a:r>
          </a:p>
          <a:p>
            <a:pPr marL="400050" indent="-400050" algn="just">
              <a:buFont typeface="+mj-lt"/>
              <a:buAutoNum type="romanLcPeriod"/>
            </a:pPr>
            <a:r>
              <a:rPr lang="cs-CZ" sz="1400" dirty="0"/>
              <a:t>o vývoji a záměrech organizace a oboustranná komunikace je důležitá pro motivaci pracovníků, zájem o práci i o organizaci,</a:t>
            </a:r>
          </a:p>
          <a:p>
            <a:pPr marL="400050" indent="-400050" algn="just">
              <a:buFont typeface="+mj-lt"/>
              <a:buAutoNum type="romanLcPeriod"/>
            </a:pPr>
            <a:r>
              <a:rPr lang="cs-CZ" sz="1400" dirty="0"/>
              <a:t>Pracovníci při nedostatečné informovanosti se mohou domnívat, že jejich útvaru nebo organizaci jako celku nedaří, je řízen neefektivně, i když tomu tak ve skutečnosti není.</a:t>
            </a:r>
          </a:p>
          <a:p>
            <a:pPr marL="400050" indent="-400050" algn="just">
              <a:buFont typeface="+mj-lt"/>
              <a:buAutoNum type="romanLcPeriod"/>
            </a:pPr>
            <a:r>
              <a:rPr lang="cs-CZ" sz="1400" dirty="0"/>
              <a:t>Atd.</a:t>
            </a:r>
          </a:p>
          <a:p>
            <a:pPr algn="just">
              <a:buFont typeface="Wingdings" panose="05000000000000000000" pitchFamily="2" charset="2"/>
              <a:buChar char="Ø"/>
            </a:pPr>
            <a:endParaRPr lang="cs-CZ" sz="1400" dirty="0"/>
          </a:p>
        </p:txBody>
      </p:sp>
    </p:spTree>
    <p:extLst>
      <p:ext uri="{BB962C8B-B14F-4D97-AF65-F5344CB8AC3E}">
        <p14:creationId xmlns:p14="http://schemas.microsoft.com/office/powerpoint/2010/main" val="1902008045"/>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Komunikace: vnitřní komunikace</a:t>
            </a:r>
          </a:p>
        </p:txBody>
      </p:sp>
      <p:sp>
        <p:nvSpPr>
          <p:cNvPr id="5" name="Zástupný symbol pro obsah 2">
            <a:extLst>
              <a:ext uri="{FF2B5EF4-FFF2-40B4-BE49-F238E27FC236}">
                <a16:creationId xmlns:a16="http://schemas.microsoft.com/office/drawing/2014/main" id="{86BA2408-6B83-4446-8851-2D65054BE8D0}"/>
              </a:ext>
            </a:extLst>
          </p:cNvPr>
          <p:cNvSpPr txBox="1">
            <a:spLocks/>
          </p:cNvSpPr>
          <p:nvPr/>
        </p:nvSpPr>
        <p:spPr>
          <a:xfrm>
            <a:off x="251520" y="915566"/>
            <a:ext cx="70665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400" b="1" dirty="0"/>
              <a:t>Systémové</a:t>
            </a:r>
            <a:r>
              <a:rPr lang="cs-CZ" sz="1400" dirty="0"/>
              <a:t>: souvisí s vnitřním uspořádáním organizace. Komunikaci ztěžuje příliš složitá a atomizovaná organizační struktura (velký počet vedoucích míst, organizačních útvarů atd.).</a:t>
            </a:r>
          </a:p>
          <a:p>
            <a:pPr algn="just"/>
            <a:endParaRPr lang="cs-CZ" sz="1400" dirty="0"/>
          </a:p>
          <a:p>
            <a:pPr algn="just"/>
            <a:r>
              <a:rPr lang="cs-CZ" sz="1400" b="1" dirty="0"/>
              <a:t>Měkké</a:t>
            </a:r>
            <a:r>
              <a:rPr lang="cs-CZ" sz="1400" dirty="0"/>
              <a:t>: se váží především na vedoucí pracovníky, jejich komunikační schopnosti, zvyky a motivy.</a:t>
            </a:r>
          </a:p>
          <a:p>
            <a:pPr algn="just">
              <a:buFont typeface="Wingdings" panose="05000000000000000000" pitchFamily="2" charset="2"/>
              <a:buChar char="Ø"/>
            </a:pPr>
            <a:r>
              <a:rPr lang="cs-CZ" sz="1400" dirty="0"/>
              <a:t>Neschopnost naslouchat (sklon komunikovat s monologem)</a:t>
            </a:r>
          </a:p>
          <a:p>
            <a:pPr algn="just">
              <a:buFont typeface="Wingdings" panose="05000000000000000000" pitchFamily="2" charset="2"/>
              <a:buChar char="Ø"/>
            </a:pPr>
            <a:r>
              <a:rPr lang="cs-CZ" sz="1400" dirty="0"/>
              <a:t>Obava z otevřené komunikace (otevřené a kritické vyjádření zaměstnanců)</a:t>
            </a:r>
          </a:p>
          <a:p>
            <a:pPr algn="just">
              <a:buFont typeface="Wingdings" panose="05000000000000000000" pitchFamily="2" charset="2"/>
              <a:buChar char="Ø"/>
            </a:pPr>
            <a:r>
              <a:rPr lang="cs-CZ" sz="1400" dirty="0"/>
              <a:t>Vedoucí dávají slovně i neverbálně najevo, že diskusi nevítají atd.</a:t>
            </a:r>
          </a:p>
          <a:p>
            <a:pPr algn="just"/>
            <a:endParaRPr lang="cs-CZ" sz="1400" dirty="0"/>
          </a:p>
          <a:p>
            <a:pPr algn="just"/>
            <a:endParaRPr lang="cs-CZ" sz="1400" dirty="0"/>
          </a:p>
          <a:p>
            <a:pPr marL="0" indent="0" algn="just">
              <a:buNone/>
            </a:pPr>
            <a:r>
              <a:rPr lang="cs-CZ" sz="1400" dirty="0"/>
              <a:t> </a:t>
            </a:r>
          </a:p>
          <a:p>
            <a:pPr marL="0" indent="0" algn="just">
              <a:buNone/>
            </a:pPr>
            <a:endParaRPr lang="cs-CZ" sz="1400" dirty="0"/>
          </a:p>
          <a:p>
            <a:pPr algn="just">
              <a:buFont typeface="Wingdings" panose="05000000000000000000" pitchFamily="2" charset="2"/>
              <a:buChar char="Ø"/>
            </a:pPr>
            <a:endParaRPr lang="cs-CZ" sz="1400" dirty="0"/>
          </a:p>
        </p:txBody>
      </p:sp>
    </p:spTree>
    <p:extLst>
      <p:ext uri="{BB962C8B-B14F-4D97-AF65-F5344CB8AC3E}">
        <p14:creationId xmlns:p14="http://schemas.microsoft.com/office/powerpoint/2010/main" val="155552462"/>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Komunikace: kulturní odlišnosti</a:t>
            </a:r>
          </a:p>
        </p:txBody>
      </p:sp>
      <p:sp>
        <p:nvSpPr>
          <p:cNvPr id="5" name="Zástupný symbol pro obsah 2">
            <a:extLst>
              <a:ext uri="{FF2B5EF4-FFF2-40B4-BE49-F238E27FC236}">
                <a16:creationId xmlns:a16="http://schemas.microsoft.com/office/drawing/2014/main" id="{86BA2408-6B83-4446-8851-2D65054BE8D0}"/>
              </a:ext>
            </a:extLst>
          </p:cNvPr>
          <p:cNvSpPr txBox="1">
            <a:spLocks/>
          </p:cNvSpPr>
          <p:nvPr/>
        </p:nvSpPr>
        <p:spPr>
          <a:xfrm>
            <a:off x="251520" y="915566"/>
            <a:ext cx="70665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dirty="0"/>
              <a:t>Rozdíly kultur se mohou promítat v řadě oblastí:</a:t>
            </a:r>
          </a:p>
          <a:p>
            <a:pPr marL="0" indent="0" algn="just">
              <a:buNone/>
            </a:pPr>
            <a:endParaRPr lang="cs-CZ" sz="1400" dirty="0"/>
          </a:p>
          <a:p>
            <a:pPr algn="just"/>
            <a:r>
              <a:rPr lang="cs-CZ" sz="1400" b="1" dirty="0"/>
              <a:t>manažerský styl</a:t>
            </a:r>
            <a:r>
              <a:rPr lang="cs-CZ" sz="1400" dirty="0"/>
              <a:t>: způsob rozhodování, důraz na formální autoritu, týmová práce, samostatnost, osobní iniciativa apod.,</a:t>
            </a:r>
          </a:p>
          <a:p>
            <a:pPr algn="just"/>
            <a:endParaRPr lang="cs-CZ" sz="1400" dirty="0"/>
          </a:p>
          <a:p>
            <a:pPr algn="just"/>
            <a:r>
              <a:rPr lang="cs-CZ" sz="1400" b="1" dirty="0"/>
              <a:t>způsob řízení lidských zdrojů</a:t>
            </a:r>
            <a:r>
              <a:rPr lang="cs-CZ" sz="1400" dirty="0"/>
              <a:t>: kritéria a zásady přijímání, povyšování, hodnocení apod.,</a:t>
            </a:r>
          </a:p>
          <a:p>
            <a:pPr algn="just"/>
            <a:endParaRPr lang="cs-CZ" sz="1400" dirty="0"/>
          </a:p>
          <a:p>
            <a:pPr algn="just"/>
            <a:r>
              <a:rPr lang="cs-CZ" sz="1400" b="1" dirty="0"/>
              <a:t>potřeby a postoje zaměstnanců</a:t>
            </a:r>
            <a:r>
              <a:rPr lang="cs-CZ" sz="1400" dirty="0"/>
              <a:t>: potřeba pracovní stability, samostatnost, spoluúčast při rozhodování, osobní rozvoj, nebo postoj k diferenciaci odměňování, ke změnám apod.</a:t>
            </a:r>
          </a:p>
          <a:p>
            <a:pPr algn="just"/>
            <a:endParaRPr lang="cs-CZ" sz="1400" dirty="0"/>
          </a:p>
          <a:p>
            <a:pPr marL="0" indent="0" algn="just">
              <a:buNone/>
            </a:pPr>
            <a:r>
              <a:rPr lang="cs-CZ" sz="1400" dirty="0"/>
              <a:t> </a:t>
            </a:r>
          </a:p>
          <a:p>
            <a:pPr marL="0" indent="0" algn="just">
              <a:buNone/>
            </a:pPr>
            <a:endParaRPr lang="cs-CZ" sz="1400" dirty="0"/>
          </a:p>
          <a:p>
            <a:pPr algn="just">
              <a:buFont typeface="Wingdings" panose="05000000000000000000" pitchFamily="2" charset="2"/>
              <a:buChar char="Ø"/>
            </a:pPr>
            <a:endParaRPr lang="cs-CZ" sz="1400" dirty="0"/>
          </a:p>
        </p:txBody>
      </p:sp>
    </p:spTree>
    <p:extLst>
      <p:ext uri="{BB962C8B-B14F-4D97-AF65-F5344CB8AC3E}">
        <p14:creationId xmlns:p14="http://schemas.microsoft.com/office/powerpoint/2010/main" val="136795806"/>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7560840" cy="507703"/>
          </a:xfrm>
        </p:spPr>
        <p:txBody>
          <a:bodyPr/>
          <a:lstStyle/>
          <a:p>
            <a:r>
              <a:rPr lang="cs-CZ" sz="2200" dirty="0"/>
              <a:t>Konflikty</a:t>
            </a:r>
          </a:p>
        </p:txBody>
      </p:sp>
      <p:sp>
        <p:nvSpPr>
          <p:cNvPr id="5" name="Zástupný symbol pro obsah 2">
            <a:extLst>
              <a:ext uri="{FF2B5EF4-FFF2-40B4-BE49-F238E27FC236}">
                <a16:creationId xmlns:a16="http://schemas.microsoft.com/office/drawing/2014/main" id="{86BA2408-6B83-4446-8851-2D65054BE8D0}"/>
              </a:ext>
            </a:extLst>
          </p:cNvPr>
          <p:cNvSpPr txBox="1">
            <a:spLocks/>
          </p:cNvSpPr>
          <p:nvPr/>
        </p:nvSpPr>
        <p:spPr>
          <a:xfrm>
            <a:off x="251520" y="915566"/>
            <a:ext cx="70665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dirty="0"/>
              <a:t>Konflikty a stres patří k průvodním projevům mezilidských vztahů.</a:t>
            </a:r>
          </a:p>
          <a:p>
            <a:pPr marL="0" indent="0" algn="just">
              <a:buNone/>
            </a:pPr>
            <a:r>
              <a:rPr lang="cs-CZ" sz="1400" dirty="0"/>
              <a:t>Jsou vnímány jako nepříjemné a škodlivé.</a:t>
            </a:r>
          </a:p>
          <a:p>
            <a:pPr marL="0" indent="0" algn="just">
              <a:buNone/>
            </a:pPr>
            <a:endParaRPr lang="cs-CZ" sz="1400" dirty="0"/>
          </a:p>
          <a:p>
            <a:pPr marL="0" indent="0" algn="just">
              <a:buNone/>
            </a:pPr>
            <a:r>
              <a:rPr lang="cs-CZ" sz="1400" dirty="0"/>
              <a:t>Škodlivé konflikty:</a:t>
            </a:r>
          </a:p>
          <a:p>
            <a:pPr algn="just">
              <a:buFont typeface="Wingdings" panose="05000000000000000000" pitchFamily="2" charset="2"/>
              <a:buChar char="Ø"/>
            </a:pPr>
            <a:r>
              <a:rPr lang="cs-CZ" sz="1400" dirty="0"/>
              <a:t>dotýkají se osobních zájmů,</a:t>
            </a:r>
          </a:p>
          <a:p>
            <a:pPr algn="just">
              <a:buFont typeface="Wingdings" panose="05000000000000000000" pitchFamily="2" charset="2"/>
              <a:buChar char="Ø"/>
            </a:pPr>
            <a:r>
              <a:rPr lang="cs-CZ" sz="1400" dirty="0"/>
              <a:t>narušují komunikace,</a:t>
            </a:r>
          </a:p>
          <a:p>
            <a:pPr algn="just">
              <a:buFont typeface="Wingdings" panose="05000000000000000000" pitchFamily="2" charset="2"/>
              <a:buChar char="Ø"/>
            </a:pPr>
            <a:r>
              <a:rPr lang="cs-CZ" sz="1400" dirty="0"/>
              <a:t>vyvolávají stres,</a:t>
            </a:r>
          </a:p>
          <a:p>
            <a:pPr algn="just">
              <a:buFont typeface="Wingdings" panose="05000000000000000000" pitchFamily="2" charset="2"/>
              <a:buChar char="Ø"/>
            </a:pPr>
            <a:r>
              <a:rPr lang="cs-CZ" sz="1400" dirty="0"/>
              <a:t>snižují výkon.</a:t>
            </a:r>
          </a:p>
          <a:p>
            <a:pPr algn="just"/>
            <a:endParaRPr lang="cs-CZ" sz="1400" dirty="0"/>
          </a:p>
          <a:p>
            <a:pPr algn="just"/>
            <a:endParaRPr lang="cs-CZ" sz="1400" dirty="0"/>
          </a:p>
          <a:p>
            <a:pPr marL="0" indent="0" algn="just">
              <a:buNone/>
            </a:pPr>
            <a:r>
              <a:rPr lang="cs-CZ" sz="1400" dirty="0"/>
              <a:t> </a:t>
            </a:r>
          </a:p>
          <a:p>
            <a:pPr marL="0" indent="0" algn="just">
              <a:buNone/>
            </a:pPr>
            <a:endParaRPr lang="cs-CZ" sz="1400" dirty="0"/>
          </a:p>
          <a:p>
            <a:pPr algn="just">
              <a:buFont typeface="Wingdings" panose="05000000000000000000" pitchFamily="2" charset="2"/>
              <a:buChar char="Ø"/>
            </a:pPr>
            <a:endParaRPr lang="cs-CZ" sz="1400" dirty="0"/>
          </a:p>
        </p:txBody>
      </p:sp>
    </p:spTree>
    <p:extLst>
      <p:ext uri="{BB962C8B-B14F-4D97-AF65-F5344CB8AC3E}">
        <p14:creationId xmlns:p14="http://schemas.microsoft.com/office/powerpoint/2010/main" val="753809713"/>
      </p:ext>
    </p:extLst>
  </p:cSld>
  <p:clrMapOvr>
    <a:masterClrMapping/>
  </p:clrMapOvr>
  <mc:AlternateContent xmlns:mc="http://schemas.openxmlformats.org/markup-compatibility/2006" xmlns:p14="http://schemas.microsoft.com/office/powerpoint/2010/main">
    <mc:Choice Requires="p14">
      <p:transition spd="med" p14:dur="700" advTm="154">
        <p:fade/>
      </p:transition>
    </mc:Choice>
    <mc:Fallback xmlns="">
      <p:transition spd="med" advTm="154">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76.4|0.8|0.8"/>
</p:tagLst>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10600</TotalTime>
  <Words>1219</Words>
  <Application>Microsoft Office PowerPoint</Application>
  <PresentationFormat>Předvádění na obrazovce (16:9)</PresentationFormat>
  <Paragraphs>111</Paragraphs>
  <Slides>12</Slides>
  <Notes>11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Times New Roman</vt:lpstr>
      <vt:lpstr>Wingdings</vt:lpstr>
      <vt:lpstr>SLU</vt:lpstr>
      <vt:lpstr>Pracovní vztahy, komunikace a konflikty na pracovišti</vt:lpstr>
      <vt:lpstr>Úkol 1: Komunikace a řešení konfliktů</vt:lpstr>
      <vt:lpstr>Úkol 1: Zadání, komunikace a řešení konfliktů</vt:lpstr>
      <vt:lpstr>Pracovní vztahy</vt:lpstr>
      <vt:lpstr>Komunikace na pracovišti: vnitřní komunikace</vt:lpstr>
      <vt:lpstr>Komunikace: vnitřní komunikace</vt:lpstr>
      <vt:lpstr>Komunikace: vnitřní komunikace</vt:lpstr>
      <vt:lpstr>Komunikace: kulturní odlišnosti</vt:lpstr>
      <vt:lpstr>Konflikty</vt:lpstr>
      <vt:lpstr>Konflikty</vt:lpstr>
      <vt:lpstr>Konflikty: prevence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Lucie Meixnerová</cp:lastModifiedBy>
  <cp:revision>272</cp:revision>
  <cp:lastPrinted>2019-02-28T08:11:22Z</cp:lastPrinted>
  <dcterms:created xsi:type="dcterms:W3CDTF">2016-07-06T15:42:34Z</dcterms:created>
  <dcterms:modified xsi:type="dcterms:W3CDTF">2020-05-04T09:16:33Z</dcterms:modified>
</cp:coreProperties>
</file>