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8" r:id="rId3"/>
    <p:sldId id="304" r:id="rId4"/>
    <p:sldId id="311" r:id="rId5"/>
    <p:sldId id="300" r:id="rId6"/>
    <p:sldId id="310" r:id="rId7"/>
    <p:sldId id="312" r:id="rId8"/>
    <p:sldId id="327" r:id="rId9"/>
    <p:sldId id="328" r:id="rId10"/>
    <p:sldId id="305" r:id="rId11"/>
    <p:sldId id="329" r:id="rId12"/>
    <p:sldId id="330" r:id="rId13"/>
    <p:sldId id="309" r:id="rId14"/>
    <p:sldId id="326" r:id="rId1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e" initials="L" lastIdx="2" clrIdx="0">
    <p:extLst>
      <p:ext uri="{19B8F6BF-5375-455C-9EA6-DF929625EA0E}">
        <p15:presenceInfo xmlns:p15="http://schemas.microsoft.com/office/powerpoint/2012/main" userId="Luc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557"/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4" autoAdjust="0"/>
  </p:normalViewPr>
  <p:slideViewPr>
    <p:cSldViewPr>
      <p:cViewPr varScale="1">
        <p:scale>
          <a:sx n="146" d="100"/>
          <a:sy n="146" d="100"/>
        </p:scale>
        <p:origin x="59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30.03.2020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779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56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634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126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06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84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485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2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295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485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217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547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2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pracovníků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Časté otázky u pohovoru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13746F1-22CF-4B41-806B-329A17CAC9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15400" r="8652" b="4171"/>
          <a:stretch/>
        </p:blipFill>
        <p:spPr>
          <a:xfrm>
            <a:off x="899592" y="843558"/>
            <a:ext cx="5361662" cy="369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87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Vyhodnocení uchazeče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B897DC-8EA1-4C53-94FF-3B73F82B8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203598"/>
            <a:ext cx="7056784" cy="1963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23805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+mn-lt"/>
              </a:rPr>
              <a:t>a)</a:t>
            </a:r>
            <a:r>
              <a:rPr lang="cs-CZ" altLang="en-US" sz="1400" dirty="0">
                <a:latin typeface="+mn-lt"/>
              </a:rPr>
              <a:t>  V</a:t>
            </a:r>
            <a:r>
              <a:rPr lang="en-US" altLang="en-US" sz="1400" dirty="0">
                <a:latin typeface="+mn-lt"/>
              </a:rPr>
              <a:t> průběhu samotného pohovoru</a:t>
            </a:r>
            <a:r>
              <a:rPr lang="cs-CZ" altLang="en-US" sz="1400" dirty="0">
                <a:latin typeface="+mn-lt"/>
              </a:rPr>
              <a:t>.</a:t>
            </a:r>
            <a:endParaRPr lang="en-US" altLang="en-US" sz="1400" dirty="0"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+mn-lt"/>
              </a:rPr>
              <a:t>b) </a:t>
            </a:r>
            <a:r>
              <a:rPr lang="cs-CZ" altLang="en-US" sz="1400" dirty="0">
                <a:latin typeface="+mn-lt"/>
              </a:rPr>
              <a:t>P</a:t>
            </a:r>
            <a:r>
              <a:rPr lang="en-US" altLang="en-US" sz="1400" dirty="0">
                <a:latin typeface="+mn-lt"/>
              </a:rPr>
              <a:t>o pohovoru, kdy sledujeme, jak dopadl uchazeč v jednotlivých námi </a:t>
            </a:r>
            <a:r>
              <a:rPr lang="cs-CZ" altLang="en-US" sz="1400" dirty="0">
                <a:latin typeface="+mn-lt"/>
              </a:rPr>
              <a:t>vybraných </a:t>
            </a:r>
            <a:r>
              <a:rPr lang="en-US" altLang="en-US" sz="1400" dirty="0">
                <a:latin typeface="+mn-lt"/>
              </a:rPr>
              <a:t>kritérií</a:t>
            </a:r>
            <a:r>
              <a:rPr lang="cs-CZ" altLang="en-US" sz="1400" dirty="0">
                <a:latin typeface="+mn-lt"/>
              </a:rPr>
              <a:t>,</a:t>
            </a:r>
            <a:r>
              <a:rPr lang="en-US" altLang="en-US" sz="1400" dirty="0">
                <a:latin typeface="+mn-lt"/>
              </a:rPr>
              <a:t> kterým přiřazujeme konkrétní váhu a kvalitativní škálu</a:t>
            </a:r>
            <a:r>
              <a:rPr lang="cs-CZ" altLang="en-US" sz="1400" dirty="0">
                <a:latin typeface="+mn-lt"/>
              </a:rPr>
              <a:t>.</a:t>
            </a:r>
            <a:endParaRPr lang="en-US" altLang="en-US" sz="1400" dirty="0"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+mn-lt"/>
              </a:rPr>
              <a:t>c)</a:t>
            </a:r>
            <a:r>
              <a:rPr lang="cs-CZ" altLang="en-US" sz="1400" dirty="0">
                <a:latin typeface="+mn-lt"/>
              </a:rPr>
              <a:t>  Předběžně - </a:t>
            </a:r>
            <a:r>
              <a:rPr lang="en-US" altLang="en-US" sz="1400" dirty="0">
                <a:latin typeface="+mn-lt"/>
              </a:rPr>
              <a:t>ještě před pohovorem </a:t>
            </a:r>
            <a:r>
              <a:rPr lang="cs-CZ" altLang="en-US" sz="1400" dirty="0">
                <a:latin typeface="+mn-lt"/>
              </a:rPr>
              <a:t>a </a:t>
            </a:r>
            <a:r>
              <a:rPr lang="en-US" altLang="en-US" sz="1400" dirty="0">
                <a:latin typeface="+mn-lt"/>
              </a:rPr>
              <a:t>v závislosti na tom, jak se uchazeč uvede</a:t>
            </a:r>
            <a:r>
              <a:rPr lang="cs-CZ" altLang="en-US" sz="1400" dirty="0">
                <a:latin typeface="+mn-lt"/>
              </a:rPr>
              <a:t>.</a:t>
            </a:r>
            <a:endParaRPr lang="en-US" altLang="en-US" sz="1400" dirty="0"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+mn-lt"/>
              </a:rPr>
              <a:t>d)</a:t>
            </a:r>
            <a:r>
              <a:rPr lang="cs-CZ" altLang="en-US" sz="1400" dirty="0">
                <a:latin typeface="+mn-lt"/>
              </a:rPr>
              <a:t>  V</a:t>
            </a:r>
            <a:r>
              <a:rPr lang="en-US" altLang="en-US" sz="1400" dirty="0">
                <a:latin typeface="+mn-lt"/>
              </a:rPr>
              <a:t> součinnosti s dalším nezávislým hodnotitelem</a:t>
            </a:r>
            <a:r>
              <a:rPr lang="cs-CZ" altLang="en-US" sz="1400" dirty="0">
                <a:latin typeface="+mn-lt"/>
              </a:rPr>
              <a:t>/výběrovou komisí.</a:t>
            </a:r>
            <a:endParaRPr lang="en-US" altLang="en-US" sz="1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20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771550"/>
            <a:ext cx="7560840" cy="507703"/>
          </a:xfrm>
        </p:spPr>
        <p:txBody>
          <a:bodyPr/>
          <a:lstStyle/>
          <a:p>
            <a:r>
              <a:rPr lang="cs-CZ" sz="2200" dirty="0"/>
              <a:t>Proces nástupu </a:t>
            </a:r>
            <a:br>
              <a:rPr lang="cs-CZ" sz="2200" dirty="0"/>
            </a:br>
            <a:r>
              <a:rPr lang="cs-CZ" sz="2200" dirty="0"/>
              <a:t>nového zaměstnance: </a:t>
            </a:r>
            <a:br>
              <a:rPr lang="cs-CZ" sz="2200" dirty="0"/>
            </a:br>
            <a:r>
              <a:rPr lang="cs-CZ" sz="2200" dirty="0"/>
              <a:t>příklad 1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4BC19B-C4C9-4D54-BA20-74568DEB72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-4192"/>
            <a:ext cx="364436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2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Agenturní zaměstnávání pracovníků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B2CC927-EAA4-4187-9508-AD349FDA13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3"/>
          <a:stretch/>
        </p:blipFill>
        <p:spPr>
          <a:xfrm>
            <a:off x="827584" y="771550"/>
            <a:ext cx="7128792" cy="395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dirty="0"/>
              <a:t>Dotazy pište na email:</a:t>
            </a:r>
          </a:p>
          <a:p>
            <a:pPr marL="0" indent="0" algn="ctr">
              <a:buNone/>
            </a:pPr>
            <a:endParaRPr lang="cs-CZ" sz="3800" dirty="0"/>
          </a:p>
          <a:p>
            <a:pPr marL="0" indent="0" algn="ctr">
              <a:buNone/>
            </a:pPr>
            <a:r>
              <a:rPr lang="cs-CZ" sz="3800" dirty="0">
                <a:solidFill>
                  <a:srgbClr val="7030A0"/>
                </a:solidFill>
              </a:rPr>
              <a:t>meixnerova@opf.slu.cz</a:t>
            </a:r>
            <a:br>
              <a:rPr lang="cs-CZ" sz="3800" dirty="0">
                <a:solidFill>
                  <a:srgbClr val="7030A0"/>
                </a:solidFill>
              </a:rPr>
            </a:br>
            <a:br>
              <a:rPr lang="cs-CZ" sz="3800" dirty="0"/>
            </a:br>
            <a:r>
              <a:rPr lang="cs-CZ" sz="3800" dirty="0"/>
              <a:t>Děkuji za pozornost</a:t>
            </a:r>
            <a:br>
              <a:rPr lang="cs-CZ" sz="1400" b="1" dirty="0"/>
            </a:b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510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99288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400" dirty="0"/>
              <a:t>●</a:t>
            </a:r>
            <a:r>
              <a:rPr lang="cs-CZ" altLang="en-US" sz="1400" dirty="0"/>
              <a:t>  </a:t>
            </a:r>
            <a:r>
              <a:rPr lang="cs-CZ" altLang="en-US" sz="1300" dirty="0"/>
              <a:t>	Vyhledejte jedno inzerované pracovní místo, </a:t>
            </a:r>
            <a:r>
              <a:rPr lang="cs-CZ" altLang="en-US" sz="1300" b="1" dirty="0"/>
              <a:t>příp. použijte jako podklad předchozí dílčí úkol.</a:t>
            </a:r>
          </a:p>
          <a:p>
            <a:pPr marL="0" indent="0">
              <a:buNone/>
            </a:pPr>
            <a:r>
              <a:rPr lang="cs-CZ" sz="1300" dirty="0"/>
              <a:t> ●</a:t>
            </a:r>
            <a:r>
              <a:rPr lang="cs-CZ" altLang="en-US" sz="1300" dirty="0"/>
              <a:t>  	</a:t>
            </a:r>
            <a:r>
              <a:rPr lang="cs-CZ" altLang="en-US" sz="1300" i="1" dirty="0">
                <a:solidFill>
                  <a:srgbClr val="00B0F0"/>
                </a:solidFill>
              </a:rPr>
              <a:t>Kdo v dílčím úkole 3.semináře neuvedl alespoň jednu metodu výběru zaměstnance, uvede součástí tohoto úkolu.</a:t>
            </a:r>
            <a:br>
              <a:rPr lang="cs-CZ" altLang="en-US" sz="1300" dirty="0"/>
            </a:br>
            <a:br>
              <a:rPr lang="cs-CZ" altLang="en-US" sz="1300" dirty="0"/>
            </a:br>
            <a:r>
              <a:rPr lang="cs-CZ" altLang="en-US" sz="1300" dirty="0"/>
              <a:t> </a:t>
            </a:r>
            <a:r>
              <a:rPr lang="cs-CZ" sz="1300" dirty="0"/>
              <a:t>●</a:t>
            </a:r>
            <a:r>
              <a:rPr lang="cs-CZ" altLang="en-US" sz="1300" dirty="0"/>
              <a:t>  	Definujte  min. 2 otázky ke každé oblasti a) až e) výběrového pohovoru (</a:t>
            </a:r>
            <a:r>
              <a:rPr lang="cs-CZ" altLang="en-US" sz="1300" i="1" dirty="0"/>
              <a:t>musí se vztahovat ke konkrétnímu 	pracovnímu místu</a:t>
            </a:r>
            <a:r>
              <a:rPr lang="cs-CZ" altLang="en-US" sz="1300" dirty="0"/>
              <a:t>), zaměřené na oblasti:</a:t>
            </a:r>
          </a:p>
          <a:p>
            <a:pPr>
              <a:buFont typeface="+mj-lt"/>
              <a:buAutoNum type="alphaLcParenR"/>
            </a:pPr>
            <a:r>
              <a:rPr lang="cs-CZ" altLang="en-US" sz="1300" dirty="0"/>
              <a:t>způsobilost uchazeče vykonávat požadovanou práci,</a:t>
            </a:r>
          </a:p>
          <a:p>
            <a:pPr>
              <a:buFont typeface="+mj-lt"/>
              <a:buAutoNum type="alphaLcParenR"/>
            </a:pPr>
            <a:r>
              <a:rPr lang="cs-CZ" altLang="en-US" sz="1300" dirty="0"/>
              <a:t>motivaci uchazeče o práci,</a:t>
            </a:r>
          </a:p>
          <a:p>
            <a:pPr>
              <a:buFont typeface="+mj-lt"/>
              <a:buAutoNum type="alphaLcParenR"/>
            </a:pPr>
            <a:r>
              <a:rPr lang="cs-CZ" altLang="en-US" sz="1300" dirty="0"/>
              <a:t>představu uchazeče o podmínkách práce a zaměstnání,</a:t>
            </a:r>
          </a:p>
          <a:p>
            <a:pPr>
              <a:buFont typeface="+mj-lt"/>
              <a:buAutoNum type="alphaLcParenR"/>
            </a:pPr>
            <a:r>
              <a:rPr lang="cs-CZ" altLang="en-US" sz="1300" dirty="0"/>
              <a:t>jaké činnosti a dovednosti si uchazeč osvojil předchozí praxí (mimo svou odbornost),</a:t>
            </a:r>
          </a:p>
          <a:p>
            <a:pPr>
              <a:buFont typeface="+mj-lt"/>
              <a:buAutoNum type="alphaLcParenR"/>
            </a:pPr>
            <a:r>
              <a:rPr lang="cs-CZ" altLang="en-US" sz="1300" dirty="0"/>
              <a:t>vlastní další otázky.</a:t>
            </a:r>
          </a:p>
          <a:p>
            <a:pPr>
              <a:buFont typeface="+mj-lt"/>
              <a:buAutoNum type="alphaLcParenR"/>
            </a:pPr>
            <a:endParaRPr lang="cs-CZ" altLang="en-US" sz="1300" dirty="0"/>
          </a:p>
          <a:p>
            <a:pPr marL="0" indent="0">
              <a:buNone/>
            </a:pPr>
            <a:r>
              <a:rPr lang="cs-CZ" sz="1300" dirty="0"/>
              <a:t> ●</a:t>
            </a:r>
            <a:r>
              <a:rPr lang="cs-CZ" altLang="en-US" sz="1300" dirty="0"/>
              <a:t>  	Popište, jak rozpoznáte, který uchazeč odpovídá nejlépe požadavkům pracovnímu místu (</a:t>
            </a:r>
            <a:r>
              <a:rPr lang="cs-CZ" altLang="en-US" sz="1300" i="1" dirty="0"/>
              <a:t>jak to 	vyhodnotíte, rozhodnete se …</a:t>
            </a:r>
            <a:r>
              <a:rPr lang="cs-CZ" altLang="en-US" sz="1300" dirty="0"/>
              <a:t>). </a:t>
            </a:r>
          </a:p>
          <a:p>
            <a:pPr marL="0" indent="0">
              <a:buNone/>
            </a:pPr>
            <a:r>
              <a:rPr lang="cs-CZ" sz="1300" dirty="0"/>
              <a:t> ●</a:t>
            </a:r>
            <a:r>
              <a:rPr lang="cs-CZ" altLang="en-US" sz="1300" dirty="0"/>
              <a:t>  	Zpracování úkolu: individuální</a:t>
            </a:r>
          </a:p>
          <a:p>
            <a:pPr marL="0" indent="0">
              <a:buNone/>
            </a:pPr>
            <a:br>
              <a:rPr lang="cs-CZ" sz="1600" dirty="0"/>
            </a:br>
            <a:r>
              <a:rPr lang="cs-CZ" sz="1200" i="1" dirty="0">
                <a:solidFill>
                  <a:srgbClr val="7030A0"/>
                </a:solidFill>
              </a:rPr>
              <a:t>Termín odevzdání úkolu: </a:t>
            </a:r>
            <a:r>
              <a:rPr lang="cs-CZ" sz="1200" b="1" i="1" dirty="0">
                <a:solidFill>
                  <a:srgbClr val="7030A0"/>
                </a:solidFill>
              </a:rPr>
              <a:t>IS SU Odevzdávárna nejpozději do neděle 5. 4. 2020 do 23:59 hod</a:t>
            </a:r>
            <a:r>
              <a:rPr lang="cs-CZ" sz="1200" i="1" dirty="0">
                <a:solidFill>
                  <a:srgbClr val="7030A0"/>
                </a:solidFill>
              </a:rPr>
              <a:t>, po termínu nebude úkol hodnocen a bude nahrazeno vypracováním dalšího náhradního úkolu bez hodnocení.</a:t>
            </a:r>
            <a:endParaRPr lang="cs-CZ" sz="18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altLang="en-US" sz="2200" dirty="0"/>
              <a:t>Úkol 1: Výběr pracovníků</a:t>
            </a:r>
            <a:br>
              <a:rPr lang="cs-CZ" altLang="en-US" sz="2200" dirty="0"/>
            </a:br>
            <a:endParaRPr lang="cs-CZ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183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8201">
        <p:fade/>
      </p:transition>
    </mc:Choice>
    <mc:Fallback xmlns="">
      <p:transition spd="med" advTm="7820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Proces personálního náboru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A1DBD7-7ADA-4DE1-BB4E-20E915BD4FED}"/>
              </a:ext>
            </a:extLst>
          </p:cNvPr>
          <p:cNvSpPr/>
          <p:nvPr/>
        </p:nvSpPr>
        <p:spPr>
          <a:xfrm>
            <a:off x="395536" y="915566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F48544A-65FE-4B55-B0C6-2C6139FB949E}"/>
              </a:ext>
            </a:extLst>
          </p:cNvPr>
          <p:cNvSpPr/>
          <p:nvPr/>
        </p:nvSpPr>
        <p:spPr>
          <a:xfrm>
            <a:off x="975792" y="1059582"/>
            <a:ext cx="355848" cy="189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E0E1D6F-F197-42F0-8D26-2121979704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1" t="27089" r="4138" b="9401"/>
          <a:stretch/>
        </p:blipFill>
        <p:spPr>
          <a:xfrm>
            <a:off x="692975" y="938424"/>
            <a:ext cx="6993342" cy="357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27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Struktura pohovoru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BCF2C8-6CC8-4FD1-90E5-E67EBB6BBA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5" t="33143" r="15869" b="16353"/>
          <a:stretch/>
        </p:blipFill>
        <p:spPr>
          <a:xfrm>
            <a:off x="395536" y="915566"/>
            <a:ext cx="7574345" cy="35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6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95150">
        <p:fade/>
      </p:transition>
    </mc:Choice>
    <mc:Fallback xmlns="">
      <p:transition spd="med" advTm="9515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Metody výběru zaměstnanců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BAC411F-3C8A-4606-BC90-C17417A58B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9" t="4311" r="6200" b="38380"/>
          <a:stretch/>
        </p:blipFill>
        <p:spPr>
          <a:xfrm>
            <a:off x="1979712" y="703189"/>
            <a:ext cx="3888432" cy="39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6963">
        <p:fade/>
      </p:transition>
    </mc:Choice>
    <mc:Fallback xmlns="">
      <p:transition spd="med" advTm="136963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Srovnání metod výběru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249F7E8-2812-47E7-BE98-6A5243525C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" t="17801"/>
          <a:stretch/>
        </p:blipFill>
        <p:spPr>
          <a:xfrm>
            <a:off x="899592" y="703189"/>
            <a:ext cx="6408712" cy="399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9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75">
        <p:fade/>
      </p:transition>
    </mc:Choice>
    <mc:Fallback xmlns="">
      <p:transition spd="med" advTm="175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Volba otázek přijímacího pohovoru: příklady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41772" y="843558"/>
            <a:ext cx="835292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400" dirty="0"/>
              <a:t>●</a:t>
            </a:r>
            <a:r>
              <a:rPr lang="cs-CZ" altLang="en-US" sz="1400" dirty="0"/>
              <a:t>  	</a:t>
            </a:r>
            <a:r>
              <a:rPr lang="cs-CZ" altLang="en-US" sz="1400" b="1" dirty="0"/>
              <a:t>Proč jste zde?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 jste se dověděl o naší pracovní nabídce a co vás na ní oslovilo?</a:t>
            </a:r>
            <a:endParaRPr lang="cs-CZ" sz="1200" i="1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Co je pro vás u zaměstnavatele důležité?</a:t>
            </a:r>
            <a:endParaRPr lang="cs-CZ" sz="1200" i="1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Jaká byla Vaše náplň práce ve Vašem posledním zaměstnání?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Jaké úkoly jste měl/a na starosi?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Jaká byla Vaše zodpovědnost?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altLang="en-US" sz="1400" dirty="0"/>
          </a:p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400" dirty="0"/>
              <a:t>●</a:t>
            </a:r>
            <a:r>
              <a:rPr lang="cs-CZ" altLang="en-US" sz="1400" dirty="0"/>
              <a:t>   	</a:t>
            </a:r>
            <a:r>
              <a:rPr lang="cs-CZ" altLang="en-US" sz="1400" b="1" dirty="0"/>
              <a:t>Co pro nás můžete udělat?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Ve kterých oblastech se chcete dále rozvíjet?</a:t>
            </a:r>
            <a:endParaRPr lang="cs-CZ" sz="1200" i="1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Kdybyste mohl/a říci, co je pro Vás „ideální práce“, jak byste jí popsal/a?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 budete řešit situaci, kdy se vás zákazník bude ptát na detaily fungování našeho produktu</a:t>
            </a:r>
            <a:r>
              <a:rPr lang="cs-CZ" sz="1200" i="1" dirty="0">
                <a:solidFill>
                  <a:srgbClr val="7030A0"/>
                </a:solidFill>
              </a:rPr>
              <a:t>/služeb</a:t>
            </a:r>
            <a:r>
              <a:rPr lang="en-US" sz="1200" i="1" dirty="0">
                <a:solidFill>
                  <a:srgbClr val="7030A0"/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Jaké jsou aktuální trendy v tomto oboru?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200" i="1" dirty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2959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Volba otázek přijímacího pohovoru: příklady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41772" y="843558"/>
            <a:ext cx="835292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400" dirty="0"/>
              <a:t>●</a:t>
            </a:r>
            <a:r>
              <a:rPr lang="cs-CZ" altLang="en-US" sz="1400" dirty="0"/>
              <a:t>  	</a:t>
            </a:r>
            <a:r>
              <a:rPr lang="cs-CZ" altLang="en-US" sz="1400" b="1" dirty="0"/>
              <a:t>Jak můžete svými znalostmi, schopnostmi a zkušenostmi prospět organizaci?</a:t>
            </a:r>
            <a:r>
              <a:rPr lang="en-US" sz="1400" i="1" dirty="0"/>
              <a:t> </a:t>
            </a:r>
            <a:endParaRPr lang="cs-CZ" altLang="en-US" sz="1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 si plánujete svůj čas?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V jaké formě jste reportoval o své </a:t>
            </a:r>
            <a:r>
              <a:rPr lang="cs-CZ" sz="1200" i="1" dirty="0">
                <a:solidFill>
                  <a:srgbClr val="7030A0"/>
                </a:solidFill>
              </a:rPr>
              <a:t>pracovní č</a:t>
            </a:r>
            <a:r>
              <a:rPr lang="en-US" sz="1200" i="1" dirty="0">
                <a:solidFill>
                  <a:srgbClr val="7030A0"/>
                </a:solidFill>
              </a:rPr>
              <a:t>innosti</a:t>
            </a:r>
            <a:r>
              <a:rPr lang="cs-CZ" sz="1200" i="1" dirty="0">
                <a:solidFill>
                  <a:srgbClr val="7030A0"/>
                </a:solidFill>
              </a:rPr>
              <a:t>/aktivity</a:t>
            </a:r>
            <a:r>
              <a:rPr lang="en-US" sz="1200" i="1" dirty="0">
                <a:solidFill>
                  <a:srgbClr val="7030A0"/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 se vám dařilo plnit obchodní</a:t>
            </a:r>
            <a:r>
              <a:rPr lang="cs-CZ" sz="1200" i="1" dirty="0">
                <a:solidFill>
                  <a:srgbClr val="7030A0"/>
                </a:solidFill>
              </a:rPr>
              <a:t>/výrobní </a:t>
            </a:r>
            <a:r>
              <a:rPr lang="en-US" sz="1200" i="1" dirty="0">
                <a:solidFill>
                  <a:srgbClr val="7030A0"/>
                </a:solidFill>
              </a:rPr>
              <a:t>plán?</a:t>
            </a:r>
            <a:endParaRPr lang="cs-CZ" sz="1200" i="1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Mohl/a byste nám říci, jaké úkoly jste musel/a ve svém zaměstnání řešit?</a:t>
            </a:r>
            <a:endParaRPr lang="cs-CZ" sz="1200" i="1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200" i="1" dirty="0"/>
          </a:p>
          <a:p>
            <a:pPr marL="0" indent="0">
              <a:buNone/>
            </a:pPr>
            <a:r>
              <a:rPr lang="cs-CZ" sz="1400" dirty="0"/>
              <a:t>●</a:t>
            </a:r>
            <a:r>
              <a:rPr lang="cs-CZ" altLang="en-US" sz="1400" dirty="0"/>
              <a:t>   	</a:t>
            </a:r>
            <a:r>
              <a:rPr lang="cs-CZ" altLang="en-US" sz="1400" b="1" dirty="0"/>
              <a:t>Můžeme si vás dovolit? </a:t>
            </a:r>
            <a:endParaRPr lang="cs-CZ" altLang="en-US" sz="14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Jaké podmínky by vám měl zaměstnavatel vytvořit pro vaši práci?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Jakou roli hrají různé dary a pobídky zákazníkům při uzavírání </a:t>
            </a:r>
            <a:r>
              <a:rPr lang="cs-CZ" sz="1200" i="1" dirty="0">
                <a:solidFill>
                  <a:srgbClr val="7030A0"/>
                </a:solidFill>
              </a:rPr>
              <a:t>obchodních aktivit?</a:t>
            </a:r>
            <a:endParaRPr lang="en-US" sz="1200" i="1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i="1" dirty="0">
                <a:solidFill>
                  <a:srgbClr val="7030A0"/>
                </a:solidFill>
              </a:rPr>
              <a:t>Jaký je podle vás ideální poměr mezi fixní a pohyblivou složkou mzdy?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200" i="1" dirty="0"/>
          </a:p>
          <a:p>
            <a:pPr marL="0" indent="0">
              <a:buNone/>
            </a:pPr>
            <a:endParaRPr lang="cs-CZ" altLang="en-US" sz="1400" dirty="0"/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altLang="en-US" sz="1400" dirty="0"/>
              <a:t>	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448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Volba otázek přijímacího pohovoru: příklady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41772" y="843558"/>
            <a:ext cx="835292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400" dirty="0"/>
              <a:t>●</a:t>
            </a:r>
            <a:r>
              <a:rPr lang="cs-CZ" altLang="en-US" sz="1400" dirty="0"/>
              <a:t>  	</a:t>
            </a:r>
            <a:r>
              <a:rPr lang="cs-CZ" altLang="en-US" sz="1400" b="1" dirty="0"/>
              <a:t>Práce v teamu?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i="1" dirty="0">
                <a:solidFill>
                  <a:srgbClr val="7030A0"/>
                </a:solidFill>
              </a:rPr>
              <a:t>Jak vnímáte kritiku</a:t>
            </a:r>
            <a:r>
              <a:rPr lang="en-US" sz="1400" i="1" dirty="0">
                <a:solidFill>
                  <a:srgbClr val="7030A0"/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i="1" dirty="0">
                <a:solidFill>
                  <a:srgbClr val="7030A0"/>
                </a:solidFill>
              </a:rPr>
              <a:t>Co očekáváte od svého šéfa</a:t>
            </a:r>
            <a:r>
              <a:rPr lang="en-US" sz="1400" i="1" dirty="0">
                <a:solidFill>
                  <a:srgbClr val="7030A0"/>
                </a:solidFill>
              </a:rPr>
              <a:t>?</a:t>
            </a:r>
          </a:p>
          <a:p>
            <a:pPr marL="0" indent="0">
              <a:buNone/>
            </a:pPr>
            <a:endParaRPr lang="cs-CZ" altLang="en-US" sz="1400" b="1" dirty="0"/>
          </a:p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400" dirty="0"/>
              <a:t>●</a:t>
            </a:r>
            <a:r>
              <a:rPr lang="cs-CZ" altLang="en-US" sz="1400" dirty="0"/>
              <a:t>  	</a:t>
            </a:r>
            <a:r>
              <a:rPr lang="cs-CZ" altLang="en-US" sz="1400" b="1" dirty="0"/>
              <a:t>Stresová odolnost?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i="1" dirty="0">
                <a:solidFill>
                  <a:srgbClr val="7030A0"/>
                </a:solidFill>
              </a:rPr>
              <a:t>Co děláte, když máte hodně práce</a:t>
            </a:r>
            <a:r>
              <a:rPr lang="en-US" sz="1400" i="1" dirty="0">
                <a:solidFill>
                  <a:srgbClr val="7030A0"/>
                </a:solidFill>
              </a:rPr>
              <a:t>?</a:t>
            </a:r>
          </a:p>
          <a:p>
            <a:pPr marL="0" indent="0">
              <a:buNone/>
            </a:pPr>
            <a:endParaRPr lang="cs-CZ" altLang="en-US" sz="1400" dirty="0"/>
          </a:p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400" dirty="0"/>
              <a:t>●</a:t>
            </a:r>
            <a:r>
              <a:rPr lang="cs-CZ" altLang="en-US" sz="1400" dirty="0"/>
              <a:t>  	</a:t>
            </a:r>
            <a:r>
              <a:rPr lang="cs-CZ" altLang="en-US" sz="1400" b="1" dirty="0"/>
              <a:t>Sebehodnocení/osobní fakta?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i="1" dirty="0">
                <a:solidFill>
                  <a:srgbClr val="7030A0"/>
                </a:solidFill>
              </a:rPr>
              <a:t>Co vás motivuje</a:t>
            </a:r>
            <a:r>
              <a:rPr lang="en-US" sz="1400" i="1" dirty="0">
                <a:solidFill>
                  <a:srgbClr val="7030A0"/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i="1" dirty="0">
                <a:solidFill>
                  <a:srgbClr val="7030A0"/>
                </a:solidFill>
              </a:rPr>
              <a:t>Co vás demotivuje</a:t>
            </a:r>
            <a:r>
              <a:rPr lang="en-US" sz="1400" i="1" dirty="0">
                <a:solidFill>
                  <a:srgbClr val="7030A0"/>
                </a:solidFill>
              </a:rPr>
              <a:t>?</a:t>
            </a:r>
          </a:p>
          <a:p>
            <a:pPr marL="0" indent="0">
              <a:buNone/>
            </a:pPr>
            <a:endParaRPr lang="cs-CZ" altLang="en-US" sz="1400" dirty="0"/>
          </a:p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400" dirty="0"/>
              <a:t>●</a:t>
            </a:r>
            <a:r>
              <a:rPr lang="cs-CZ" altLang="en-US" sz="1400" dirty="0"/>
              <a:t>  	</a:t>
            </a:r>
            <a:r>
              <a:rPr lang="cs-CZ" altLang="en-US" sz="1400" b="1" dirty="0"/>
              <a:t>Manažerské zkušenosti?</a:t>
            </a:r>
          </a:p>
          <a:p>
            <a:pPr marL="0" indent="0">
              <a:buNone/>
            </a:pPr>
            <a:endParaRPr lang="cs-CZ" altLang="en-US" sz="1400" dirty="0"/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altLang="en-US" sz="1400" dirty="0"/>
              <a:t>	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703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4|0.8|0.8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10318</TotalTime>
  <Words>629</Words>
  <Application>Microsoft Office PowerPoint</Application>
  <PresentationFormat>Předvádění na obrazovce (16:9)</PresentationFormat>
  <Paragraphs>88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SLU</vt:lpstr>
      <vt:lpstr>Výběr pracovníků</vt:lpstr>
      <vt:lpstr>Úkol 1: Výběr pracovníků </vt:lpstr>
      <vt:lpstr>Proces personálního náboru</vt:lpstr>
      <vt:lpstr>Struktura pohovoru</vt:lpstr>
      <vt:lpstr>Metody výběru zaměstnanců</vt:lpstr>
      <vt:lpstr>Srovnání metod výběru</vt:lpstr>
      <vt:lpstr>Volba otázek přijímacího pohovoru: příklady</vt:lpstr>
      <vt:lpstr>Volba otázek přijímacího pohovoru: příklady</vt:lpstr>
      <vt:lpstr>Volba otázek přijímacího pohovoru: příklady</vt:lpstr>
      <vt:lpstr>Časté otázky u pohovoru</vt:lpstr>
      <vt:lpstr>Vyhodnocení uchazeče</vt:lpstr>
      <vt:lpstr>Proces nástupu  nového zaměstnance:  příklad 1</vt:lpstr>
      <vt:lpstr>Agenturní zaměstnávání pracovníků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 Meixnerová</cp:lastModifiedBy>
  <cp:revision>202</cp:revision>
  <cp:lastPrinted>2019-02-28T08:11:22Z</cp:lastPrinted>
  <dcterms:created xsi:type="dcterms:W3CDTF">2016-07-06T15:42:34Z</dcterms:created>
  <dcterms:modified xsi:type="dcterms:W3CDTF">2020-03-30T19:35:53Z</dcterms:modified>
</cp:coreProperties>
</file>