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6" r:id="rId2"/>
    <p:sldId id="256" r:id="rId3"/>
    <p:sldId id="291" r:id="rId4"/>
    <p:sldId id="327" r:id="rId5"/>
    <p:sldId id="311" r:id="rId6"/>
    <p:sldId id="259" r:id="rId7"/>
    <p:sldId id="317" r:id="rId8"/>
    <p:sldId id="316" r:id="rId9"/>
    <p:sldId id="304" r:id="rId10"/>
    <p:sldId id="268" r:id="rId11"/>
    <p:sldId id="335" r:id="rId12"/>
    <p:sldId id="344" r:id="rId13"/>
    <p:sldId id="338" r:id="rId14"/>
    <p:sldId id="336" r:id="rId15"/>
    <p:sldId id="310" r:id="rId16"/>
    <p:sldId id="298" r:id="rId17"/>
    <p:sldId id="342" r:id="rId18"/>
    <p:sldId id="343" r:id="rId19"/>
    <p:sldId id="337" r:id="rId20"/>
    <p:sldId id="300" r:id="rId21"/>
    <p:sldId id="334" r:id="rId22"/>
    <p:sldId id="313" r:id="rId23"/>
    <p:sldId id="340" r:id="rId24"/>
    <p:sldId id="339" r:id="rId25"/>
    <p:sldId id="314" r:id="rId26"/>
    <p:sldId id="303" r:id="rId27"/>
    <p:sldId id="330" r:id="rId28"/>
    <p:sldId id="305" r:id="rId29"/>
    <p:sldId id="306" r:id="rId30"/>
    <p:sldId id="318" r:id="rId31"/>
    <p:sldId id="321" r:id="rId32"/>
    <p:sldId id="307" r:id="rId33"/>
    <p:sldId id="308" r:id="rId34"/>
    <p:sldId id="329" r:id="rId35"/>
    <p:sldId id="331" r:id="rId36"/>
    <p:sldId id="341" r:id="rId37"/>
    <p:sldId id="322" r:id="rId38"/>
    <p:sldId id="326" r:id="rId39"/>
    <p:sldId id="290" r:id="rId4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11.02.2022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136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48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620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22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198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784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27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441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575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365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17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281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986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936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466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310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661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777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21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27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66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18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59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083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56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00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428750"/>
            <a:ext cx="4038600" cy="14859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028950"/>
            <a:ext cx="4038600" cy="14859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CA7FD-FA64-48E5-967E-E080AE878932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0223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jpe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al-u.tv/video/alcm/dl.1/podcast.1/hansik_l_art_gastronomique_coreen_et_ses_regles_de_bienseance.35127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pxhere.com/cs/photo/559787" TargetMode="External"/><Relationship Id="rId9" Type="http://schemas.openxmlformats.org/officeDocument/2006/relationships/hyperlink" Target="https://pxhere.com/cs/photo/64673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ivotnabali.cz/postrehy-zazitky/japonske-lazne-onsen/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commons.wikimedia.org/wiki/File:Neo_Mudejar_style_lobby_in_Hotel_Alfonso_XIII_in_Sevilla,_Spain_(6169772364)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school-teacher-maths-307641/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Maloobchod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s://pixabay.com/en/cook-logo-shape-meal-eating-icon-2893904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Public_relation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t.cz/images/18_02/c0218_021_g2.gi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aiter-restaurant-gastronomy-tray-1015623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MARKETING CESTOVNÍHO RUCHU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Starzyczná</a:t>
            </a:r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Miroslava Kostková,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33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39552" y="1484859"/>
            <a:ext cx="7632848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cs-CZ" altLang="cs-CZ" sz="2100" dirty="0"/>
              <a:t> </a:t>
            </a:r>
            <a:r>
              <a:rPr lang="cs-CZ" altLang="cs-CZ" sz="2400" dirty="0"/>
              <a:t>= ekonomická činnost, jejímž výsledkem jsou </a:t>
            </a:r>
            <a:r>
              <a:rPr lang="cs-CZ" altLang="cs-CZ" sz="2400" dirty="0">
                <a:solidFill>
                  <a:srgbClr val="FF0000"/>
                </a:solidFill>
              </a:rPr>
              <a:t>nemateriální hodnoty, </a:t>
            </a:r>
            <a:r>
              <a:rPr lang="cs-CZ" altLang="cs-CZ" sz="2400" dirty="0"/>
              <a:t>které se projevují jako užitečné efekty pro spotřebitele, zabezpečující potřeby cestovního ruchu.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200800" cy="648072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centru pozornosti CR jsou služby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CEBAE9F-6A6B-4939-8158-D55EC06CDB25}"/>
              </a:ext>
            </a:extLst>
          </p:cNvPr>
          <p:cNvSpPr txBox="1"/>
          <p:nvPr/>
        </p:nvSpPr>
        <p:spPr>
          <a:xfrm>
            <a:off x="1043608" y="105958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/>
              <a:t>Charakterizujme si je: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D2A83E-4F50-426C-BE11-7B36C3F8C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7504" y="3170780"/>
            <a:ext cx="2304256" cy="14916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B243218-95FF-41DB-B86F-3AB5404635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28488" y="3145045"/>
            <a:ext cx="2592288" cy="15431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0DAA4DD-C0EB-496D-B7DC-6EB3C1E78371}"/>
              </a:ext>
            </a:extLst>
          </p:cNvPr>
          <p:cNvSpPr txBox="1"/>
          <p:nvPr/>
        </p:nvSpPr>
        <p:spPr>
          <a:xfrm>
            <a:off x="6156176" y="5483002"/>
            <a:ext cx="3477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6" tooltip="https://www.canal-u.tv/video/alcm/dl.1/podcast.1/hansik_l_art_gastronomique_coreen_et_ses_regles_de_bienseance.35127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7" tooltip="https://creativecommons.org/licenses/by/3.0/"/>
              </a:rPr>
              <a:t>CC BY</a:t>
            </a:r>
            <a:endParaRPr lang="cs-CZ" sz="90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DC5BC49-7769-42A0-B18B-EFD61C5158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637504" y="3119297"/>
            <a:ext cx="2808312" cy="15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83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02148" y="843558"/>
            <a:ext cx="7056784" cy="3816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Počátek 80. let 20. století - „</a:t>
            </a:r>
            <a:r>
              <a:rPr lang="cs-CZ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deindustrializace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ekonomiky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“, 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Tempo růstu sféry služeb je rychlejší než tempo růstu průmyslové výroby, současně roste podíl služeb na HDP a zaměstnanosti.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Služby se internacionalizují.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Služby se realizují v samotném odvětví služeb a také v odvětví výroby. 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Spotřebitelské služby jsou nabízené konečnému spotřebiteli.</a:t>
            </a: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Rozvoj služeb je doprovázen růstem bohatství obyvatel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úklidové služby, vaření, hlídání dětí, péče o seniory, služby pro volný čas, instalační služby v domácnostech apod. </a:t>
            </a:r>
          </a:p>
          <a:p>
            <a:pPr marL="0" indent="0" algn="ctr">
              <a:buNone/>
            </a:pP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Služby a jejich vývoj</a:t>
            </a:r>
          </a:p>
        </p:txBody>
      </p:sp>
      <p:pic>
        <p:nvPicPr>
          <p:cNvPr id="7" name="Picture 14" descr="j0287310">
            <a:extLst>
              <a:ext uri="{FF2B5EF4-FFF2-40B4-BE49-F238E27FC236}">
                <a16:creationId xmlns:a16="http://schemas.microsoft.com/office/drawing/2014/main" id="{1161C5D9-3995-4081-BCDF-8085AAAFB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31590"/>
            <a:ext cx="1764941" cy="257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37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35696" y="100006"/>
            <a:ext cx="5112568" cy="507703"/>
          </a:xfrm>
        </p:spPr>
        <p:txBody>
          <a:bodyPr/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Specifické vlastnosti služeb CR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6CDFE25-B20C-4D5A-B1B2-A87751881972}"/>
              </a:ext>
            </a:extLst>
          </p:cNvPr>
          <p:cNvSpPr txBox="1"/>
          <p:nvPr/>
        </p:nvSpPr>
        <p:spPr>
          <a:xfrm>
            <a:off x="3635896" y="840289"/>
            <a:ext cx="13681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Nehmotnost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961CC8-F07A-4698-9B62-A369EDAC0EBB}"/>
              </a:ext>
            </a:extLst>
          </p:cNvPr>
          <p:cNvSpPr txBox="1"/>
          <p:nvPr/>
        </p:nvSpPr>
        <p:spPr>
          <a:xfrm>
            <a:off x="340257" y="1688900"/>
            <a:ext cx="18722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Neoddělitelnost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27F1F8F-504B-425A-8A91-A9D3C2934CDC}"/>
              </a:ext>
            </a:extLst>
          </p:cNvPr>
          <p:cNvSpPr txBox="1"/>
          <p:nvPr/>
        </p:nvSpPr>
        <p:spPr>
          <a:xfrm>
            <a:off x="6844025" y="1681719"/>
            <a:ext cx="18722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Proměnlivost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E0ECFB3-55DE-4024-8C16-8E5B7974EAF9}"/>
              </a:ext>
            </a:extLst>
          </p:cNvPr>
          <p:cNvSpPr txBox="1"/>
          <p:nvPr/>
        </p:nvSpPr>
        <p:spPr>
          <a:xfrm>
            <a:off x="146511" y="2954757"/>
            <a:ext cx="18722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Dočasnost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44D4C0C-7BA6-4AE3-991C-4A956C38CDAB}"/>
              </a:ext>
            </a:extLst>
          </p:cNvPr>
          <p:cNvSpPr txBox="1"/>
          <p:nvPr/>
        </p:nvSpPr>
        <p:spPr>
          <a:xfrm>
            <a:off x="6959871" y="2769284"/>
            <a:ext cx="187220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Neexistence vlastnictví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E63AA4D6-60CE-4643-B633-89822DD675DF}"/>
              </a:ext>
            </a:extLst>
          </p:cNvPr>
          <p:cNvSpPr/>
          <p:nvPr/>
        </p:nvSpPr>
        <p:spPr>
          <a:xfrm>
            <a:off x="2398103" y="1718158"/>
            <a:ext cx="3771730" cy="1567821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BEDBE3F-9871-4599-B1F6-0446258168D2}"/>
              </a:ext>
            </a:extLst>
          </p:cNvPr>
          <p:cNvSpPr txBox="1"/>
          <p:nvPr/>
        </p:nvSpPr>
        <p:spPr>
          <a:xfrm>
            <a:off x="2767065" y="2260434"/>
            <a:ext cx="32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Specifické vlastnosti služeb</a:t>
            </a: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87027E3A-A066-48AA-BED2-3AABEC1C7838}"/>
              </a:ext>
            </a:extLst>
          </p:cNvPr>
          <p:cNvSpPr/>
          <p:nvPr/>
        </p:nvSpPr>
        <p:spPr>
          <a:xfrm>
            <a:off x="4139952" y="1337800"/>
            <a:ext cx="288032" cy="208802"/>
          </a:xfrm>
          <a:prstGeom prst="downArrow">
            <a:avLst/>
          </a:prstGeom>
          <a:solidFill>
            <a:srgbClr val="30787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DAE2ACAF-9127-49D9-8F68-B4DA08E8C07B}"/>
              </a:ext>
            </a:extLst>
          </p:cNvPr>
          <p:cNvSpPr/>
          <p:nvPr/>
        </p:nvSpPr>
        <p:spPr>
          <a:xfrm>
            <a:off x="2314549" y="1698260"/>
            <a:ext cx="541435" cy="217853"/>
          </a:xfrm>
          <a:prstGeom prst="rightArrow">
            <a:avLst/>
          </a:prstGeom>
          <a:solidFill>
            <a:srgbClr val="3078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31C5B286-5588-4305-8FB5-5B8432E66FBF}"/>
              </a:ext>
            </a:extLst>
          </p:cNvPr>
          <p:cNvSpPr/>
          <p:nvPr/>
        </p:nvSpPr>
        <p:spPr>
          <a:xfrm rot="20815610">
            <a:off x="2180058" y="3211010"/>
            <a:ext cx="658886" cy="226156"/>
          </a:xfrm>
          <a:prstGeom prst="rightArrow">
            <a:avLst/>
          </a:prstGeom>
          <a:solidFill>
            <a:srgbClr val="3078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leva 17">
            <a:extLst>
              <a:ext uri="{FF2B5EF4-FFF2-40B4-BE49-F238E27FC236}">
                <a16:creationId xmlns:a16="http://schemas.microsoft.com/office/drawing/2014/main" id="{ADF655C8-9483-43DE-A0EA-81E35AFD2455}"/>
              </a:ext>
            </a:extLst>
          </p:cNvPr>
          <p:cNvSpPr/>
          <p:nvPr/>
        </p:nvSpPr>
        <p:spPr>
          <a:xfrm>
            <a:off x="6093363" y="1818204"/>
            <a:ext cx="455854" cy="217853"/>
          </a:xfrm>
          <a:prstGeom prst="leftArrow">
            <a:avLst/>
          </a:prstGeom>
          <a:solidFill>
            <a:srgbClr val="3078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leva 18">
            <a:extLst>
              <a:ext uri="{FF2B5EF4-FFF2-40B4-BE49-F238E27FC236}">
                <a16:creationId xmlns:a16="http://schemas.microsoft.com/office/drawing/2014/main" id="{575372EF-29B0-442B-A199-8ADE4903AEE9}"/>
              </a:ext>
            </a:extLst>
          </p:cNvPr>
          <p:cNvSpPr/>
          <p:nvPr/>
        </p:nvSpPr>
        <p:spPr>
          <a:xfrm rot="1153947">
            <a:off x="6099794" y="2984164"/>
            <a:ext cx="603750" cy="217853"/>
          </a:xfrm>
          <a:prstGeom prst="leftArrow">
            <a:avLst/>
          </a:prstGeom>
          <a:solidFill>
            <a:srgbClr val="3078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283D6AB-B910-4E97-868C-8E2225C47A67}"/>
              </a:ext>
            </a:extLst>
          </p:cNvPr>
          <p:cNvSpPr txBox="1"/>
          <p:nvPr/>
        </p:nvSpPr>
        <p:spPr>
          <a:xfrm>
            <a:off x="3143619" y="3951184"/>
            <a:ext cx="243649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Komplementarita</a:t>
            </a:r>
          </a:p>
        </p:txBody>
      </p:sp>
      <p:sp>
        <p:nvSpPr>
          <p:cNvPr id="21" name="Šipka: nahoru 20">
            <a:extLst>
              <a:ext uri="{FF2B5EF4-FFF2-40B4-BE49-F238E27FC236}">
                <a16:creationId xmlns:a16="http://schemas.microsoft.com/office/drawing/2014/main" id="{2037BF50-8C01-48BE-8595-8FDA4F2727AD}"/>
              </a:ext>
            </a:extLst>
          </p:cNvPr>
          <p:cNvSpPr/>
          <p:nvPr/>
        </p:nvSpPr>
        <p:spPr>
          <a:xfrm>
            <a:off x="4220127" y="3468717"/>
            <a:ext cx="360040" cy="32316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04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0" y="512900"/>
            <a:ext cx="8928484" cy="463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Nehmotnost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- nehmatatelnost, nemožnost se jich dotknout, nelze je skladovat.</a:t>
            </a:r>
          </a:p>
          <a:p>
            <a:pPr marL="0" indent="0"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- nejistota zákazníka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hledání signálů kvality – značka, reference, viditelné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atributy (vzhled lokality, hotelu…).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(praxe: poradenství … sestavení nabídky, CK zhmotňují služby pomocí katalogů,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internetových stránek atd.).</a:t>
            </a:r>
          </a:p>
          <a:p>
            <a:pPr marL="0" indent="0">
              <a:buNone/>
            </a:pP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Neoddělitelnost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- neoddělitelnost produkce a spotřeby (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kadeřnictví, masáž, kosmetické služby…).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3078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 doporučuje se vytvořit interakci se zákazníkem, často je vedle sebe více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3078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zákazníků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(praxe: hosté v restauraci, účastníci autokarového zájezdu…).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35696" y="100006"/>
            <a:ext cx="5112568" cy="507703"/>
          </a:xfrm>
        </p:spPr>
        <p:txBody>
          <a:bodyPr/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Specifické vlastnosti služeb CR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98CDC653-86A6-4A1A-8C8F-0C7D0EC823D2}"/>
              </a:ext>
            </a:extLst>
          </p:cNvPr>
          <p:cNvSpPr/>
          <p:nvPr/>
        </p:nvSpPr>
        <p:spPr>
          <a:xfrm>
            <a:off x="8370422" y="3715076"/>
            <a:ext cx="432048" cy="432048"/>
          </a:xfrm>
          <a:prstGeom prst="downArrow">
            <a:avLst/>
          </a:prstGeom>
          <a:solidFill>
            <a:srgbClr val="3078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FF420E-AE64-4722-94AE-021EE829380A}"/>
              </a:ext>
            </a:extLst>
          </p:cNvPr>
          <p:cNvSpPr txBox="1"/>
          <p:nvPr/>
        </p:nvSpPr>
        <p:spPr>
          <a:xfrm>
            <a:off x="395536" y="2391637"/>
            <a:ext cx="784887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Nehmotné aspekty služeb </a:t>
            </a:r>
            <a:r>
              <a:rPr lang="cs-CZ" sz="2000" dirty="0"/>
              <a:t>– zábava, přátelská obsluha, atmosféra…, </a:t>
            </a:r>
          </a:p>
          <a:p>
            <a:r>
              <a:rPr lang="cs-CZ" sz="2000" b="1" dirty="0"/>
              <a:t>Hmotné aspekty služeb </a:t>
            </a:r>
            <a:r>
              <a:rPr lang="cs-CZ" sz="2000" dirty="0"/>
              <a:t>– restaurace, hotely, dopravní prostředky…hmotné prvky doplňují služby – barva na vlasy, olejíček na masáž, jídlo, katalogy atd.</a:t>
            </a:r>
          </a:p>
        </p:txBody>
      </p:sp>
    </p:spTree>
    <p:extLst>
      <p:ext uri="{BB962C8B-B14F-4D97-AF65-F5344CB8AC3E}">
        <p14:creationId xmlns:p14="http://schemas.microsoft.com/office/powerpoint/2010/main" val="410816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0" y="595631"/>
            <a:ext cx="8928484" cy="31282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Proměnlivost (nehomogenita, heterogenita)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- nelze službu vykonat vždy úplně stejně, vliv subjektu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(sjednocení úrovně-stanovení pracovních postupů, konkrétních doplňujících produktů, výzkum spokojenosti zákazníků).</a:t>
            </a: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Dočasnost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netrvanlivost, pomíjivost v čase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3078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 nemusí být problémem, pokud je stálá poptávka, kolísání poptávky-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3078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neobsazenost hotelu nelze nahradit – hledání podpory prodeje mimo sezónu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(obsazení zájezdu, hotelu, divadelní představení, doprava…). </a:t>
            </a: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Neexistence vlastnictví-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zákazník získá přístup k nějakému zařízení či činnosti, pokud není služba spojená s produktem (nákup v maloobchodě).</a:t>
            </a:r>
          </a:p>
          <a:p>
            <a:pPr marL="0" indent="0" algn="ctr">
              <a:buNone/>
            </a:pP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9946" y="125755"/>
            <a:ext cx="5328592" cy="507703"/>
          </a:xfrm>
        </p:spPr>
        <p:txBody>
          <a:bodyPr/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Specifické vlastnosti služeb CR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8CBD213-FC7C-4B25-9373-67B56130BE91}"/>
              </a:ext>
            </a:extLst>
          </p:cNvPr>
          <p:cNvSpPr txBox="1"/>
          <p:nvPr/>
        </p:nvSpPr>
        <p:spPr>
          <a:xfrm>
            <a:off x="647564" y="3939902"/>
            <a:ext cx="784887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U služeb cestovního ruchu je specifickou vlastností ještě komplementarita!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Nutná spolupráce všech spolupracujících subjektů.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(CK, dopravní podnik, hotel, …)</a:t>
            </a:r>
          </a:p>
        </p:txBody>
      </p:sp>
    </p:spTree>
    <p:extLst>
      <p:ext uri="{BB962C8B-B14F-4D97-AF65-F5344CB8AC3E}">
        <p14:creationId xmlns:p14="http://schemas.microsoft.com/office/powerpoint/2010/main" val="4134903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15566"/>
            <a:ext cx="6624736" cy="3888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400" b="1" i="1" dirty="0">
                <a:solidFill>
                  <a:srgbClr val="FF0000"/>
                </a:solidFill>
              </a:rPr>
              <a:t>Kratší expozitura </a:t>
            </a:r>
            <a:r>
              <a:rPr lang="cs-CZ" altLang="cs-CZ" sz="2400" dirty="0"/>
              <a:t>služeb (kratší spotřeba)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Výraznější vliv </a:t>
            </a:r>
            <a:r>
              <a:rPr lang="cs-CZ" altLang="cs-CZ" sz="2400" b="1" i="1" dirty="0">
                <a:solidFill>
                  <a:srgbClr val="FF0000"/>
                </a:solidFill>
              </a:rPr>
              <a:t>psychiky a emocí </a:t>
            </a:r>
            <a:r>
              <a:rPr lang="cs-CZ" altLang="cs-CZ" sz="2400" dirty="0"/>
              <a:t>při jejich nákupu (smyslové vnímání)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Význam </a:t>
            </a:r>
            <a:r>
              <a:rPr lang="cs-CZ" altLang="cs-CZ" sz="2400" b="1" i="1" dirty="0">
                <a:solidFill>
                  <a:srgbClr val="FF0000"/>
                </a:solidFill>
              </a:rPr>
              <a:t>vnější stránky </a:t>
            </a:r>
            <a:r>
              <a:rPr lang="cs-CZ" altLang="cs-CZ" sz="2400" dirty="0"/>
              <a:t>poskytovaných služeb </a:t>
            </a:r>
            <a:r>
              <a:rPr lang="cs-CZ" altLang="cs-CZ" sz="2400" dirty="0">
                <a:solidFill>
                  <a:srgbClr val="FF0000"/>
                </a:solidFill>
              </a:rPr>
              <a:t>(smysly)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Větší důraz na </a:t>
            </a:r>
            <a:r>
              <a:rPr lang="cs-CZ" altLang="cs-CZ" sz="2400" b="1" i="1" dirty="0">
                <a:solidFill>
                  <a:srgbClr val="FF0000"/>
                </a:solidFill>
              </a:rPr>
              <a:t>úroveň a image (asociace)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Složitější a proměnlivější </a:t>
            </a:r>
            <a:r>
              <a:rPr lang="cs-CZ" altLang="cs-CZ" sz="2400" b="1" i="1" dirty="0">
                <a:solidFill>
                  <a:srgbClr val="FF0000"/>
                </a:solidFill>
              </a:rPr>
              <a:t>distribuční cesty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Větší závislost na </a:t>
            </a:r>
            <a:r>
              <a:rPr lang="cs-CZ" altLang="cs-CZ" sz="2400" b="1" i="1" dirty="0">
                <a:solidFill>
                  <a:srgbClr val="FF0000"/>
                </a:solidFill>
              </a:rPr>
              <a:t>komplementárních</a:t>
            </a:r>
            <a:r>
              <a:rPr lang="cs-CZ" altLang="cs-CZ" sz="2400" dirty="0"/>
              <a:t> firmách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Snazší </a:t>
            </a:r>
            <a:r>
              <a:rPr lang="cs-CZ" altLang="cs-CZ" sz="2400" b="1" i="1" dirty="0">
                <a:solidFill>
                  <a:srgbClr val="FF0000"/>
                </a:solidFill>
              </a:rPr>
              <a:t>kopírování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služeb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Větší důraz na </a:t>
            </a:r>
            <a:r>
              <a:rPr lang="cs-CZ" altLang="cs-CZ" sz="2400" b="1" i="1" dirty="0">
                <a:solidFill>
                  <a:srgbClr val="FF0000"/>
                </a:solidFill>
              </a:rPr>
              <a:t>propagaci mimo sezóny</a:t>
            </a:r>
            <a:r>
              <a:rPr lang="cs-CZ" altLang="cs-CZ" sz="2400" b="1" i="1" dirty="0"/>
              <a:t>.</a:t>
            </a:r>
          </a:p>
          <a:p>
            <a:pPr>
              <a:lnSpc>
                <a:spcPct val="90000"/>
              </a:lnSpc>
            </a:pPr>
            <a:endParaRPr lang="cs-CZ" altLang="cs-CZ" sz="1000" b="1" i="1" dirty="0"/>
          </a:p>
          <a:p>
            <a:pPr>
              <a:lnSpc>
                <a:spcPct val="90000"/>
              </a:lnSpc>
            </a:pPr>
            <a:r>
              <a:rPr lang="cs-CZ" altLang="cs-CZ" sz="1000" b="1" i="1" dirty="0"/>
              <a:t>https://turistika-olafek.estranky.cz/clanky/sedm-zakladnich-specifik-sluzeb-cestovniho-ruchu.html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9612" y="267494"/>
            <a:ext cx="6516724" cy="507703"/>
          </a:xfrm>
        </p:spPr>
        <p:txBody>
          <a:bodyPr/>
          <a:lstStyle/>
          <a:p>
            <a:r>
              <a:rPr lang="cs-CZ" b="1" dirty="0"/>
              <a:t>Další zvláštnosti služeb cestovního ruchu</a:t>
            </a:r>
          </a:p>
        </p:txBody>
      </p:sp>
    </p:spTree>
    <p:extLst>
      <p:ext uri="{BB962C8B-B14F-4D97-AF65-F5344CB8AC3E}">
        <p14:creationId xmlns:p14="http://schemas.microsoft.com/office/powerpoint/2010/main" val="177876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3906" y="627534"/>
            <a:ext cx="6325522" cy="4176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Služba je často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nejdříve prodaná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potom vytvořená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(pobyt) </a:t>
            </a:r>
            <a:r>
              <a:rPr lang="cs-CZ" sz="2400" b="1" dirty="0">
                <a:solidFill>
                  <a:srgbClr val="3078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konzumovaná a poté zaplacena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(jídlo v restauraci). 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produkována a spotřebovávána v rámci stejného časového rozpětí (rekreační pobyt, relaxační koupel)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Služby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se nedají provozovat v ekonomicky úsporném velkém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množství a potom je transportovat k zákazníkům, vyžadují zařízení a vyšší počet lidí na místech, kde se služby doopravdy poskytují.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63906" y="3575"/>
            <a:ext cx="7692470" cy="507703"/>
          </a:xfrm>
        </p:spPr>
        <p:txBody>
          <a:bodyPr/>
          <a:lstStyle/>
          <a:p>
            <a:r>
              <a:rPr lang="cs-CZ" b="1" dirty="0"/>
              <a:t>Služby cestovního ruchu -  časová a ekonomická dimenze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80E201A-E854-48B0-8B8B-609A61DB5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47034" y="1037458"/>
            <a:ext cx="1813112" cy="17281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3AC2AE9-80FA-4310-AB0E-BADEEF654D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23506" y="3147814"/>
            <a:ext cx="2136640" cy="138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758" y="357264"/>
            <a:ext cx="8928484" cy="1926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Často jsou služby spojené s nějakým produktem. </a:t>
            </a:r>
          </a:p>
          <a:p>
            <a:pPr marL="0" indent="0" algn="ctr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Masér - olejíčky, doprava - dopravní prostředky, jídlo v restauraci – objednávka, obsluha….</a:t>
            </a:r>
          </a:p>
          <a:p>
            <a:pPr marL="0" indent="0" algn="ctr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Když si zákazník kupuje nějakou službu, kupuje si nějakou nehmatatelnost. 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Model, který toto demonstruje , je nazván </a:t>
            </a:r>
            <a:r>
              <a:rPr lang="cs-CZ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Servuction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service+production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267744" y="-11989"/>
            <a:ext cx="3888432" cy="507703"/>
          </a:xfrm>
        </p:spPr>
        <p:txBody>
          <a:bodyPr/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Servuction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3A0F819-32AF-4D1D-85BE-56C14B80286B}"/>
              </a:ext>
            </a:extLst>
          </p:cNvPr>
          <p:cNvSpPr txBox="1"/>
          <p:nvPr/>
        </p:nvSpPr>
        <p:spPr>
          <a:xfrm>
            <a:off x="215516" y="2427734"/>
            <a:ext cx="871296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Model má následující složky: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Složky pro zákazníka neviditelné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(příprava jídla)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Složky pro zákazníka viditelné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(vnitřní materiální prostředí –interiér-prostředí restaurace)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Složky pro zákazníka viditelné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(zaměstnanci první linie, např. číšník)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Složky pro zákazníka viditelné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(vnější prostředí – exteriér).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682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88359"/>
            <a:ext cx="6912768" cy="7519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Péče o zákazníka roste na významu. Základním principem je: </a:t>
            </a:r>
          </a:p>
          <a:p>
            <a:pPr marL="0" indent="0" algn="ctr">
              <a:buNone/>
            </a:pP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195736" y="123478"/>
            <a:ext cx="3888432" cy="507703"/>
          </a:xfrm>
        </p:spPr>
        <p:txBody>
          <a:bodyPr/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Kvalita péče o zákazníka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79DA954-57A6-4545-8C3F-A5BD031AB5CC}"/>
              </a:ext>
            </a:extLst>
          </p:cNvPr>
          <p:cNvSpPr txBox="1"/>
          <p:nvPr/>
        </p:nvSpPr>
        <p:spPr>
          <a:xfrm>
            <a:off x="179512" y="1953761"/>
            <a:ext cx="691276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sz="2400" b="1" dirty="0"/>
              <a:t>Otevřenost k zákazníkovi, </a:t>
            </a:r>
            <a:r>
              <a:rPr lang="cs-CZ" sz="2400" b="1" dirty="0" err="1"/>
              <a:t>proaktivita</a:t>
            </a:r>
            <a:r>
              <a:rPr lang="cs-CZ" sz="2400" b="1" dirty="0"/>
              <a:t> při řešení problémů, znalost zákazníka.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5D395A32-255C-43DB-978A-A6E94218798E}"/>
              </a:ext>
            </a:extLst>
          </p:cNvPr>
          <p:cNvSpPr/>
          <p:nvPr/>
        </p:nvSpPr>
        <p:spPr>
          <a:xfrm>
            <a:off x="3275856" y="1652943"/>
            <a:ext cx="360040" cy="2880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E9A842E6-2D75-4AFF-99FE-4C3DCB6829E6}"/>
              </a:ext>
            </a:extLst>
          </p:cNvPr>
          <p:cNvSpPr/>
          <p:nvPr/>
        </p:nvSpPr>
        <p:spPr>
          <a:xfrm>
            <a:off x="3275856" y="2780012"/>
            <a:ext cx="360040" cy="2880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B9514E1-6399-4F6F-B3C0-34CA46DC8EE3}"/>
              </a:ext>
            </a:extLst>
          </p:cNvPr>
          <p:cNvSpPr txBox="1"/>
          <p:nvPr/>
        </p:nvSpPr>
        <p:spPr>
          <a:xfrm>
            <a:off x="323528" y="3080830"/>
            <a:ext cx="6768752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Podniky si tvoří </a:t>
            </a:r>
            <a:r>
              <a:rPr lang="cs-CZ" sz="2400" b="1" dirty="0">
                <a:solidFill>
                  <a:srgbClr val="FF0000"/>
                </a:solidFill>
              </a:rPr>
              <a:t>standardy péče</a:t>
            </a:r>
            <a:r>
              <a:rPr lang="cs-CZ" sz="2400" dirty="0"/>
              <a:t>, zřizují funkci manažera pro péči se zákazníky.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7E4047C-5D90-4E2A-918C-8F835D4664EE}"/>
              </a:ext>
            </a:extLst>
          </p:cNvPr>
          <p:cNvSpPr txBox="1"/>
          <p:nvPr/>
        </p:nvSpPr>
        <p:spPr>
          <a:xfrm>
            <a:off x="323528" y="3980426"/>
            <a:ext cx="424847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Příčiny nedostatečné péče:</a:t>
            </a:r>
          </a:p>
          <a:p>
            <a:pPr marL="285750" indent="-285750">
              <a:buFontTx/>
              <a:buChar char="-"/>
            </a:pPr>
            <a:r>
              <a:rPr lang="cs-CZ" sz="2000" b="1" dirty="0"/>
              <a:t>nízká úroveň managementu</a:t>
            </a:r>
          </a:p>
          <a:p>
            <a:pPr marL="285750" indent="-285750">
              <a:buFontTx/>
              <a:buChar char="-"/>
            </a:pPr>
            <a:r>
              <a:rPr lang="cs-CZ" sz="2000" b="1" dirty="0"/>
              <a:t>nedostatečně vyškolení pracovníci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310A4D07-6A26-4294-AAF2-B34ACFDDC8D2}"/>
              </a:ext>
            </a:extLst>
          </p:cNvPr>
          <p:cNvSpPr/>
          <p:nvPr/>
        </p:nvSpPr>
        <p:spPr>
          <a:xfrm>
            <a:off x="4788024" y="4299942"/>
            <a:ext cx="504056" cy="360040"/>
          </a:xfrm>
          <a:prstGeom prst="rightArrow">
            <a:avLst/>
          </a:prstGeom>
          <a:solidFill>
            <a:srgbClr val="3078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F324275-162C-4B18-8B6D-21BAF1C940EF}"/>
              </a:ext>
            </a:extLst>
          </p:cNvPr>
          <p:cNvSpPr txBox="1"/>
          <p:nvPr/>
        </p:nvSpPr>
        <p:spPr>
          <a:xfrm>
            <a:off x="5661992" y="4051129"/>
            <a:ext cx="3168352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Vzdělání, dovednosti, investice do rozvoje pracovníků.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79DF75E-0A8A-4534-9E5F-DC5CB3ECE944}"/>
              </a:ext>
            </a:extLst>
          </p:cNvPr>
          <p:cNvSpPr txBox="1"/>
          <p:nvPr/>
        </p:nvSpPr>
        <p:spPr>
          <a:xfrm>
            <a:off x="7380312" y="2369259"/>
            <a:ext cx="1685682" cy="1200329"/>
          </a:xfrm>
          <a:prstGeom prst="rect">
            <a:avLst/>
          </a:prstGeom>
          <a:noFill/>
          <a:ln w="5715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Standard péče – eliminace subjektivní složky kvality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2BF71A03-C364-4F31-A377-8779E1678414}"/>
              </a:ext>
            </a:extLst>
          </p:cNvPr>
          <p:cNvCxnSpPr/>
          <p:nvPr/>
        </p:nvCxnSpPr>
        <p:spPr>
          <a:xfrm flipV="1">
            <a:off x="4824028" y="2841625"/>
            <a:ext cx="2520280" cy="156802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69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99542"/>
            <a:ext cx="5893474" cy="38653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Terciární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● služby dříve vykonávané doma, řadíme sem služby stravovací a ubytovací, kadeřnictví a holičství, čistírny a prádelny, kosmetické služby, údržba a oprava domácích přístrojů…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Kvartérní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● usnadňují a zefektivňují rozdělení práce,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doprava, obchod, komunikace, finance, správa... 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Kvintérní</a:t>
            </a:r>
            <a:endParaRPr lang="cs-CZ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mění a zdokonalují jejich příjemce -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zdravotní péče, vzdělávání, rekreace…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24625"/>
            <a:ext cx="7043299" cy="507703"/>
          </a:xfrm>
        </p:spPr>
        <p:txBody>
          <a:bodyPr/>
          <a:lstStyle/>
          <a:p>
            <a:r>
              <a:rPr lang="cs-CZ" b="1" dirty="0"/>
              <a:t>Základní klasifikace služeb – odvětvové třídění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BDC9673-C457-4A30-B5A3-9D476A8F0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60232" y="483518"/>
            <a:ext cx="1224136" cy="1595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5F7A19-BF25-45BE-83C9-C8E97944C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20272" y="2079252"/>
            <a:ext cx="1638920" cy="1381247"/>
          </a:xfrm>
          <a:prstGeom prst="rect">
            <a:avLst/>
          </a:prstGeom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31357E5A-1A9A-438A-A109-A7754AC278FA}"/>
              </a:ext>
            </a:extLst>
          </p:cNvPr>
          <p:cNvSpPr/>
          <p:nvPr/>
        </p:nvSpPr>
        <p:spPr>
          <a:xfrm>
            <a:off x="4572000" y="843558"/>
            <a:ext cx="1296144" cy="144016"/>
          </a:xfrm>
          <a:prstGeom prst="rightArrow">
            <a:avLst/>
          </a:prstGeom>
          <a:solidFill>
            <a:srgbClr val="3078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582C064-8530-4575-94DD-8CF84F275724}"/>
              </a:ext>
            </a:extLst>
          </p:cNvPr>
          <p:cNvSpPr/>
          <p:nvPr/>
        </p:nvSpPr>
        <p:spPr>
          <a:xfrm>
            <a:off x="4597420" y="2473230"/>
            <a:ext cx="1296144" cy="144016"/>
          </a:xfrm>
          <a:prstGeom prst="rightArrow">
            <a:avLst/>
          </a:prstGeom>
          <a:solidFill>
            <a:srgbClr val="3078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A6511D2-8175-493E-AF3C-876AB262E5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471580" y="3506278"/>
            <a:ext cx="136815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8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23528" y="236261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cestovním ruchu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67544" y="3219822"/>
            <a:ext cx="5184576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přednášky: pochopit význam služeb cestovního  ruchu a specifika marketingu cestovního ruchu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Halina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Miroslava Kostková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1059582"/>
            <a:ext cx="7704856" cy="38884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Služby základní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(dopravní, ubytovací a stravovací služby)</a:t>
            </a:r>
          </a:p>
          <a:p>
            <a:pPr marL="0" lvl="0" indent="0">
              <a:buNone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lvl="0" indent="0">
              <a:buNone/>
            </a:pPr>
            <a:r>
              <a:rPr lang="cs-CZ" b="1" dirty="0">
                <a:solidFill>
                  <a:srgbClr val="3078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●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Dopravní služby -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umožňují přepravu účastníků CR do cílové destinace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mezi středisky CR i v místě pobytu a další související služby. </a:t>
            </a:r>
          </a:p>
          <a:p>
            <a:pPr marL="0" lv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● ●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Ubytovací služby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 předpoklad rozvoje zejména zahraničního CR. Součástí je celá škála dalších služeb (odnos zavazadel, buzení, informace, zprostředkování služeb doplňkových a služeb volného času apod.) </a:t>
            </a:r>
          </a:p>
          <a:p>
            <a:pPr marL="0" lv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● ●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Stravovací služby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jde o zajištění stravování, nebo občerstvení.</a:t>
            </a:r>
          </a:p>
          <a:p>
            <a:pPr marL="0" lv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Služby doplňkové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(komplementární - spojeny s využíváním atraktivit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cílové oblasti, např. sportovně-rekreační, společensko-kulturní, lázeňské služby, průvodcovské, pojišťovací, směnárenské služby, tlumočnické služby, prodej map, příruček). </a:t>
            </a:r>
          </a:p>
          <a:p>
            <a:pPr marL="0" lvl="0" indent="0">
              <a:buNone/>
            </a:pP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95486"/>
            <a:ext cx="7488832" cy="86409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cs-CZ" b="1" cap="small" dirty="0"/>
              <a:t>Jak členíme služby dle významu ve spotřebě účastníků CR? </a:t>
            </a:r>
          </a:p>
        </p:txBody>
      </p:sp>
    </p:spTree>
    <p:extLst>
      <p:ext uri="{BB962C8B-B14F-4D97-AF65-F5344CB8AC3E}">
        <p14:creationId xmlns:p14="http://schemas.microsoft.com/office/powerpoint/2010/main" val="1791533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5" y="555525"/>
            <a:ext cx="8352927" cy="45401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místo,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kde se vyskytují předpoklady CR a spotřebitel jde za těmito atraktivitami;</a:t>
            </a:r>
          </a:p>
          <a:p>
            <a:pPr marL="0" indent="0">
              <a:buNone/>
              <a:defRPr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•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klimatické podmínky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rozložení volného času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(prázdniny, svátky apod.), CR se vyznačuje vysokou mírou sezónnosti a nerovnoměrným rozložením v průběhu roku či týdne; </a:t>
            </a:r>
          </a:p>
          <a:p>
            <a:pPr marL="0" indent="0">
              <a:buNone/>
              <a:defRPr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časovost,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neboť tvorba, prodej a spotřeba služeb CR je místně i časově spojena; </a:t>
            </a:r>
          </a:p>
          <a:p>
            <a:pPr marL="0" indent="0">
              <a:buNone/>
              <a:defRPr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osobní charakter,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neboť slouží k bezprostřednímu uspokojování potřeb účastníků;</a:t>
            </a:r>
          </a:p>
          <a:p>
            <a:pPr marL="0" indent="0">
              <a:buNone/>
              <a:defRPr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•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společné činnosti mnoha odvětví, která se podílejí na zabezpečení a fungování systému CR;</a:t>
            </a:r>
          </a:p>
          <a:p>
            <a:pPr marL="0" indent="0">
              <a:buNone/>
              <a:defRPr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•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vliv mimoekonomických faktorů </a:t>
            </a:r>
            <a:r>
              <a:rPr lang="cs-CZ" sz="2000" dirty="0">
                <a:solidFill>
                  <a:srgbClr val="3078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jsou přírodní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katastrofy, vnitřní i mezinárodní politická situace, válečné konflikty, terorismus, bezpečnost  míst apod.;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04498" y="47823"/>
            <a:ext cx="7175813" cy="507703"/>
          </a:xfrm>
        </p:spPr>
        <p:txBody>
          <a:bodyPr/>
          <a:lstStyle/>
          <a:p>
            <a:r>
              <a:rPr lang="cs-CZ" b="1" dirty="0"/>
              <a:t>Služby jsou vázány na: specifikum - shrnutí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A618912-E4BB-4088-AC80-2B3BB585B27F}"/>
              </a:ext>
            </a:extLst>
          </p:cNvPr>
          <p:cNvSpPr/>
          <p:nvPr/>
        </p:nvSpPr>
        <p:spPr>
          <a:xfrm>
            <a:off x="2411760" y="4869146"/>
            <a:ext cx="73198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http://www.mmr.cz/getmedia/e57a5304-6a2c-4ea2-9137-9cb8e2af4100/getfile43</a:t>
            </a:r>
          </a:p>
        </p:txBody>
      </p:sp>
    </p:spTree>
    <p:extLst>
      <p:ext uri="{BB962C8B-B14F-4D97-AF65-F5344CB8AC3E}">
        <p14:creationId xmlns:p14="http://schemas.microsoft.com/office/powerpoint/2010/main" val="1709368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7942" y="703188"/>
            <a:ext cx="5248153" cy="43888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400" dirty="0"/>
              <a:t>úzké vymezení marketingu CR</a:t>
            </a:r>
          </a:p>
          <a:p>
            <a:pPr>
              <a:lnSpc>
                <a:spcPct val="90000"/>
              </a:lnSpc>
            </a:pPr>
            <a:r>
              <a:rPr lang="cs-CZ" altLang="cs-CZ" sz="2400" b="1" i="1" dirty="0"/>
              <a:t>nedostatečné ocenění  </a:t>
            </a:r>
            <a:r>
              <a:rPr lang="cs-CZ" altLang="cs-CZ" sz="2400" i="1" dirty="0"/>
              <a:t>marketingových dovedností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rozdílná </a:t>
            </a:r>
            <a:r>
              <a:rPr lang="cs-CZ" altLang="cs-CZ" sz="2400" b="1" i="1" dirty="0"/>
              <a:t>organizační struktura odvětví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b="1" i="1" dirty="0"/>
              <a:t>nedostatek údajů </a:t>
            </a:r>
            <a:r>
              <a:rPr lang="cs-CZ" altLang="cs-CZ" sz="2400" dirty="0"/>
              <a:t>o výkonnosti konkurence,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dopad vládní </a:t>
            </a:r>
            <a:r>
              <a:rPr lang="cs-CZ" altLang="cs-CZ" sz="2400" b="1" i="1" dirty="0"/>
              <a:t>regulace a deregulace </a:t>
            </a:r>
            <a:r>
              <a:rPr lang="cs-CZ" altLang="cs-CZ" sz="2400" b="1" i="1" dirty="0">
                <a:solidFill>
                  <a:srgbClr val="FF0000"/>
                </a:solidFill>
              </a:rPr>
              <a:t>(platná legislativa v běžném období, podpora, pandemická situace, omezení provozu…)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příležitosti pro </a:t>
            </a:r>
            <a:r>
              <a:rPr lang="cs-CZ" altLang="cs-CZ" sz="2400" b="1" i="1" dirty="0"/>
              <a:t>neziskové firmy</a:t>
            </a:r>
            <a:r>
              <a:rPr lang="cs-CZ" altLang="cs-CZ" sz="2400" dirty="0"/>
              <a:t>.</a:t>
            </a:r>
            <a:r>
              <a:rPr lang="cs-CZ" altLang="cs-CZ" sz="2400" b="1" i="1" dirty="0"/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544616" cy="507703"/>
          </a:xfrm>
        </p:spPr>
        <p:txBody>
          <a:bodyPr/>
          <a:lstStyle/>
          <a:p>
            <a:r>
              <a:rPr lang="cs-CZ" b="1" dirty="0"/>
              <a:t>Odlišnosti marketingu ve službách CR</a:t>
            </a:r>
          </a:p>
        </p:txBody>
      </p:sp>
      <p:pic>
        <p:nvPicPr>
          <p:cNvPr id="1026" name="Picture 2" descr="https://kct.cz/files/_news/132036/cervena-sipka.jpg">
            <a:extLst>
              <a:ext uri="{FF2B5EF4-FFF2-40B4-BE49-F238E27FC236}">
                <a16:creationId xmlns:a16="http://schemas.microsoft.com/office/drawing/2014/main" id="{430CC9C8-8092-4B42-9F7A-9F3C169FC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15766"/>
            <a:ext cx="2056073" cy="226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00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630397"/>
            <a:ext cx="5472608" cy="3866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307871"/>
                </a:solidFill>
              </a:rPr>
              <a:t>modifikace marketingového mixu  </a:t>
            </a:r>
            <a:r>
              <a:rPr lang="cs-CZ" altLang="cs-CZ" sz="2400" dirty="0">
                <a:solidFill>
                  <a:srgbClr val="FF0000"/>
                </a:solidFill>
              </a:rPr>
              <a:t>(4P + lidé, balíčky, programování, spolupráce)</a:t>
            </a: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307871"/>
                </a:solidFill>
              </a:rPr>
              <a:t>větší význam ústní reklamy </a:t>
            </a:r>
            <a:r>
              <a:rPr lang="cs-CZ" altLang="cs-CZ" sz="2400" dirty="0">
                <a:solidFill>
                  <a:srgbClr val="FF0000"/>
                </a:solidFill>
              </a:rPr>
              <a:t>(při tvorbě nabídky, WOM – předávání zkušeností od známých, příbuzných apod.)</a:t>
            </a: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307871"/>
                </a:solidFill>
              </a:rPr>
              <a:t>emotivní marketingová komunikace</a:t>
            </a: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307871"/>
                </a:solidFill>
              </a:rPr>
              <a:t>složitější ověřování inovací  </a:t>
            </a:r>
            <a:r>
              <a:rPr lang="cs-CZ" altLang="cs-CZ" sz="2400" dirty="0">
                <a:solidFill>
                  <a:srgbClr val="FF0000"/>
                </a:solidFill>
              </a:rPr>
              <a:t>(nové produkty)</a:t>
            </a: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307871"/>
                </a:solidFill>
              </a:rPr>
              <a:t>růst významu dobrých vztahů s komplementárními firmami </a:t>
            </a:r>
            <a:r>
              <a:rPr lang="cs-CZ" altLang="cs-CZ" sz="2400" dirty="0">
                <a:solidFill>
                  <a:srgbClr val="FF0000"/>
                </a:solidFill>
              </a:rPr>
              <a:t>(vztahový marketing).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b="1" dirty="0"/>
              <a:t>Typické přístupy k marketingu v CR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C9C69E8-BE02-4864-A36E-484531384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4161" y="1347614"/>
            <a:ext cx="2577653" cy="1704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68C9754-6C43-4FA7-8D69-A41D29BA14DF}"/>
              </a:ext>
            </a:extLst>
          </p:cNvPr>
          <p:cNvSpPr txBox="1"/>
          <p:nvPr/>
        </p:nvSpPr>
        <p:spPr>
          <a:xfrm>
            <a:off x="6588224" y="822479"/>
            <a:ext cx="12241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4P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2EB41B0-E809-4F04-990E-4F149D7BF572}"/>
              </a:ext>
            </a:extLst>
          </p:cNvPr>
          <p:cNvSpPr txBox="1"/>
          <p:nvPr/>
        </p:nvSpPr>
        <p:spPr>
          <a:xfrm>
            <a:off x="6086170" y="3225338"/>
            <a:ext cx="243363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+ lidé, balíčky, programování a spolupráce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660C771-71FD-4EAA-B764-B170B368DDA5}"/>
              </a:ext>
            </a:extLst>
          </p:cNvPr>
          <p:cNvSpPr txBox="1"/>
          <p:nvPr/>
        </p:nvSpPr>
        <p:spPr>
          <a:xfrm>
            <a:off x="2893238" y="4325211"/>
            <a:ext cx="504056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WOM </a:t>
            </a:r>
            <a:r>
              <a:rPr lang="cs-CZ" sz="2000" dirty="0"/>
              <a:t>(Word-of-</a:t>
            </a:r>
            <a:r>
              <a:rPr lang="cs-CZ" sz="2000" dirty="0" err="1"/>
              <a:t>Mouth</a:t>
            </a:r>
            <a:r>
              <a:rPr lang="cs-CZ" sz="2000" dirty="0"/>
              <a:t>) –ústní šíření reklamy</a:t>
            </a:r>
          </a:p>
          <a:p>
            <a:r>
              <a:rPr lang="cs-CZ" sz="2000" dirty="0"/>
              <a:t>Člověk chválí to, čemu věří. (spontánní projev) </a:t>
            </a:r>
          </a:p>
        </p:txBody>
      </p:sp>
    </p:spTree>
    <p:extLst>
      <p:ext uri="{BB962C8B-B14F-4D97-AF65-F5344CB8AC3E}">
        <p14:creationId xmlns:p14="http://schemas.microsoft.com/office/powerpoint/2010/main" val="574963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b="1" dirty="0"/>
              <a:t>Emoční impulzy v marketingu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B2FBFBB-D47F-4D06-A38C-1DA1F78C3B10}"/>
              </a:ext>
            </a:extLst>
          </p:cNvPr>
          <p:cNvSpPr txBox="1"/>
          <p:nvPr/>
        </p:nvSpPr>
        <p:spPr>
          <a:xfrm>
            <a:off x="132098" y="752485"/>
            <a:ext cx="8712968" cy="2246769"/>
          </a:xfrm>
          <a:prstGeom prst="rect">
            <a:avLst/>
          </a:prstGeom>
          <a:noFill/>
          <a:ln>
            <a:solidFill>
              <a:srgbClr val="30787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/>
              <a:t>Emoční impulzy </a:t>
            </a:r>
            <a:r>
              <a:rPr lang="cs-CZ" sz="2000" dirty="0"/>
              <a:t>- značka L’Oréal pomocí stojanu dokázala v průběhu brzkého jara přinést do místa prodeje atmosféru prázdnin a dovolené. V období, kdy třeba ještě pokračuje zima, navodí vizuálním pojetím prodejního stojanu libý pocit pobytu v teple, na pláži nebo u bazénu a takto vyrušený a zaujatý zákazník impulzivně sáhne po produktu, aby se připravil na dovolenou koupí přípravku na opalování a alespoň v duchu se jí přiblížil, byť venku ještě může padat sníh. Takové P.O.P. materiály tedy stimulují libý pocit – pocit radosti. </a:t>
            </a:r>
          </a:p>
        </p:txBody>
      </p:sp>
      <p:pic>
        <p:nvPicPr>
          <p:cNvPr id="1026" name="Picture 2" descr="http://i.imgur.com/f6By6Bu.jpg">
            <a:extLst>
              <a:ext uri="{FF2B5EF4-FFF2-40B4-BE49-F238E27FC236}">
                <a16:creationId xmlns:a16="http://schemas.microsoft.com/office/drawing/2014/main" id="{E543F0EB-9C82-48C6-A079-3B36938C4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2" y="2968248"/>
            <a:ext cx="41764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3D747AD3-91C7-4009-AC37-452843B5A2F8}"/>
              </a:ext>
            </a:extLst>
          </p:cNvPr>
          <p:cNvSpPr/>
          <p:nvPr/>
        </p:nvSpPr>
        <p:spPr>
          <a:xfrm>
            <a:off x="4379052" y="41317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https://www.dago.cz/vyvolejte-v-zakaznicich-emoce-primo-v-miste-prodeje-vyplati-se-to-1-cast-79/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C416C1F-3B09-43D9-B19A-1F9A9E76891D}"/>
              </a:ext>
            </a:extLst>
          </p:cNvPr>
          <p:cNvSpPr txBox="1"/>
          <p:nvPr/>
        </p:nvSpPr>
        <p:spPr>
          <a:xfrm>
            <a:off x="4716016" y="3291830"/>
            <a:ext cx="331236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To platí i v CR- vyvolávání asociací.</a:t>
            </a:r>
          </a:p>
        </p:txBody>
      </p:sp>
    </p:spTree>
    <p:extLst>
      <p:ext uri="{BB962C8B-B14F-4D97-AF65-F5344CB8AC3E}">
        <p14:creationId xmlns:p14="http://schemas.microsoft.com/office/powerpoint/2010/main" val="239427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056784" cy="507703"/>
          </a:xfrm>
        </p:spPr>
        <p:txBody>
          <a:bodyPr/>
          <a:lstStyle/>
          <a:p>
            <a:r>
              <a:rPr lang="cs-CZ" altLang="cs-CZ" b="1" dirty="0"/>
              <a:t>Pro úspěšný marketing služeb musíme poznat:</a:t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87525" y="672472"/>
            <a:ext cx="5256584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altLang="cs-CZ" b="1" dirty="0"/>
              <a:t> </a:t>
            </a:r>
            <a:r>
              <a:rPr lang="cs-CZ" altLang="cs-CZ" sz="2400" b="1" dirty="0"/>
              <a:t>Kdo je důležitý při rozhodování o poskytnuté službě?</a:t>
            </a:r>
          </a:p>
          <a:p>
            <a:pPr>
              <a:buFontTx/>
              <a:buChar char="•"/>
            </a:pPr>
            <a:endParaRPr lang="cs-CZ" altLang="cs-CZ" sz="2400" b="1" dirty="0"/>
          </a:p>
          <a:p>
            <a:pPr>
              <a:buFontTx/>
              <a:buChar char="•"/>
            </a:pPr>
            <a:r>
              <a:rPr lang="cs-CZ" altLang="cs-CZ" sz="2400" b="1" dirty="0"/>
              <a:t> Podle kterých kritérií si službu vybírá?</a:t>
            </a:r>
          </a:p>
          <a:p>
            <a:pPr>
              <a:buFontTx/>
              <a:buChar char="•"/>
            </a:pPr>
            <a:endParaRPr lang="cs-CZ" altLang="cs-CZ" sz="2400" b="1" dirty="0"/>
          </a:p>
          <a:p>
            <a:pPr>
              <a:buFontTx/>
              <a:buChar char="•"/>
            </a:pPr>
            <a:r>
              <a:rPr lang="cs-CZ" altLang="cs-CZ" sz="2400" b="1" dirty="0"/>
              <a:t> Kde nejčastěji používá službu?</a:t>
            </a:r>
          </a:p>
          <a:p>
            <a:pPr>
              <a:buFontTx/>
              <a:buChar char="•"/>
            </a:pPr>
            <a:endParaRPr lang="cs-CZ" altLang="cs-CZ" sz="2400" b="1" dirty="0"/>
          </a:p>
          <a:p>
            <a:pPr>
              <a:buFontTx/>
              <a:buChar char="•"/>
            </a:pPr>
            <a:r>
              <a:rPr lang="cs-CZ" altLang="cs-CZ" sz="2400" b="1" dirty="0"/>
              <a:t> Kdy nejčastěji používá službu?</a:t>
            </a:r>
          </a:p>
        </p:txBody>
      </p:sp>
      <p:pic>
        <p:nvPicPr>
          <p:cNvPr id="4" name="Obrázek 3" descr="Leitura e contexto: Biblioteca: praça da troc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29071"/>
            <a:ext cx="2880320" cy="122696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809590C-A2BE-4104-8537-FF8F9DE81406}"/>
              </a:ext>
            </a:extLst>
          </p:cNvPr>
          <p:cNvSpPr txBox="1"/>
          <p:nvPr/>
        </p:nvSpPr>
        <p:spPr>
          <a:xfrm>
            <a:off x="6228184" y="1220747"/>
            <a:ext cx="2160240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Zpětná vazba:</a:t>
            </a:r>
          </a:p>
          <a:p>
            <a:r>
              <a:rPr lang="cs-CZ" sz="2400" dirty="0"/>
              <a:t>Marketingový výzkum spokojenosti</a:t>
            </a:r>
          </a:p>
          <a:p>
            <a:r>
              <a:rPr lang="cs-CZ" sz="2400" dirty="0"/>
              <a:t>zákazníků, jeho postojů…</a:t>
            </a:r>
          </a:p>
        </p:txBody>
      </p:sp>
    </p:spTree>
    <p:extLst>
      <p:ext uri="{BB962C8B-B14F-4D97-AF65-F5344CB8AC3E}">
        <p14:creationId xmlns:p14="http://schemas.microsoft.com/office/powerpoint/2010/main" val="3667304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264696" cy="507703"/>
          </a:xfrm>
        </p:spPr>
        <p:txBody>
          <a:bodyPr/>
          <a:lstStyle/>
          <a:p>
            <a:r>
              <a:rPr lang="cs-CZ" altLang="cs-CZ" b="1" dirty="0"/>
              <a:t>Úspěch marketingu podniku CR závisí na</a:t>
            </a:r>
            <a:r>
              <a:rPr lang="cs-CZ" altLang="cs-CZ" dirty="0"/>
              <a:t>: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3528" y="1048256"/>
            <a:ext cx="5616624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dirty="0"/>
              <a:t>schopnosti definovat vlastní nabídku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dirty="0"/>
              <a:t>identifikaci potenciálních hostů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dirty="0"/>
              <a:t>identifikaci příležitostí a ohrožení na trhu</a:t>
            </a:r>
          </a:p>
          <a:p>
            <a:endParaRPr lang="cs-CZ" alt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dirty="0"/>
              <a:t>schopnosti aktivizovat potenciální hosty k využití služeb.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8526163-17BA-4152-9954-73DD4495BAB2}"/>
              </a:ext>
            </a:extLst>
          </p:cNvPr>
          <p:cNvSpPr txBox="1"/>
          <p:nvPr/>
        </p:nvSpPr>
        <p:spPr>
          <a:xfrm>
            <a:off x="6516216" y="1851670"/>
            <a:ext cx="216024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Zpětná vazba:</a:t>
            </a:r>
          </a:p>
          <a:p>
            <a:r>
              <a:rPr lang="cs-CZ" sz="2400" dirty="0"/>
              <a:t>Marketingový výzkum </a:t>
            </a:r>
          </a:p>
        </p:txBody>
      </p:sp>
    </p:spTree>
    <p:extLst>
      <p:ext uri="{BB962C8B-B14F-4D97-AF65-F5344CB8AC3E}">
        <p14:creationId xmlns:p14="http://schemas.microsoft.com/office/powerpoint/2010/main" val="2164921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20880" cy="864096"/>
          </a:xfrm>
        </p:spPr>
        <p:txBody>
          <a:bodyPr/>
          <a:lstStyle/>
          <a:p>
            <a:pPr algn="ctr"/>
            <a:r>
              <a:rPr lang="cs-CZ" b="1" dirty="0"/>
              <a:t>Preference českých turistů (2018) </a:t>
            </a:r>
            <a:br>
              <a:rPr lang="cs-CZ" b="1" dirty="0"/>
            </a:br>
            <a:endParaRPr lang="cs-CZ" b="1" dirty="0"/>
          </a:p>
        </p:txBody>
      </p:sp>
      <p:pic>
        <p:nvPicPr>
          <p:cNvPr id="4" name="Obrázek 3" descr=" Graf 2 – Přehled preferencí českých turistů při výběru dovolené (v %) ">
            <a:hlinkClick r:id="rId3" tgtFrame="&quot;_blank&quot;"/>
            <a:extLst>
              <a:ext uri="{FF2B5EF4-FFF2-40B4-BE49-F238E27FC236}">
                <a16:creationId xmlns:a16="http://schemas.microsoft.com/office/drawing/2014/main" id="{6E8DF240-2810-4CB1-B365-18C5F4AA5E9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" y="976039"/>
            <a:ext cx="6844555" cy="3611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231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76664" cy="507703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Marketingový systém cestovního ruchu 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280994" y="968328"/>
            <a:ext cx="6023445" cy="33391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Marketingový systém CR je 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soubor vzájemně propojených částí pro dosažení společných marketingových cílů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to systematická 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 plánování, realizace, kontroly, vyhodnocení a přizpůsobení marketingových činností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podniku služeb CR.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3648A8-7D7A-4F17-98CC-D8860CD44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52803"/>
            <a:ext cx="219573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1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Marketingový systém cestovního ruchu- směr vývoje 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323528" y="915566"/>
            <a:ext cx="6552728" cy="3570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Sběr a rozbor informací –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KDE JSME NYNÍ?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Stanovení cílů –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KDE BYCHOM CHTĚLI BÝT?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Dodržování základních pravidel marketingu –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SE TAM DOSTANEME?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Použití jednotlivých částí marketingového mixu –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UDĚLÁME PRO TO, ABYCHOM SE TAM DOSTALI? JAK ZAJISTÍME, ŽE SE TAM DOSTANEME?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Plánování –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KDO, KDY A CO UDĚLÁ PRO TO, ABYCHOM SE TAM DOSTALI?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Realizace 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Kontrola –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ZJISTÍME, ŽE JSME SE TAM DOSTALI?</a:t>
            </a:r>
            <a:endParaRPr lang="cs-CZ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C979AAB3-8DE8-4A97-B593-17712B3FA829}"/>
              </a:ext>
            </a:extLst>
          </p:cNvPr>
          <p:cNvSpPr/>
          <p:nvPr/>
        </p:nvSpPr>
        <p:spPr>
          <a:xfrm>
            <a:off x="7380312" y="1035461"/>
            <a:ext cx="432048" cy="3600400"/>
          </a:xfrm>
          <a:prstGeom prst="downArrow">
            <a:avLst/>
          </a:prstGeom>
          <a:solidFill>
            <a:srgbClr val="3078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6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7260" y="193485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703622"/>
            <a:ext cx="2448272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1415589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přednášky: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283968" y="1917611"/>
            <a:ext cx="4752528" cy="2585323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Podstata marketingu v CR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Definování marketingu CR, jeho cíle a úkoly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Služby cestovního ruchu a jejich specifikace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Servuction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kvalita služeb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klasifikace služeb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Vztah marketingu a CR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Marketingový systém CR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služeb CR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Typické přístupy k marketingu CR</a:t>
            </a:r>
          </a:p>
        </p:txBody>
      </p:sp>
    </p:spTree>
    <p:extLst>
      <p:ext uri="{BB962C8B-B14F-4D97-AF65-F5344CB8AC3E}">
        <p14:creationId xmlns:p14="http://schemas.microsoft.com/office/powerpoint/2010/main" val="3354162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6120680" cy="4176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</a:rPr>
              <a:t>Strategické marketingové plánování </a:t>
            </a:r>
            <a:r>
              <a:rPr lang="cs-CZ" altLang="cs-CZ" sz="2400" b="1" dirty="0"/>
              <a:t>(</a:t>
            </a:r>
            <a:r>
              <a:rPr lang="cs-CZ" altLang="cs-CZ" sz="2400" b="1" i="1" dirty="0"/>
              <a:t>plánování v dlouhodobém časovém horizontu by mělo úspěšně reagovat na změny v prostředí</a:t>
            </a:r>
            <a:r>
              <a:rPr lang="cs-CZ" altLang="cs-CZ" sz="2400" b="1" dirty="0"/>
              <a:t>)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</a:rPr>
              <a:t>Marketingová orientace na zákazníka </a:t>
            </a:r>
            <a:r>
              <a:rPr lang="cs-CZ" altLang="cs-CZ" sz="2400" b="1" dirty="0"/>
              <a:t>(</a:t>
            </a:r>
            <a:r>
              <a:rPr lang="cs-CZ" altLang="cs-CZ" sz="2400" b="1" i="1" dirty="0"/>
              <a:t>základní kámen systému</a:t>
            </a:r>
            <a:r>
              <a:rPr lang="cs-CZ" altLang="cs-CZ" sz="2400" b="1" dirty="0"/>
              <a:t>)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b="1" dirty="0" err="1">
                <a:solidFill>
                  <a:srgbClr val="FF0000"/>
                </a:solidFill>
              </a:rPr>
              <a:t>Rozdílnost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marketingu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výrobků</a:t>
            </a:r>
            <a:r>
              <a:rPr lang="en-US" sz="2400" b="1" dirty="0">
                <a:solidFill>
                  <a:srgbClr val="FF0000"/>
                </a:solidFill>
              </a:rPr>
              <a:t> a </a:t>
            </a:r>
            <a:r>
              <a:rPr lang="en-US" sz="2400" b="1" dirty="0" err="1">
                <a:solidFill>
                  <a:srgbClr val="FF0000"/>
                </a:solidFill>
              </a:rPr>
              <a:t>služeb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/>
              <a:t>(</a:t>
            </a:r>
            <a:r>
              <a:rPr lang="cs-CZ" sz="2400" b="1" i="1" dirty="0"/>
              <a:t>viz specifické vlastnosti služeb</a:t>
            </a:r>
            <a:r>
              <a:rPr lang="cs-CZ" sz="2400" b="1" dirty="0"/>
              <a:t>)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</a:rPr>
              <a:t>Umění porozumět zákazníkovu chování a jeho reakcím</a:t>
            </a:r>
            <a:r>
              <a:rPr lang="cs-CZ" altLang="cs-CZ" sz="2400" b="1" dirty="0"/>
              <a:t> (</a:t>
            </a:r>
            <a:r>
              <a:rPr lang="cs-CZ" altLang="cs-CZ" sz="2400" b="1" i="1" dirty="0" err="1"/>
              <a:t>přednákupní</a:t>
            </a:r>
            <a:r>
              <a:rPr lang="cs-CZ" altLang="cs-CZ" sz="2400" b="1" i="1" dirty="0"/>
              <a:t> chování, nákupní i po nákupní, tradice a zvyky, kulturní odlišnosti</a:t>
            </a:r>
            <a:r>
              <a:rPr lang="cs-CZ" altLang="cs-CZ" sz="2400" b="1" dirty="0"/>
              <a:t>).</a:t>
            </a:r>
            <a:endParaRPr lang="cs-CZ" altLang="cs-CZ" sz="2400" dirty="0"/>
          </a:p>
          <a:p>
            <a:pPr marL="457200" indent="-457200">
              <a:lnSpc>
                <a:spcPct val="90000"/>
              </a:lnSpc>
              <a:buAutoNum type="arabicPeriod"/>
            </a:pPr>
            <a:endParaRPr lang="cs-CZ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0"/>
            <a:ext cx="7632848" cy="507703"/>
          </a:xfrm>
        </p:spPr>
        <p:txBody>
          <a:bodyPr/>
          <a:lstStyle/>
          <a:p>
            <a:pPr algn="ctr"/>
            <a:r>
              <a:rPr lang="cs-CZ" b="1" dirty="0"/>
              <a:t>Marketingový systém cestovního ruchu a jeho základní prvky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3F80707A-36C8-4208-87F7-ECDA231047DB}"/>
              </a:ext>
            </a:extLst>
          </p:cNvPr>
          <p:cNvSpPr/>
          <p:nvPr/>
        </p:nvSpPr>
        <p:spPr>
          <a:xfrm>
            <a:off x="4932040" y="4515966"/>
            <a:ext cx="864096" cy="216024"/>
          </a:xfrm>
          <a:prstGeom prst="rightArrow">
            <a:avLst/>
          </a:prstGeom>
          <a:solidFill>
            <a:srgbClr val="3078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F2AF933-75A1-4A61-B019-A54D3379C568}"/>
              </a:ext>
            </a:extLst>
          </p:cNvPr>
          <p:cNvSpPr txBox="1"/>
          <p:nvPr/>
        </p:nvSpPr>
        <p:spPr>
          <a:xfrm>
            <a:off x="6660232" y="3795886"/>
            <a:ext cx="187220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Komplexní péče</a:t>
            </a:r>
          </a:p>
        </p:txBody>
      </p:sp>
    </p:spTree>
    <p:extLst>
      <p:ext uri="{BB962C8B-B14F-4D97-AF65-F5344CB8AC3E}">
        <p14:creationId xmlns:p14="http://schemas.microsoft.com/office/powerpoint/2010/main" val="262677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39552" y="915566"/>
            <a:ext cx="7632848" cy="3888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rgbClr val="FF0000"/>
                </a:solidFill>
              </a:rPr>
              <a:t>na zákazníka </a:t>
            </a:r>
            <a:r>
              <a:rPr lang="cs-CZ" sz="2400" dirty="0"/>
              <a:t>(dostatečně známe cílové zákazníky, marketingový mix – služba, cena, distribuce, komunikace, …)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>
                <a:solidFill>
                  <a:srgbClr val="FF0000"/>
                </a:solidFill>
              </a:rPr>
              <a:t>na konkurenci </a:t>
            </a:r>
            <a:r>
              <a:rPr lang="cs-CZ" sz="2400" dirty="0"/>
              <a:t>(dokážeme rozeznat krátkodobou i dlouhodobou sílu konkurence).</a:t>
            </a:r>
            <a:br>
              <a:rPr lang="cs-CZ" sz="2400" dirty="0"/>
            </a:br>
            <a:br>
              <a:rPr lang="cs-CZ" sz="2400" dirty="0"/>
            </a:br>
            <a:r>
              <a:rPr lang="cs-CZ" sz="2400" b="1" dirty="0">
                <a:solidFill>
                  <a:srgbClr val="FF0000"/>
                </a:solidFill>
              </a:rPr>
              <a:t>Koordinace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mezi všemi složkami organizace </a:t>
            </a:r>
            <a:r>
              <a:rPr lang="cs-CZ" sz="2400" dirty="0"/>
              <a:t>– znalost práce nejen oddělení marketingu, ale především oddělení, které se zabývají vlastní službou. </a:t>
            </a:r>
            <a:br>
              <a:rPr lang="cs-CZ" sz="2400" dirty="0"/>
            </a:br>
            <a:br>
              <a:rPr lang="cs-CZ" sz="2400" dirty="0"/>
            </a:br>
            <a:r>
              <a:rPr lang="cs-CZ" sz="2400" b="1" dirty="0">
                <a:solidFill>
                  <a:srgbClr val="FF0000"/>
                </a:solidFill>
              </a:rPr>
              <a:t>Znalost technologie </a:t>
            </a:r>
            <a:r>
              <a:rPr lang="cs-CZ" sz="2400" dirty="0"/>
              <a:t>služby, znalost vnitřní organizace služby.</a:t>
            </a:r>
            <a:br>
              <a:rPr lang="cs-CZ" sz="2000" dirty="0"/>
            </a:br>
            <a:endParaRPr lang="cs-CZ" alt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539552" y="132834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Marketingová orientace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70934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Strategický marketing v CR 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251520" y="1203598"/>
            <a:ext cx="8652479" cy="3693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/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Pojem strategický marketing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znamená zaměření se na budoucnost, na budoucí zákazníky, na budoucí potřeby a poptávku a na budoucí činnosti firmy, což lze vyjádřit prostřednictvím vize, mise a filosofie organizace (časový horizont je dlouhodobý).</a:t>
            </a:r>
          </a:p>
          <a:p>
            <a:pPr indent="180340" algn="just"/>
            <a:r>
              <a:rPr lang="cs-CZ" b="1" dirty="0">
                <a:solidFill>
                  <a:srgbClr val="FF0000"/>
                </a:solidFill>
              </a:rPr>
              <a:t>Problém marketingové strategie v CR: omezení</a:t>
            </a:r>
          </a:p>
          <a:p>
            <a:pPr indent="180340" algn="just"/>
            <a:r>
              <a:rPr lang="cs-CZ" b="1" dirty="0"/>
              <a:t>- </a:t>
            </a:r>
            <a:r>
              <a:rPr lang="cs-CZ" dirty="0"/>
              <a:t>málo validní </a:t>
            </a:r>
            <a:r>
              <a:rPr lang="cs-CZ" b="1" dirty="0">
                <a:solidFill>
                  <a:srgbClr val="FF0000"/>
                </a:solidFill>
              </a:rPr>
              <a:t>statistická data</a:t>
            </a:r>
            <a:r>
              <a:rPr lang="cs-CZ" dirty="0"/>
              <a:t>, </a:t>
            </a:r>
          </a:p>
          <a:p>
            <a:pPr marL="285750" indent="-285750" algn="just">
              <a:buFontTx/>
              <a:buChar char="-"/>
            </a:pPr>
            <a:r>
              <a:rPr lang="cs-CZ" dirty="0"/>
              <a:t>nejsou důsledně využívány </a:t>
            </a:r>
            <a:r>
              <a:rPr lang="cs-CZ" b="1" dirty="0">
                <a:solidFill>
                  <a:srgbClr val="FF0000"/>
                </a:solidFill>
              </a:rPr>
              <a:t>výsledky výzkumu </a:t>
            </a:r>
            <a:r>
              <a:rPr lang="cs-CZ" dirty="0"/>
              <a:t>v CR (ten je zatím navíc hodně empirický), </a:t>
            </a:r>
          </a:p>
          <a:p>
            <a:pPr marL="285750" indent="-285750" algn="just">
              <a:buFontTx/>
              <a:buChar char="-"/>
            </a:pPr>
            <a:r>
              <a:rPr lang="cs-CZ" b="1" dirty="0">
                <a:solidFill>
                  <a:srgbClr val="FF0000"/>
                </a:solidFill>
              </a:rPr>
              <a:t>složité vyhodnocení účinnosti marketingové strategie </a:t>
            </a:r>
            <a:r>
              <a:rPr lang="cs-CZ" dirty="0"/>
              <a:t>– vliv velmi mnoha faktorů, časové zpoždění od realizace strategie, snadné kopírování konkurence – často ve spojení s nízkými náklady, realizace kopírované strategie, dobrá informovanost o strategii konkurence, </a:t>
            </a:r>
          </a:p>
          <a:p>
            <a:pPr marL="285750" indent="-285750" algn="just">
              <a:buFontTx/>
              <a:buChar char="-"/>
            </a:pPr>
            <a:r>
              <a:rPr lang="cs-CZ" b="1" dirty="0">
                <a:solidFill>
                  <a:srgbClr val="FF0000"/>
                </a:solidFill>
              </a:rPr>
              <a:t>dále vysoká dynamika rozvoje CR </a:t>
            </a:r>
            <a:r>
              <a:rPr lang="cs-CZ" dirty="0"/>
              <a:t>– mění se technologie, vyhledávané destinace, měnící se požadavky zákazníků (objektivně je obtížné získat dlouhodobé řady údajů).</a:t>
            </a:r>
            <a:endParaRPr lang="cs-CZ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05B60BA-EFF6-4825-8CAF-BC723BD5DB28}"/>
              </a:ext>
            </a:extLst>
          </p:cNvPr>
          <p:cNvSpPr txBox="1"/>
          <p:nvPr/>
        </p:nvSpPr>
        <p:spPr>
          <a:xfrm>
            <a:off x="539552" y="703189"/>
            <a:ext cx="4896544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Je třeba plánovat!!!</a:t>
            </a:r>
          </a:p>
        </p:txBody>
      </p:sp>
    </p:spTree>
    <p:extLst>
      <p:ext uri="{BB962C8B-B14F-4D97-AF65-F5344CB8AC3E}">
        <p14:creationId xmlns:p14="http://schemas.microsoft.com/office/powerpoint/2010/main" val="2162104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585" y="-53512"/>
            <a:ext cx="7128792" cy="507703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 strategického marketingového řízení  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161832" y="371147"/>
            <a:ext cx="6912768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spcBef>
                <a:spcPts val="1200"/>
              </a:spcBef>
              <a:spcAft>
                <a:spcPts val="1200"/>
              </a:spcAft>
            </a:pPr>
            <a:r>
              <a:rPr lang="cs-CZ" b="1" dirty="0"/>
              <a:t>Proces strategického marketingového řízení </a:t>
            </a:r>
            <a:r>
              <a:rPr lang="cs-CZ" dirty="0"/>
              <a:t>se skládá:  z analýzy marketingových příležitostí, výzkumu a výběru cílových trhů, z navrhování marketingových strategií, plánování marketingových programů, organizování a implementace marketingových činností a provádění kontroly marketingového úsilí s cílem vytvářet směny, které uspokojí jednotlivce a firmy.</a:t>
            </a:r>
          </a:p>
          <a:p>
            <a:pPr indent="180340" algn="just"/>
            <a:r>
              <a:rPr lang="cs-CZ" dirty="0"/>
              <a:t>Firmy si vymezují svoji vizi, misi, poslání a cíle.</a:t>
            </a:r>
          </a:p>
          <a:p>
            <a:pPr indent="180340" algn="just"/>
            <a:r>
              <a:rPr lang="cs-CZ" dirty="0"/>
              <a:t>Strategický marketing se odehrává na nejvyšším stupni řízení. Existují tři úrovně řízení</a:t>
            </a:r>
          </a:p>
          <a:p>
            <a:pPr lvl="0" fontAlgn="base"/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●  </a:t>
            </a:r>
            <a:r>
              <a:rPr lang="cs-CZ" b="1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vrcholový management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(top management) rozhoduje o strategických záměrech firmy - strategický marketing,</a:t>
            </a:r>
          </a:p>
          <a:p>
            <a:pPr lvl="0" fontAlgn="base"/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●  </a:t>
            </a:r>
            <a:r>
              <a:rPr lang="cs-CZ" b="1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střední management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(</a:t>
            </a:r>
            <a:r>
              <a:rPr lang="cs-CZ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middle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management) provádí výběr správné taktiky - taktický marketing,</a:t>
            </a:r>
          </a:p>
          <a:p>
            <a:pPr lvl="0" fontAlgn="base"/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●  </a:t>
            </a:r>
            <a:r>
              <a:rPr lang="cs-CZ" b="1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nižší management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(</a:t>
            </a:r>
            <a:r>
              <a:rPr lang="cs-CZ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operative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management) rozhoduje operativně - operativní marketing.</a:t>
            </a:r>
            <a:endParaRPr lang="cs-CZ" dirty="0"/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6CA24972-D26D-4908-B1C0-837FE31A6444}"/>
              </a:ext>
            </a:extLst>
          </p:cNvPr>
          <p:cNvSpPr/>
          <p:nvPr/>
        </p:nvSpPr>
        <p:spPr>
          <a:xfrm>
            <a:off x="7236296" y="3027888"/>
            <a:ext cx="1584176" cy="16561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97F968F1-F588-497B-8061-192D0498CBC0}"/>
              </a:ext>
            </a:extLst>
          </p:cNvPr>
          <p:cNvSpPr/>
          <p:nvPr/>
        </p:nvSpPr>
        <p:spPr>
          <a:xfrm>
            <a:off x="6546281" y="3884131"/>
            <a:ext cx="864096" cy="72008"/>
          </a:xfrm>
          <a:prstGeom prst="rightArrow">
            <a:avLst/>
          </a:prstGeom>
          <a:solidFill>
            <a:srgbClr val="3078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28D2E21F-F2C5-4C35-B814-B365948465D9}"/>
              </a:ext>
            </a:extLst>
          </p:cNvPr>
          <p:cNvSpPr/>
          <p:nvPr/>
        </p:nvSpPr>
        <p:spPr>
          <a:xfrm>
            <a:off x="6291352" y="4602180"/>
            <a:ext cx="864096" cy="72008"/>
          </a:xfrm>
          <a:prstGeom prst="rightArrow">
            <a:avLst/>
          </a:prstGeom>
          <a:solidFill>
            <a:srgbClr val="3078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8CDB642B-8D4D-4C4F-A4EC-3297EE9BD308}"/>
              </a:ext>
            </a:extLst>
          </p:cNvPr>
          <p:cNvSpPr/>
          <p:nvPr/>
        </p:nvSpPr>
        <p:spPr>
          <a:xfrm>
            <a:off x="6986734" y="2955880"/>
            <a:ext cx="864096" cy="72008"/>
          </a:xfrm>
          <a:prstGeom prst="rightArrow">
            <a:avLst/>
          </a:prstGeom>
          <a:solidFill>
            <a:srgbClr val="3078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718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1093598"/>
            <a:ext cx="8599597" cy="3494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rgbClr val="FF0000"/>
                </a:solidFill>
              </a:rPr>
              <a:t>Nízké náklady </a:t>
            </a:r>
            <a:r>
              <a:rPr lang="cs-CZ" sz="2400" dirty="0"/>
              <a:t>- organizace díky nízkým nákladům dosahuje vysokých zisků dokonce i v prostředí tvrdé konkurence. (v malé cestovní kanceláři je majitel současně i průvodcem pří zájezdech, čímž se mu snižují mzdové náklady).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Strategie odlišení v CR </a:t>
            </a:r>
            <a:r>
              <a:rPr lang="cs-CZ" sz="2400" dirty="0"/>
              <a:t>– jiné služby než konkurence.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Specializace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na určitý segment </a:t>
            </a:r>
            <a:r>
              <a:rPr lang="cs-CZ" sz="2400" dirty="0"/>
              <a:t>– nabídka specializovaných služeb a produktů (vegetariánská strava, nabídka sálů hotelu na různé akce, pouze exotické destinace, výklenkový turismus, zdravotní turistika).</a:t>
            </a:r>
          </a:p>
          <a:p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20880" cy="864096"/>
          </a:xfrm>
        </p:spPr>
        <p:txBody>
          <a:bodyPr/>
          <a:lstStyle/>
          <a:p>
            <a:pPr algn="ctr"/>
            <a:r>
              <a:rPr lang="cs-CZ" b="1" dirty="0"/>
              <a:t>Hledání konkurenční výhody, jako cíle strategického řízení</a:t>
            </a:r>
            <a:br>
              <a:rPr lang="cs-CZ" b="1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16945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5678" y="637249"/>
            <a:ext cx="8599597" cy="16561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Marketingová strategie je proces, jehož cílem je efektivní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alokace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omezených finančních prostředků podniku ke zvýšení prodeje a udržení si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konkurenční výhody.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Aby mohl být podnik úspěšný na trhu a mít větší tržní podíl, měla by se jeho marketingová strategie soustředit na zákazníka, tj. na uspokojování jeho potřeb, požadavků a očekávání.</a:t>
            </a: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20880" cy="398336"/>
          </a:xfrm>
        </p:spPr>
        <p:txBody>
          <a:bodyPr/>
          <a:lstStyle/>
          <a:p>
            <a:pPr algn="ctr"/>
            <a:r>
              <a:rPr lang="cs-CZ" b="1" dirty="0"/>
              <a:t>Definice marketingové strategie v  cestovním ruchu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13C2185-CDAF-445B-9701-3B769B062210}"/>
              </a:ext>
            </a:extLst>
          </p:cNvPr>
          <p:cNvSpPr txBox="1"/>
          <p:nvPr/>
        </p:nvSpPr>
        <p:spPr>
          <a:xfrm>
            <a:off x="334183" y="2806640"/>
            <a:ext cx="8431092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000" b="1" dirty="0"/>
              <a:t>Definice, poslání a vize podniku</a:t>
            </a:r>
          </a:p>
          <a:p>
            <a:pPr marL="342900" indent="-342900">
              <a:buAutoNum type="arabicPeriod"/>
            </a:pPr>
            <a:r>
              <a:rPr lang="cs-CZ" sz="2000" b="1" dirty="0"/>
              <a:t>Zkoumání trendů a tržních motivů</a:t>
            </a:r>
          </a:p>
          <a:p>
            <a:pPr marL="342900" indent="-342900">
              <a:buAutoNum type="arabicPeriod"/>
            </a:pPr>
            <a:r>
              <a:rPr lang="cs-CZ" sz="2000" b="1" dirty="0"/>
              <a:t>Strategická analýza</a:t>
            </a:r>
          </a:p>
          <a:p>
            <a:pPr marL="342900" indent="-342900">
              <a:buAutoNum type="arabicPeriod"/>
            </a:pPr>
            <a:r>
              <a:rPr lang="cs-CZ" sz="2000" b="1" dirty="0"/>
              <a:t>Definice a výběr strategií</a:t>
            </a:r>
          </a:p>
          <a:p>
            <a:pPr marL="342900" indent="-342900">
              <a:buAutoNum type="arabicPeriod"/>
            </a:pPr>
            <a:r>
              <a:rPr lang="cs-CZ" sz="2000" b="1" dirty="0"/>
              <a:t>Implementace strategií</a:t>
            </a:r>
          </a:p>
          <a:p>
            <a:pPr marL="342900" indent="-342900">
              <a:buAutoNum type="arabicPeriod"/>
            </a:pPr>
            <a:r>
              <a:rPr lang="cs-CZ" sz="2000" b="1" dirty="0"/>
              <a:t>Monitoring a kontrola průběhu realizace</a:t>
            </a:r>
          </a:p>
          <a:p>
            <a:pPr marL="342900" indent="-342900">
              <a:buAutoNum type="arabicPeriod"/>
            </a:pPr>
            <a:r>
              <a:rPr lang="cs-CZ" sz="2000" b="1" dirty="0"/>
              <a:t>Vyhodnocení úspěšnosti, reflexe a korektury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0224439-87DC-49ED-8B85-779C3D94EF9B}"/>
              </a:ext>
            </a:extLst>
          </p:cNvPr>
          <p:cNvSpPr txBox="1"/>
          <p:nvPr/>
        </p:nvSpPr>
        <p:spPr>
          <a:xfrm>
            <a:off x="755576" y="233686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Proces tvorby MS</a:t>
            </a:r>
          </a:p>
        </p:txBody>
      </p:sp>
    </p:spTree>
    <p:extLst>
      <p:ext uri="{BB962C8B-B14F-4D97-AF65-F5344CB8AC3E}">
        <p14:creationId xmlns:p14="http://schemas.microsoft.com/office/powerpoint/2010/main" val="2807724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20880" cy="864096"/>
          </a:xfrm>
        </p:spPr>
        <p:txBody>
          <a:bodyPr/>
          <a:lstStyle/>
          <a:p>
            <a:pPr algn="ctr"/>
            <a:r>
              <a:rPr lang="cs-CZ" b="1" dirty="0"/>
              <a:t>Definice marketingové strategie v  cestovním ruchu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13C2185-CDAF-445B-9701-3B769B062210}"/>
              </a:ext>
            </a:extLst>
          </p:cNvPr>
          <p:cNvSpPr txBox="1"/>
          <p:nvPr/>
        </p:nvSpPr>
        <p:spPr>
          <a:xfrm>
            <a:off x="467544" y="1059582"/>
            <a:ext cx="8431092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307871"/>
                </a:solidFill>
              </a:rPr>
              <a:t>Vize</a:t>
            </a:r>
            <a:r>
              <a:rPr lang="cs-CZ" sz="2000" b="1" dirty="0"/>
              <a:t> – </a:t>
            </a:r>
            <a:r>
              <a:rPr lang="cs-CZ" sz="2000" b="1" dirty="0">
                <a:solidFill>
                  <a:srgbClr val="FF0000"/>
                </a:solidFill>
              </a:rPr>
              <a:t>kde chceme být, směr vývoje</a:t>
            </a:r>
          </a:p>
          <a:p>
            <a:r>
              <a:rPr lang="cs-CZ" sz="2000" b="1" dirty="0"/>
              <a:t>Lázně </a:t>
            </a:r>
            <a:r>
              <a:rPr lang="cs-CZ" sz="2000" b="1" dirty="0" err="1"/>
              <a:t>Darkov</a:t>
            </a:r>
            <a:r>
              <a:rPr lang="cs-CZ" sz="2000" b="1" dirty="0"/>
              <a:t> </a:t>
            </a:r>
          </a:p>
          <a:p>
            <a:r>
              <a:rPr lang="cs-CZ" sz="2000" b="1" i="1" dirty="0">
                <a:solidFill>
                  <a:srgbClr val="FF0000"/>
                </a:solidFill>
              </a:rPr>
              <a:t>Kvalita léčby je pro nás prioritou číslo 1. </a:t>
            </a:r>
            <a:endParaRPr lang="cs-CZ" sz="2000" b="1" dirty="0"/>
          </a:p>
          <a:p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>
                <a:solidFill>
                  <a:srgbClr val="307871"/>
                </a:solidFill>
              </a:rPr>
              <a:t>Poslání</a:t>
            </a:r>
            <a:r>
              <a:rPr lang="cs-CZ" sz="2000" b="1" dirty="0">
                <a:solidFill>
                  <a:srgbClr val="FF0000"/>
                </a:solidFill>
              </a:rPr>
              <a:t> – cíl působení</a:t>
            </a:r>
          </a:p>
          <a:p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i="1" dirty="0">
                <a:solidFill>
                  <a:srgbClr val="FF0000"/>
                </a:solidFill>
              </a:rPr>
              <a:t>Odstranění a minimalizace trvalých následků nemocí a úrazů pohybového ústrojí prostřednictvím komplexní péče, kterou poskytuje tým vysoce kvalifikovaných odborníků, s využitím přírodního </a:t>
            </a:r>
            <a:r>
              <a:rPr lang="cs-CZ" sz="2000" b="1" i="1" dirty="0" err="1">
                <a:solidFill>
                  <a:srgbClr val="FF0000"/>
                </a:solidFill>
              </a:rPr>
              <a:t>jodobromového</a:t>
            </a:r>
            <a:r>
              <a:rPr lang="cs-CZ" sz="2000" b="1" i="1" dirty="0">
                <a:solidFill>
                  <a:srgbClr val="FF0000"/>
                </a:solidFill>
              </a:rPr>
              <a:t> léčebného zdroje na trzích Moravy, Saudské Arábie a Ruska.</a:t>
            </a:r>
          </a:p>
        </p:txBody>
      </p:sp>
    </p:spTree>
    <p:extLst>
      <p:ext uri="{BB962C8B-B14F-4D97-AF65-F5344CB8AC3E}">
        <p14:creationId xmlns:p14="http://schemas.microsoft.com/office/powerpoint/2010/main" val="849361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48867" y="1203598"/>
            <a:ext cx="7632848" cy="2952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b="1" dirty="0">
                <a:solidFill>
                  <a:srgbClr val="FF0000"/>
                </a:solidFill>
              </a:rPr>
              <a:t>Kdo? </a:t>
            </a:r>
            <a:r>
              <a:rPr lang="cs-CZ" altLang="cs-CZ" sz="2000" b="1" dirty="0"/>
              <a:t>- hosté </a:t>
            </a:r>
            <a:r>
              <a:rPr lang="cs-CZ" altLang="cs-CZ" sz="2000" dirty="0"/>
              <a:t>- stávající, potenciální, jejich potřeby a požadavky,</a:t>
            </a:r>
          </a:p>
          <a:p>
            <a:r>
              <a:rPr lang="cs-CZ" altLang="cs-CZ" sz="2000" b="1" dirty="0">
                <a:solidFill>
                  <a:srgbClr val="FF0000"/>
                </a:solidFill>
              </a:rPr>
              <a:t>Co? </a:t>
            </a:r>
            <a:r>
              <a:rPr lang="cs-CZ" altLang="cs-CZ" sz="2000" b="1" dirty="0"/>
              <a:t>- produkt </a:t>
            </a:r>
            <a:r>
              <a:rPr lang="cs-CZ" altLang="cs-CZ" sz="2000" dirty="0"/>
              <a:t>- co, kdy, kde a jak se bude prodávat?</a:t>
            </a:r>
          </a:p>
          <a:p>
            <a:r>
              <a:rPr lang="cs-CZ" altLang="cs-CZ" sz="2000" b="1" dirty="0">
                <a:solidFill>
                  <a:srgbClr val="FF0000"/>
                </a:solidFill>
              </a:rPr>
              <a:t>Co?</a:t>
            </a:r>
            <a:r>
              <a:rPr lang="cs-CZ" altLang="cs-CZ" sz="2000" dirty="0"/>
              <a:t> - význam </a:t>
            </a:r>
            <a:r>
              <a:rPr lang="cs-CZ" altLang="cs-CZ" sz="2000" b="1" dirty="0"/>
              <a:t>tvorby balíčků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packagingu</a:t>
            </a:r>
            <a:r>
              <a:rPr lang="cs-CZ" altLang="cs-CZ" sz="2000" dirty="0"/>
              <a:t>) v hotelu,</a:t>
            </a:r>
          </a:p>
          <a:p>
            <a:r>
              <a:rPr lang="cs-CZ" altLang="cs-CZ" sz="2000" b="1" dirty="0">
                <a:solidFill>
                  <a:srgbClr val="FF0000"/>
                </a:solidFill>
              </a:rPr>
              <a:t>Kde? Kdy? </a:t>
            </a:r>
            <a:r>
              <a:rPr lang="cs-CZ" altLang="cs-CZ" sz="2000" dirty="0"/>
              <a:t>… distribuce a prodej produktu</a:t>
            </a:r>
          </a:p>
          <a:p>
            <a:r>
              <a:rPr lang="cs-CZ" altLang="cs-CZ" sz="2000" b="1" dirty="0">
                <a:solidFill>
                  <a:srgbClr val="FF0000"/>
                </a:solidFill>
              </a:rPr>
              <a:t>Jak? </a:t>
            </a:r>
            <a:r>
              <a:rPr lang="cs-CZ" altLang="cs-CZ" sz="2000" b="1" dirty="0"/>
              <a:t>- projekt hotelu </a:t>
            </a:r>
            <a:r>
              <a:rPr lang="cs-CZ" altLang="cs-CZ" sz="2000" dirty="0"/>
              <a:t>- budova hotelu, design, styl, architektura, interiér, exteriér, dekorace, atmosféra, styl,</a:t>
            </a:r>
          </a:p>
          <a:p>
            <a:r>
              <a:rPr lang="cs-CZ" altLang="cs-CZ" sz="2000" b="1" dirty="0">
                <a:solidFill>
                  <a:srgbClr val="FF0000"/>
                </a:solidFill>
              </a:rPr>
              <a:t>Jak?  - </a:t>
            </a:r>
            <a:r>
              <a:rPr lang="cs-CZ" altLang="cs-CZ" sz="2000" b="1" dirty="0"/>
              <a:t>typ hotelu </a:t>
            </a:r>
            <a:r>
              <a:rPr lang="cs-CZ" altLang="cs-CZ" sz="2000" dirty="0"/>
              <a:t>- nezávislý nebo řetězcový hotel, nenápadný nebo </a:t>
            </a:r>
            <a:r>
              <a:rPr lang="cs-CZ" altLang="cs-CZ" sz="2000" dirty="0" err="1"/>
              <a:t>boutique</a:t>
            </a:r>
            <a:r>
              <a:rPr lang="cs-CZ" altLang="cs-CZ" sz="2000" dirty="0"/>
              <a:t> hotel?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20880" cy="864096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Příklad: </a:t>
            </a:r>
            <a:r>
              <a:rPr lang="cs-CZ" b="1" dirty="0"/>
              <a:t>Aplikace marketingu při zavádění hotelu na trh (strategická analýza)</a:t>
            </a:r>
            <a:br>
              <a:rPr lang="cs-CZ" b="1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03172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4ECD0-C307-414D-ABFD-54483D9D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59582"/>
            <a:ext cx="8244916" cy="388843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/>
              <a:t>Marketing v CR – definice</a:t>
            </a:r>
            <a:br>
              <a:rPr lang="cs-CZ" b="1" dirty="0"/>
            </a:br>
            <a:r>
              <a:rPr lang="cs-CZ" b="1" dirty="0"/>
              <a:t>Podstata marketingu v CR,</a:t>
            </a:r>
            <a:br>
              <a:rPr lang="cs-CZ" b="1" dirty="0"/>
            </a:br>
            <a:r>
              <a:rPr lang="cs-CZ" b="1" dirty="0"/>
              <a:t>Podstata a historický vývoj marketingu v CR</a:t>
            </a:r>
            <a:br>
              <a:rPr lang="cs-CZ" b="1" dirty="0"/>
            </a:br>
            <a:r>
              <a:rPr lang="cs-CZ" b="1" dirty="0"/>
              <a:t>Služby CR </a:t>
            </a:r>
            <a:r>
              <a:rPr lang="cs-CZ" dirty="0"/>
              <a:t>– definice a specifické vlastnosti</a:t>
            </a:r>
            <a:br>
              <a:rPr lang="cs-CZ" dirty="0"/>
            </a:br>
            <a:r>
              <a:rPr lang="cs-CZ" b="1" dirty="0"/>
              <a:t>Členění služeb CR </a:t>
            </a:r>
            <a:r>
              <a:rPr lang="cs-CZ" dirty="0"/>
              <a:t>-  služby základní (dopravní, ubytovací, stravovací), služby doplňkové (komplementární – sportovní akce, kulturní akce, pojišťovací služby, průvodcovství…)</a:t>
            </a:r>
            <a:br>
              <a:rPr lang="cs-CZ" dirty="0"/>
            </a:br>
            <a:r>
              <a:rPr lang="cs-CZ" b="1" dirty="0"/>
              <a:t>Zvláštnosti služeb CR</a:t>
            </a:r>
            <a:br>
              <a:rPr lang="cs-CZ" b="1" dirty="0"/>
            </a:br>
            <a:r>
              <a:rPr lang="cs-CZ" b="1" dirty="0"/>
              <a:t>Marketingový systém v CR</a:t>
            </a:r>
            <a:br>
              <a:rPr lang="cs-CZ" b="1" dirty="0"/>
            </a:br>
            <a:r>
              <a:rPr lang="cs-CZ" b="1" dirty="0"/>
              <a:t>Strategický marketing v CR</a:t>
            </a: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35696" y="19548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Shrnutí přednášky</a:t>
            </a:r>
          </a:p>
        </p:txBody>
      </p:sp>
    </p:spTree>
    <p:extLst>
      <p:ext uri="{BB962C8B-B14F-4D97-AF65-F5344CB8AC3E}">
        <p14:creationId xmlns:p14="http://schemas.microsoft.com/office/powerpoint/2010/main" val="1247207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4ECD0-C307-414D-ABFD-54483D9D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1635646"/>
            <a:ext cx="2952328" cy="507703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Veselý obličej 2">
            <a:extLst>
              <a:ext uri="{FF2B5EF4-FFF2-40B4-BE49-F238E27FC236}">
                <a16:creationId xmlns:a16="http://schemas.microsoft.com/office/drawing/2014/main" id="{CC5E12FE-5DC8-4F0E-83C8-A7D287BDBF98}"/>
              </a:ext>
            </a:extLst>
          </p:cNvPr>
          <p:cNvSpPr/>
          <p:nvPr/>
        </p:nvSpPr>
        <p:spPr>
          <a:xfrm>
            <a:off x="3635896" y="2478237"/>
            <a:ext cx="1418456" cy="134644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07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555526"/>
            <a:ext cx="6984776" cy="1944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cs-CZ" sz="2400" b="1" i="1" dirty="0">
                <a:solidFill>
                  <a:srgbClr val="FF0000"/>
                </a:solidFill>
              </a:rPr>
              <a:t>Připomeňme si:</a:t>
            </a:r>
          </a:p>
          <a:p>
            <a:pPr algn="ctr">
              <a:buNone/>
            </a:pPr>
            <a:r>
              <a:rPr lang="cs-CZ" sz="2400" b="1" i="1" dirty="0">
                <a:solidFill>
                  <a:srgbClr val="FF0000"/>
                </a:solidFill>
              </a:rPr>
              <a:t>Marketing</a:t>
            </a:r>
            <a:r>
              <a:rPr lang="cs-CZ" sz="2400" b="1" i="1" dirty="0"/>
              <a:t> je společenský a řídící proces, kterým jednotlivci a skupiny získávají to, co </a:t>
            </a:r>
            <a:r>
              <a:rPr lang="cs-CZ" sz="2400" b="1" i="1" dirty="0">
                <a:solidFill>
                  <a:srgbClr val="FF0000"/>
                </a:solidFill>
              </a:rPr>
              <a:t>potřebují</a:t>
            </a:r>
            <a:r>
              <a:rPr lang="cs-CZ" sz="2400" b="1" i="1" dirty="0"/>
              <a:t> a požadují, prostřednictvím </a:t>
            </a:r>
            <a:r>
              <a:rPr lang="cs-CZ" sz="2400" b="1" i="1" dirty="0">
                <a:solidFill>
                  <a:srgbClr val="FF0000"/>
                </a:solidFill>
              </a:rPr>
              <a:t>tvorby, nabídky a směny hodnotných výrobků a služeb </a:t>
            </a:r>
            <a:r>
              <a:rPr lang="cs-CZ" sz="2400" b="1" i="1" dirty="0"/>
              <a:t>s ostatními.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06399" y="57887"/>
            <a:ext cx="5832648" cy="507703"/>
          </a:xfrm>
        </p:spPr>
        <p:txBody>
          <a:bodyPr/>
          <a:lstStyle/>
          <a:p>
            <a:r>
              <a:rPr lang="cs-CZ" sz="2800" b="1" dirty="0"/>
              <a:t>Podstata marketingu CR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680D84D3-1123-44F3-8A65-C0DEEB92923B}"/>
              </a:ext>
            </a:extLst>
          </p:cNvPr>
          <p:cNvSpPr txBox="1">
            <a:spLocks/>
          </p:cNvSpPr>
          <p:nvPr/>
        </p:nvSpPr>
        <p:spPr>
          <a:xfrm>
            <a:off x="18674" y="2571750"/>
            <a:ext cx="7145614" cy="2376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>
                <a:solidFill>
                  <a:srgbClr val="FF0000"/>
                </a:solidFill>
              </a:rPr>
              <a:t>Marketing CR </a:t>
            </a:r>
            <a:r>
              <a:rPr lang="cs-CZ" sz="2400" b="1" dirty="0"/>
              <a:t>je s</a:t>
            </a:r>
            <a:r>
              <a:rPr lang="cs-CZ" sz="2400" b="1" i="1" dirty="0"/>
              <a:t>ystematická a koordinovaná orientace </a:t>
            </a:r>
            <a:r>
              <a:rPr lang="cs-CZ" sz="2400" b="1" i="1" dirty="0">
                <a:solidFill>
                  <a:srgbClr val="FF0000"/>
                </a:solidFill>
              </a:rPr>
              <a:t>podnikatelské politiky cestovního ruchu</a:t>
            </a:r>
            <a:r>
              <a:rPr lang="cs-CZ" sz="2400" b="1" i="1" dirty="0"/>
              <a:t>, jakož i soukromé a státní politiky cestovního ruchu na místní, regionální, národní a mezinárodní úrovni na co </a:t>
            </a:r>
            <a:r>
              <a:rPr lang="cs-CZ" sz="2400" b="1" i="1" dirty="0">
                <a:solidFill>
                  <a:srgbClr val="FF0000"/>
                </a:solidFill>
              </a:rPr>
              <a:t>nejlepší uspokojování potřeb </a:t>
            </a:r>
            <a:r>
              <a:rPr lang="cs-CZ" sz="2400" b="1" i="1" dirty="0"/>
              <a:t>určitých skupin zákazníků při dosažení přiměřeného zisku.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C51393B-C8A0-4632-85A4-35C1910D2B18}"/>
              </a:ext>
            </a:extLst>
          </p:cNvPr>
          <p:cNvSpPr txBox="1"/>
          <p:nvPr/>
        </p:nvSpPr>
        <p:spPr>
          <a:xfrm>
            <a:off x="7488324" y="1275606"/>
            <a:ext cx="151216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307871"/>
                </a:solidFill>
              </a:rPr>
              <a:t>Marketing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8675979-787C-4FD2-8AF1-FA19E474C25E}"/>
              </a:ext>
            </a:extLst>
          </p:cNvPr>
          <p:cNvSpPr txBox="1"/>
          <p:nvPr/>
        </p:nvSpPr>
        <p:spPr>
          <a:xfrm>
            <a:off x="7434318" y="2315076"/>
            <a:ext cx="162018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Politika CR</a:t>
            </a:r>
          </a:p>
          <a:p>
            <a:pPr algn="ctr"/>
            <a:r>
              <a:rPr lang="cs-CZ" b="1" dirty="0"/>
              <a:t>Státní</a:t>
            </a:r>
          </a:p>
          <a:p>
            <a:r>
              <a:rPr lang="cs-CZ" b="1" dirty="0"/>
              <a:t>Podnikatelská</a:t>
            </a: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A0152F63-841C-4911-A99E-644E3D23DD96}"/>
              </a:ext>
            </a:extLst>
          </p:cNvPr>
          <p:cNvSpPr/>
          <p:nvPr/>
        </p:nvSpPr>
        <p:spPr>
          <a:xfrm>
            <a:off x="8100392" y="1887384"/>
            <a:ext cx="288032" cy="216024"/>
          </a:xfrm>
          <a:prstGeom prst="downArrow">
            <a:avLst/>
          </a:prstGeom>
          <a:solidFill>
            <a:srgbClr val="3078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ADEF883-F4C0-40A0-8B3E-44D013E25F47}"/>
              </a:ext>
            </a:extLst>
          </p:cNvPr>
          <p:cNvSpPr txBox="1"/>
          <p:nvPr/>
        </p:nvSpPr>
        <p:spPr>
          <a:xfrm>
            <a:off x="7254298" y="3759882"/>
            <a:ext cx="185420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307871"/>
                </a:solidFill>
              </a:rPr>
              <a:t>Uspokojování potřeb 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1C43DDA-DAD8-493D-AFF0-96115EE24643}"/>
              </a:ext>
            </a:extLst>
          </p:cNvPr>
          <p:cNvCxnSpPr/>
          <p:nvPr/>
        </p:nvCxnSpPr>
        <p:spPr>
          <a:xfrm flipV="1">
            <a:off x="6822250" y="2715766"/>
            <a:ext cx="432048" cy="216024"/>
          </a:xfrm>
          <a:prstGeom prst="straightConnector1">
            <a:avLst/>
          </a:prstGeom>
          <a:ln w="57150">
            <a:solidFill>
              <a:srgbClr val="3078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C057CDF-04E9-46DB-9A45-8AE57E5CDDE9}"/>
              </a:ext>
            </a:extLst>
          </p:cNvPr>
          <p:cNvCxnSpPr/>
          <p:nvPr/>
        </p:nvCxnSpPr>
        <p:spPr>
          <a:xfrm flipV="1">
            <a:off x="6606226" y="4227934"/>
            <a:ext cx="648072" cy="72008"/>
          </a:xfrm>
          <a:prstGeom prst="straightConnector1">
            <a:avLst/>
          </a:prstGeom>
          <a:ln w="57150">
            <a:solidFill>
              <a:srgbClr val="3078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2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59532" y="1059582"/>
            <a:ext cx="7632848" cy="26642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dirty="0"/>
              <a:t>Rozvoj po druhé světové válce</a:t>
            </a:r>
          </a:p>
          <a:p>
            <a:r>
              <a:rPr lang="cs-CZ" altLang="cs-CZ" sz="2400" b="1" dirty="0"/>
              <a:t>Marketing služeb a marketing v cestovním ruchu </a:t>
            </a:r>
            <a:r>
              <a:rPr lang="cs-CZ" altLang="cs-CZ" sz="2400" dirty="0"/>
              <a:t>- v 60. letech</a:t>
            </a:r>
          </a:p>
          <a:p>
            <a:r>
              <a:rPr lang="cs-CZ" altLang="cs-CZ" sz="2400" dirty="0"/>
              <a:t>Marketing je spojen s tržním hospodářstvím, ČR – intenzivní rozvoj až po 1990, i když zpočátku to byl spíše módní hit.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2888" cy="507703"/>
          </a:xfrm>
        </p:spPr>
        <p:txBody>
          <a:bodyPr/>
          <a:lstStyle/>
          <a:p>
            <a:r>
              <a:rPr lang="pl-PL" sz="2800" b="1" dirty="0"/>
              <a:t>Podstata a historický vývoj marketingu CR</a:t>
            </a:r>
            <a:endParaRPr lang="cs-CZ" sz="2800" b="1" dirty="0"/>
          </a:p>
        </p:txBody>
      </p:sp>
      <p:pic>
        <p:nvPicPr>
          <p:cNvPr id="3" name="Obrázek 2" descr="التسويق الالكتروني و التسويق التقليدي، ايهما افضل لك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09935"/>
            <a:ext cx="5133950" cy="1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9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148830"/>
            <a:ext cx="7344816" cy="573881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rgbClr val="3078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Vývoj k marketingu služeb - rámcové vymezení</a:t>
            </a:r>
          </a:p>
        </p:txBody>
      </p:sp>
      <p:pic>
        <p:nvPicPr>
          <p:cNvPr id="4099" name="Picture 6" descr="MMj02830530000[1]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3381" y="465535"/>
            <a:ext cx="714375" cy="714375"/>
          </a:xfrm>
        </p:spPr>
      </p:pic>
      <p:pic>
        <p:nvPicPr>
          <p:cNvPr id="4100" name="Picture 10" descr="MCj0339356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1935" y="465536"/>
            <a:ext cx="679847" cy="678656"/>
          </a:xfrm>
        </p:spPr>
      </p:pic>
      <p:pic>
        <p:nvPicPr>
          <p:cNvPr id="4101" name="Picture 11" descr="MMj03546730000[1]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591" y="519114"/>
            <a:ext cx="571500" cy="478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40079"/>
              </p:ext>
            </p:extLst>
          </p:nvPr>
        </p:nvGraphicFramePr>
        <p:xfrm>
          <a:off x="566936" y="804864"/>
          <a:ext cx="6858000" cy="4222395"/>
        </p:xfrm>
        <a:graphic>
          <a:graphicData uri="http://schemas.openxmlformats.org/drawingml/2006/table">
            <a:tbl>
              <a:tblPr/>
              <a:tblGrid>
                <a:gridCol w="194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5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Období vzniku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Orientační období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Koncepce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Počátek 20. století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Výrobní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 léta 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Výrobková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 léta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Prodejní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 léta-60. léta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Marketingová (Transakční marketing)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Marketingový mix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60. léta 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Marketing služeb 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70. léta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Mezinárodní marketing, Sociální marketing, Sociálně-ekologický marketing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Polovina 70. let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Sociálně-etický marketing (společenský, sociální povaha směny)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90. léta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Vztahový marketing (CRM)</a:t>
                      </a:r>
                    </a:p>
                  </a:txBody>
                  <a:tcPr marL="33338" marR="333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134" name="Rectangle 6"/>
          <p:cNvSpPr>
            <a:spLocks noChangeArrowheads="1"/>
          </p:cNvSpPr>
          <p:nvPr/>
        </p:nvSpPr>
        <p:spPr bwMode="auto">
          <a:xfrm>
            <a:off x="1143001" y="-253915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br>
              <a:rPr lang="cs-CZ" altLang="cs-CZ" sz="1350" dirty="0"/>
            </a:br>
            <a:endParaRPr lang="cs-CZ" altLang="cs-CZ" sz="135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682CD08-2A25-4089-BAB1-3AD3836C9D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6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899592" y="802461"/>
            <a:ext cx="5904656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dirty="0"/>
              <a:t>Orientace na uspokojování potřeb klienta      </a:t>
            </a:r>
          </a:p>
          <a:p>
            <a:r>
              <a:rPr lang="cs-CZ" altLang="cs-CZ" sz="2400" b="1" dirty="0"/>
              <a:t>Za účelem dosažení přiměřeného zisku</a:t>
            </a:r>
            <a:r>
              <a:rPr lang="cs-CZ" altLang="cs-CZ" sz="2000" dirty="0"/>
              <a:t>.</a:t>
            </a:r>
          </a:p>
          <a:p>
            <a:pPr>
              <a:buFontTx/>
              <a:buNone/>
            </a:pPr>
            <a:endParaRPr lang="cs-CZ" altLang="cs-CZ" sz="20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824536" cy="507703"/>
          </a:xfrm>
        </p:spPr>
        <p:txBody>
          <a:bodyPr/>
          <a:lstStyle/>
          <a:p>
            <a:r>
              <a:rPr lang="cs-CZ" b="1" dirty="0"/>
              <a:t>Podstata marketingu služeb CR</a:t>
            </a:r>
            <a:br>
              <a:rPr lang="cs-CZ" b="1" dirty="0"/>
            </a:br>
            <a:endParaRPr lang="cs-CZ" b="1" dirty="0"/>
          </a:p>
        </p:txBody>
      </p:sp>
      <p:pic>
        <p:nvPicPr>
          <p:cNvPr id="2" name="Obrázek 1" descr="Stick &lt;strong&gt;Figure&lt;/strong&gt; Family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499742"/>
            <a:ext cx="3600400" cy="1872209"/>
          </a:xfrm>
          <a:prstGeom prst="rect">
            <a:avLst/>
          </a:prstGeom>
        </p:spPr>
      </p:pic>
      <p:pic>
        <p:nvPicPr>
          <p:cNvPr id="3" name="Obrázek 2" descr="Apple oznamuje historicky nejvyšší výnosy a &lt;strong&gt;zisk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24996"/>
            <a:ext cx="3419475" cy="2276475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55EE43F-C8B6-49FF-B215-75AD5A68BE2B}"/>
              </a:ext>
            </a:extLst>
          </p:cNvPr>
          <p:cNvCxnSpPr/>
          <p:nvPr/>
        </p:nvCxnSpPr>
        <p:spPr>
          <a:xfrm flipH="1">
            <a:off x="726741" y="1815666"/>
            <a:ext cx="792088" cy="1368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154EC9F-224A-4173-ADC8-5155D481BB9B}"/>
              </a:ext>
            </a:extLst>
          </p:cNvPr>
          <p:cNvCxnSpPr/>
          <p:nvPr/>
        </p:nvCxnSpPr>
        <p:spPr>
          <a:xfrm>
            <a:off x="6660232" y="1244876"/>
            <a:ext cx="1440160" cy="1080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7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5653136" cy="3816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600" b="1" dirty="0"/>
              <a:t>Poznání potřeb a požadavků zákazníka </a:t>
            </a:r>
            <a:r>
              <a:rPr lang="cs-CZ" altLang="cs-CZ" sz="2600" dirty="0"/>
              <a:t>→ následné uspokojení → cesta k úspěchu.</a:t>
            </a:r>
          </a:p>
          <a:p>
            <a:pPr>
              <a:buFontTx/>
              <a:buNone/>
            </a:pPr>
            <a:endParaRPr lang="cs-CZ" altLang="cs-CZ" sz="2400" dirty="0"/>
          </a:p>
          <a:p>
            <a:pPr>
              <a:buFontTx/>
              <a:buNone/>
            </a:pPr>
            <a:r>
              <a:rPr lang="cs-CZ" altLang="cs-CZ" sz="2600" b="1" i="1" u="sng" dirty="0"/>
              <a:t>Znamená to v praxi:</a:t>
            </a:r>
          </a:p>
          <a:p>
            <a:pPr>
              <a:buFontTx/>
              <a:buNone/>
            </a:pPr>
            <a:r>
              <a:rPr lang="cs-CZ" altLang="cs-CZ" sz="2600" b="1" dirty="0">
                <a:solidFill>
                  <a:srgbClr val="FF0000"/>
                </a:solidFill>
              </a:rPr>
              <a:t>Nabízet:</a:t>
            </a:r>
          </a:p>
          <a:p>
            <a:pPr>
              <a:buFontTx/>
              <a:buNone/>
            </a:pPr>
            <a:r>
              <a:rPr lang="cs-CZ" altLang="cs-CZ" sz="2600" b="1" dirty="0">
                <a:solidFill>
                  <a:srgbClr val="FF0000"/>
                </a:solidFill>
              </a:rPr>
              <a:t>●  </a:t>
            </a:r>
            <a:r>
              <a:rPr lang="cs-CZ" altLang="cs-CZ" sz="2600" b="1" dirty="0">
                <a:solidFill>
                  <a:srgbClr val="307871"/>
                </a:solidFill>
              </a:rPr>
              <a:t>správný produkt </a:t>
            </a:r>
            <a:r>
              <a:rPr lang="cs-CZ" altLang="cs-CZ" sz="2600" b="1" dirty="0">
                <a:solidFill>
                  <a:srgbClr val="FF0000"/>
                </a:solidFill>
              </a:rPr>
              <a:t>(služba, šířka a hloubka nabídky)</a:t>
            </a:r>
          </a:p>
          <a:p>
            <a:pPr marL="0" indent="0">
              <a:buNone/>
            </a:pPr>
            <a:r>
              <a:rPr lang="cs-CZ" altLang="cs-CZ" sz="2600" b="1" dirty="0">
                <a:solidFill>
                  <a:srgbClr val="FF0000"/>
                </a:solidFill>
              </a:rPr>
              <a:t>● </a:t>
            </a:r>
            <a:r>
              <a:rPr lang="cs-CZ" altLang="cs-CZ" sz="2600" b="1" dirty="0">
                <a:solidFill>
                  <a:srgbClr val="307871"/>
                </a:solidFill>
              </a:rPr>
              <a:t>na správném místě </a:t>
            </a:r>
            <a:r>
              <a:rPr lang="cs-CZ" altLang="cs-CZ" sz="2600" b="1" dirty="0">
                <a:solidFill>
                  <a:srgbClr val="FF0000"/>
                </a:solidFill>
              </a:rPr>
              <a:t>(výběr lokality, destinace) </a:t>
            </a:r>
          </a:p>
          <a:p>
            <a:pPr marL="0" indent="0">
              <a:buNone/>
            </a:pPr>
            <a:r>
              <a:rPr lang="cs-CZ" altLang="cs-CZ" sz="2600" b="1" dirty="0">
                <a:solidFill>
                  <a:srgbClr val="FF0000"/>
                </a:solidFill>
              </a:rPr>
              <a:t>● </a:t>
            </a:r>
            <a:r>
              <a:rPr lang="cs-CZ" altLang="cs-CZ" sz="2600" b="1" dirty="0">
                <a:solidFill>
                  <a:srgbClr val="307871"/>
                </a:solidFill>
              </a:rPr>
              <a:t>ve správném čase </a:t>
            </a:r>
            <a:r>
              <a:rPr lang="cs-CZ" altLang="cs-CZ" sz="2600" b="1" dirty="0">
                <a:solidFill>
                  <a:srgbClr val="FF0000"/>
                </a:solidFill>
              </a:rPr>
              <a:t>(sezóna, mimo sezónní aktivity, vhodné klimatické podmínky)  </a:t>
            </a:r>
          </a:p>
          <a:p>
            <a:pPr marL="0" indent="0">
              <a:buNone/>
            </a:pPr>
            <a:r>
              <a:rPr lang="cs-CZ" altLang="cs-CZ" sz="2600" b="1" dirty="0">
                <a:solidFill>
                  <a:srgbClr val="FF0000"/>
                </a:solidFill>
              </a:rPr>
              <a:t>● </a:t>
            </a:r>
            <a:r>
              <a:rPr lang="cs-CZ" altLang="cs-CZ" sz="2600" b="1" dirty="0">
                <a:solidFill>
                  <a:srgbClr val="307871"/>
                </a:solidFill>
              </a:rPr>
              <a:t>správným způsobem </a:t>
            </a:r>
          </a:p>
          <a:p>
            <a:pPr marL="0" indent="0">
              <a:buNone/>
            </a:pPr>
            <a:r>
              <a:rPr lang="cs-CZ" altLang="cs-CZ" sz="2600" b="1" dirty="0">
                <a:solidFill>
                  <a:srgbClr val="FF0000"/>
                </a:solidFill>
              </a:rPr>
              <a:t>● </a:t>
            </a:r>
            <a:r>
              <a:rPr lang="cs-CZ" altLang="cs-CZ" sz="2600" b="1" dirty="0">
                <a:solidFill>
                  <a:srgbClr val="307871"/>
                </a:solidFill>
              </a:rPr>
              <a:t>a za akceptovanou cenu</a:t>
            </a:r>
            <a:r>
              <a:rPr lang="cs-CZ" altLang="cs-CZ" sz="2600" b="1" dirty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None/>
            </a:pPr>
            <a:endParaRPr lang="cs-CZ" altLang="cs-CZ" sz="2000" b="1" dirty="0"/>
          </a:p>
          <a:p>
            <a:pPr>
              <a:buFontTx/>
              <a:buNone/>
            </a:pPr>
            <a:endParaRPr lang="cs-CZ" altLang="cs-CZ" sz="2000" b="1" dirty="0"/>
          </a:p>
          <a:p>
            <a:pPr>
              <a:buFontTx/>
              <a:buNone/>
            </a:pPr>
            <a:endParaRPr lang="cs-CZ" altLang="cs-CZ" sz="2000" b="1" dirty="0"/>
          </a:p>
          <a:p>
            <a:pPr>
              <a:buFontTx/>
              <a:buNone/>
            </a:pPr>
            <a:endParaRPr lang="cs-CZ" altLang="cs-CZ" sz="20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824536" cy="507703"/>
          </a:xfrm>
        </p:spPr>
        <p:txBody>
          <a:bodyPr/>
          <a:lstStyle/>
          <a:p>
            <a:r>
              <a:rPr lang="cs-CZ" b="1" dirty="0"/>
              <a:t>Podstata marketingu služeb CR</a:t>
            </a:r>
          </a:p>
        </p:txBody>
      </p:sp>
      <p:sp>
        <p:nvSpPr>
          <p:cNvPr id="2" name="Svitek: svislý 1">
            <a:extLst>
              <a:ext uri="{FF2B5EF4-FFF2-40B4-BE49-F238E27FC236}">
                <a16:creationId xmlns:a16="http://schemas.microsoft.com/office/drawing/2014/main" id="{D2432F1E-8621-46DE-A2AF-DB82B13FAD86}"/>
              </a:ext>
            </a:extLst>
          </p:cNvPr>
          <p:cNvSpPr/>
          <p:nvPr/>
        </p:nvSpPr>
        <p:spPr>
          <a:xfrm>
            <a:off x="5868144" y="1131590"/>
            <a:ext cx="3275856" cy="3816424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BD3DEEC-743C-4952-87D8-77B06CECF6EF}"/>
              </a:ext>
            </a:extLst>
          </p:cNvPr>
          <p:cNvSpPr txBox="1"/>
          <p:nvPr/>
        </p:nvSpPr>
        <p:spPr>
          <a:xfrm>
            <a:off x="6372200" y="1923678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Poukaz, úroveň dopravy, ubytování, gastronomie, zážitky, doplňkové služby…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6956F7D3-0140-43FA-B8AB-880E7B261FC2}"/>
              </a:ext>
            </a:extLst>
          </p:cNvPr>
          <p:cNvSpPr/>
          <p:nvPr/>
        </p:nvSpPr>
        <p:spPr>
          <a:xfrm>
            <a:off x="4831336" y="1779662"/>
            <a:ext cx="1152128" cy="432048"/>
          </a:xfrm>
          <a:prstGeom prst="rightArrow">
            <a:avLst/>
          </a:prstGeom>
          <a:solidFill>
            <a:srgbClr val="3078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35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7504" y="647076"/>
            <a:ext cx="7344816" cy="29235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 CR je specifický tím, že se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orientuje na sektor služeb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kde jsou výsledky ovlivněny především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lidmi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způsobem jejich spolupráce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(poskytovatel služby versus příjemce služby).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Cílem je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uspokojování potřeb zákazníků v době pobytu mimo místo trvalého bydliště.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CF7142A-339D-4DFA-8067-103D2D5C5A1A}"/>
              </a:ext>
            </a:extLst>
          </p:cNvPr>
          <p:cNvSpPr txBox="1"/>
          <p:nvPr/>
        </p:nvSpPr>
        <p:spPr>
          <a:xfrm>
            <a:off x="251520" y="19548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Marketing CR, jeho cíle a úkoly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BEB4174-67FB-4C56-92CE-1A9F39CE0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52320" y="1177863"/>
            <a:ext cx="1582428" cy="2787774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3AFF2D49-92DF-4634-B1F8-F3E9BB2EBF64}"/>
              </a:ext>
            </a:extLst>
          </p:cNvPr>
          <p:cNvCxnSpPr/>
          <p:nvPr/>
        </p:nvCxnSpPr>
        <p:spPr>
          <a:xfrm>
            <a:off x="5508104" y="2214446"/>
            <a:ext cx="2304256" cy="144016"/>
          </a:xfrm>
          <a:prstGeom prst="straightConnector1">
            <a:avLst/>
          </a:prstGeom>
          <a:ln w="38100">
            <a:solidFill>
              <a:srgbClr val="3078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FEE88C-FAF8-4E13-AB6E-D2097E038F7A}"/>
              </a:ext>
            </a:extLst>
          </p:cNvPr>
          <p:cNvSpPr txBox="1"/>
          <p:nvPr/>
        </p:nvSpPr>
        <p:spPr>
          <a:xfrm>
            <a:off x="107504" y="3651870"/>
            <a:ext cx="734481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Úkoly marketingu CR: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● vyhledávání nových lokalit, objevování a uvádění nových produktů na trh, inovace stávajících produktů a jejich doplňování o nové služby, zvyšování kvality…</a:t>
            </a:r>
          </a:p>
        </p:txBody>
      </p:sp>
    </p:spTree>
    <p:extLst>
      <p:ext uri="{BB962C8B-B14F-4D97-AF65-F5344CB8AC3E}">
        <p14:creationId xmlns:p14="http://schemas.microsoft.com/office/powerpoint/2010/main" val="71695846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</TotalTime>
  <Words>2954</Words>
  <Application>Microsoft Office PowerPoint</Application>
  <PresentationFormat>Předvádění na obrazovce (16:9)</PresentationFormat>
  <Paragraphs>338</Paragraphs>
  <Slides>39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Symbol</vt:lpstr>
      <vt:lpstr>Tahoma</vt:lpstr>
      <vt:lpstr>Times New Roman</vt:lpstr>
      <vt:lpstr>Wingdings</vt:lpstr>
      <vt:lpstr>SLU</vt:lpstr>
      <vt:lpstr>Název prezentace</vt:lpstr>
      <vt:lpstr>Marketing  v cestovním ruchu</vt:lpstr>
      <vt:lpstr>Prezentace aplikace PowerPoint</vt:lpstr>
      <vt:lpstr>Podstata marketingu CR</vt:lpstr>
      <vt:lpstr>Podstata a historický vývoj marketingu CR</vt:lpstr>
      <vt:lpstr>Vývoj k marketingu služeb - rámcové vymezení</vt:lpstr>
      <vt:lpstr>Podstata marketingu služeb CR </vt:lpstr>
      <vt:lpstr>Podstata marketingu služeb CR</vt:lpstr>
      <vt:lpstr>Prezentace aplikace PowerPoint</vt:lpstr>
      <vt:lpstr>V centru pozornosti CR jsou služby</vt:lpstr>
      <vt:lpstr>Služby a jejich vývoj</vt:lpstr>
      <vt:lpstr>Specifické vlastnosti služeb CR</vt:lpstr>
      <vt:lpstr>Specifické vlastnosti služeb CR</vt:lpstr>
      <vt:lpstr>Specifické vlastnosti služeb CR</vt:lpstr>
      <vt:lpstr>Další zvláštnosti služeb cestovního ruchu</vt:lpstr>
      <vt:lpstr>Služby cestovního ruchu -  časová a ekonomická dimenze</vt:lpstr>
      <vt:lpstr>Model Servuction </vt:lpstr>
      <vt:lpstr>Kvalita péče o zákazníka</vt:lpstr>
      <vt:lpstr>Základní klasifikace služeb – odvětvové třídění</vt:lpstr>
      <vt:lpstr>Jak členíme služby dle významu ve spotřebě účastníků CR? </vt:lpstr>
      <vt:lpstr>Služby jsou vázány na: specifikum - shrnutí</vt:lpstr>
      <vt:lpstr>Odlišnosti marketingu ve službách CR</vt:lpstr>
      <vt:lpstr>Typické přístupy k marketingu v CR</vt:lpstr>
      <vt:lpstr>Emoční impulzy v marketingu</vt:lpstr>
      <vt:lpstr>Pro úspěšný marketing služeb musíme poznat: </vt:lpstr>
      <vt:lpstr>Úspěch marketingu podniku CR závisí na: </vt:lpstr>
      <vt:lpstr>Preference českých turistů (2018)  </vt:lpstr>
      <vt:lpstr>Marketingový systém cestovního ruchu </vt:lpstr>
      <vt:lpstr>Marketingový systém cestovního ruchu- směr vývoje </vt:lpstr>
      <vt:lpstr>Marketingový systém cestovního ruchu a jeho základní prvky</vt:lpstr>
      <vt:lpstr>Prezentace aplikace PowerPoint</vt:lpstr>
      <vt:lpstr>Strategický marketing v CR </vt:lpstr>
      <vt:lpstr>Proces strategického marketingového řízení  </vt:lpstr>
      <vt:lpstr>Hledání konkurenční výhody, jako cíle strategického řízení </vt:lpstr>
      <vt:lpstr>Definice marketingové strategie v  cestovním ruchu</vt:lpstr>
      <vt:lpstr>Definice marketingové strategie v  cestovním ruchu </vt:lpstr>
      <vt:lpstr>Příklad: Aplikace marketingu při zavádění hotelu na trh (strategická analýza) </vt:lpstr>
      <vt:lpstr>Marketing v CR – definice Podstata marketingu v CR, Podstata a historický vývoj marketingu v CR Služby CR – definice a specifické vlastnosti Členění služeb CR -  služby základní (dopravní, ubytovací, stravovací), služby doplňkové (komplementární – sportovní akce, kulturní akce, pojišťovací služby, průvodcovství…) Zvláštnosti služeb CR Marketingový systém v CR Strategický marketing v CR  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sta0006</cp:lastModifiedBy>
  <cp:revision>147</cp:revision>
  <dcterms:created xsi:type="dcterms:W3CDTF">2016-07-06T15:42:34Z</dcterms:created>
  <dcterms:modified xsi:type="dcterms:W3CDTF">2022-02-11T10:02:13Z</dcterms:modified>
</cp:coreProperties>
</file>