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5" r:id="rId2"/>
    <p:sldId id="256" r:id="rId3"/>
    <p:sldId id="304" r:id="rId4"/>
    <p:sldId id="379" r:id="rId5"/>
    <p:sldId id="382" r:id="rId6"/>
    <p:sldId id="408" r:id="rId7"/>
    <p:sldId id="393" r:id="rId8"/>
    <p:sldId id="353" r:id="rId9"/>
    <p:sldId id="368" r:id="rId10"/>
    <p:sldId id="375" r:id="rId11"/>
    <p:sldId id="371" r:id="rId12"/>
    <p:sldId id="372" r:id="rId13"/>
    <p:sldId id="373" r:id="rId14"/>
    <p:sldId id="374" r:id="rId15"/>
    <p:sldId id="406" r:id="rId16"/>
    <p:sldId id="365" r:id="rId17"/>
    <p:sldId id="347" r:id="rId18"/>
    <p:sldId id="380" r:id="rId19"/>
    <p:sldId id="349" r:id="rId20"/>
    <p:sldId id="350" r:id="rId21"/>
    <p:sldId id="377" r:id="rId22"/>
    <p:sldId id="378" r:id="rId23"/>
    <p:sldId id="395" r:id="rId24"/>
    <p:sldId id="396" r:id="rId25"/>
    <p:sldId id="397" r:id="rId26"/>
    <p:sldId id="404" r:id="rId27"/>
    <p:sldId id="410" r:id="rId28"/>
    <p:sldId id="411" r:id="rId29"/>
    <p:sldId id="399" r:id="rId30"/>
    <p:sldId id="407" r:id="rId31"/>
    <p:sldId id="400" r:id="rId32"/>
    <p:sldId id="409" r:id="rId33"/>
    <p:sldId id="402" r:id="rId34"/>
    <p:sldId id="412" r:id="rId35"/>
    <p:sldId id="394" r:id="rId36"/>
    <p:sldId id="337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434" autoAdjust="0"/>
  </p:normalViewPr>
  <p:slideViewPr>
    <p:cSldViewPr>
      <p:cViewPr varScale="1">
        <p:scale>
          <a:sx n="97" d="100"/>
          <a:sy n="97" d="100"/>
        </p:scale>
        <p:origin x="57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65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77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09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424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779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959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152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09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85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341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02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17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9208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198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752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881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1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6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45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83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00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694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52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MARKETING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tarzyczná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628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3850"/>
            <a:ext cx="7488832" cy="80573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Motivy a motivační faktory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203598"/>
            <a:ext cx="5524228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/>
              <a:t>Motiv</a:t>
            </a:r>
            <a:r>
              <a:rPr lang="cs-CZ" sz="2000" dirty="0"/>
              <a:t> je individuální potřeba na určitém stupni naléhavosti, která vyvolává úsilí na její uspokojení; touha po uspokojení potřeb se stává motivací k určitému chování.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b="1" dirty="0" smtClean="0"/>
              <a:t>Motivační </a:t>
            </a:r>
            <a:r>
              <a:rPr lang="cs-CZ" sz="2000" b="1" dirty="0"/>
              <a:t>faktory v oblasti cestovního ruchu </a:t>
            </a:r>
            <a:r>
              <a:rPr lang="cs-CZ" sz="2000" dirty="0"/>
              <a:t>vedou k potřebě rekreace nebo dovolené či k provozování jiných aktivit ve volném čase.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b="1" dirty="0" smtClean="0"/>
              <a:t>Potřeby</a:t>
            </a:r>
            <a:r>
              <a:rPr lang="cs-CZ" sz="2000" dirty="0"/>
              <a:t>, které spotřebitele motivují, lze rozdělit do různých kategorií.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9720"/>
          <a:stretch/>
        </p:blipFill>
        <p:spPr>
          <a:xfrm>
            <a:off x="6683077" y="1861447"/>
            <a:ext cx="2114550" cy="2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91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1470"/>
            <a:ext cx="7272808" cy="72008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S</a:t>
            </a:r>
            <a:r>
              <a:rPr lang="cs-CZ" b="1" dirty="0" smtClean="0"/>
              <a:t>kupiny zákazníků podle vztahu </a:t>
            </a:r>
            <a:r>
              <a:rPr lang="cs-CZ" b="1" dirty="0"/>
              <a:t>mezi zákazníkem a jeho </a:t>
            </a:r>
            <a:r>
              <a:rPr lang="cs-CZ" b="1" dirty="0" smtClean="0"/>
              <a:t>dodavatelem: 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419622"/>
            <a:ext cx="8424936" cy="23406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cenově orientovaní zákazníci </a:t>
            </a:r>
            <a:r>
              <a:rPr lang="cs-CZ" sz="2000" dirty="0"/>
              <a:t>(centrálním bodem zákaznického vztahu je cena – zákazník sleduje, co získá a co za tuto hodnotu zaplatí),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zákazníci s omezeními </a:t>
            </a:r>
            <a:r>
              <a:rPr lang="cs-CZ" sz="2000" dirty="0"/>
              <a:t>(tito zákazníci mají hranice a překážky, které jim bráni změnit dodavatele, jejich chování se dá do určité míry změnit),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emocionálně vázaní zákazníci </a:t>
            </a:r>
            <a:r>
              <a:rPr lang="cs-CZ" sz="2000" dirty="0"/>
              <a:t>(vnímají vztah s dodavatelem jako výhodný a cítí se v něm dobře).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70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23478"/>
            <a:ext cx="8352928" cy="507703"/>
          </a:xfrm>
        </p:spPr>
        <p:txBody>
          <a:bodyPr/>
          <a:lstStyle/>
          <a:p>
            <a:r>
              <a:rPr lang="cs-CZ" b="1" dirty="0" smtClean="0"/>
              <a:t>Poskytování služeb CR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771550"/>
            <a:ext cx="5421326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Proces poskytování služeb je velmi </a:t>
            </a:r>
            <a:r>
              <a:rPr lang="cs-CZ" sz="2000" b="1" dirty="0"/>
              <a:t>náročný na lidskou práci</a:t>
            </a:r>
            <a:r>
              <a:rPr lang="cs-CZ" sz="2000" dirty="0"/>
              <a:t>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velmi obtížné zvyšovat zejména ve službách s vysokým kontaktem se </a:t>
            </a:r>
            <a:r>
              <a:rPr lang="cs-CZ" sz="2000" dirty="0" smtClean="0"/>
              <a:t>zákazníkem (tzn. </a:t>
            </a:r>
            <a:r>
              <a:rPr lang="cs-CZ" sz="2000" dirty="0"/>
              <a:t>s</a:t>
            </a:r>
            <a:r>
              <a:rPr lang="cs-CZ" sz="2000" dirty="0" smtClean="0"/>
              <a:t>lužeb CR) </a:t>
            </a:r>
            <a:r>
              <a:rPr lang="cs-CZ" sz="2000" dirty="0"/>
              <a:t>produktivitu práce zaváděním mechanizace.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Alternativní </a:t>
            </a:r>
            <a:r>
              <a:rPr lang="cs-CZ" sz="2000" dirty="0"/>
              <a:t>možností ke zvýšení produktivity služeb je částečné zapojení zákazníka do produkčního procesu, vyplývající z neoddělitelnosti služby od zákazníka.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1779662"/>
            <a:ext cx="23050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9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Zprostředkovatelé versus podniky CR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488832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dirty="0"/>
              <a:t>Za mnohé důležité činnosti při poskytování </a:t>
            </a:r>
            <a:r>
              <a:rPr lang="cs-CZ" sz="2000" dirty="0" smtClean="0"/>
              <a:t>služby CR </a:t>
            </a:r>
            <a:r>
              <a:rPr lang="cs-CZ" sz="2000" dirty="0"/>
              <a:t>nebo vytváření </a:t>
            </a:r>
            <a:r>
              <a:rPr lang="cs-CZ" sz="2000" dirty="0" smtClean="0"/>
              <a:t>prostředí, </a:t>
            </a:r>
            <a:r>
              <a:rPr lang="cs-CZ" sz="2000" dirty="0"/>
              <a:t>ve kterém je služba </a:t>
            </a:r>
            <a:r>
              <a:rPr lang="cs-CZ" sz="2000" dirty="0" smtClean="0"/>
              <a:t>poskytována často </a:t>
            </a:r>
            <a:r>
              <a:rPr lang="cs-CZ" sz="2000" dirty="0"/>
              <a:t>nezodpovídají přímo zaměstnanci organizace, u které si zákazník službu objedná a která mu ji účtuje, ale </a:t>
            </a:r>
            <a:r>
              <a:rPr lang="cs-CZ" sz="2000" b="1" dirty="0"/>
              <a:t>zaměstnanci jiných organizací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Jedná se </a:t>
            </a:r>
            <a:r>
              <a:rPr lang="cs-CZ" sz="2000" dirty="0"/>
              <a:t>o zprostředkovatele, které </a:t>
            </a:r>
            <a:r>
              <a:rPr lang="cs-CZ" sz="2000" dirty="0" smtClean="0"/>
              <a:t>organizace, </a:t>
            </a:r>
            <a:r>
              <a:rPr lang="cs-CZ" sz="2000" dirty="0"/>
              <a:t>poskytující službu využívá. </a:t>
            </a:r>
            <a:endParaRPr lang="cs-CZ" sz="2000" dirty="0" smtClean="0"/>
          </a:p>
          <a:p>
            <a:r>
              <a:rPr lang="cs-CZ" sz="2000" dirty="0" smtClean="0"/>
              <a:t>Místa </a:t>
            </a:r>
            <a:r>
              <a:rPr lang="cs-CZ" sz="2000" dirty="0"/>
              <a:t>v hotelech jsou nabízeny cestovními kancelářemi, mnohé zájezdy na kulturní představení a vstupenky na představení sama prodávají městská informační centra. </a:t>
            </a:r>
            <a:endParaRPr lang="cs-CZ" sz="2000" dirty="0" smtClean="0"/>
          </a:p>
          <a:p>
            <a:r>
              <a:rPr lang="cs-CZ" sz="2000" b="1" dirty="0" smtClean="0"/>
              <a:t>Zprostředkovatelé </a:t>
            </a:r>
            <a:r>
              <a:rPr lang="cs-CZ" sz="2000" b="1" dirty="0"/>
              <a:t>se často zabývají i vyřizováním stížností. </a:t>
            </a:r>
            <a:endParaRPr lang="cs-CZ" sz="2000" b="1" dirty="0" smtClean="0"/>
          </a:p>
          <a:p>
            <a:r>
              <a:rPr lang="cs-CZ" sz="2000" b="1" dirty="0" smtClean="0"/>
              <a:t>Kontrola </a:t>
            </a:r>
            <a:r>
              <a:rPr lang="cs-CZ" sz="2000" b="1" dirty="0"/>
              <a:t>kvality </a:t>
            </a:r>
            <a:r>
              <a:rPr lang="cs-CZ" sz="2000" dirty="0"/>
              <a:t>procesu poskytování služby a jejich postupů by proto měla zahrnovat </a:t>
            </a:r>
            <a:r>
              <a:rPr lang="cs-CZ" sz="2000" i="1" dirty="0"/>
              <a:t>i zprostředkovatele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73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458" y="123478"/>
            <a:ext cx="7522321" cy="507703"/>
          </a:xfrm>
        </p:spPr>
        <p:txBody>
          <a:bodyPr/>
          <a:lstStyle/>
          <a:p>
            <a:r>
              <a:rPr lang="cs-CZ" b="1" dirty="0" smtClean="0"/>
              <a:t>Proces poskytování služby CR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9458" y="915566"/>
            <a:ext cx="5680694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dirty="0"/>
              <a:t>V některých případech probíhá alespoň část procesu poskytování služby v prostorách, které s poskytovatelem dané služby sdílí jiné organizace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Např. na </a:t>
            </a:r>
            <a:r>
              <a:rPr lang="cs-CZ" sz="2000" dirty="0"/>
              <a:t>letištích je to kromě různých obchodů a restaurací i celní a pasová služba, (součást veřejné organizace), která může spotřebitele značně rozladit. </a:t>
            </a:r>
            <a:r>
              <a:rPr lang="cs-CZ" sz="2000" dirty="0" smtClean="0"/>
              <a:t>Nad </a:t>
            </a:r>
            <a:r>
              <a:rPr lang="cs-CZ" sz="2000" dirty="0"/>
              <a:t>některými těmito veřejně prováděnými službami nemá  letecký dopravce žádnou kontrolu, může však být při vyřizování potřebných náležitostí klientovi nápomocen. </a:t>
            </a:r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2067694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50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458" y="123478"/>
            <a:ext cx="7522321" cy="507703"/>
          </a:xfrm>
        </p:spPr>
        <p:txBody>
          <a:bodyPr/>
          <a:lstStyle/>
          <a:p>
            <a:r>
              <a:rPr lang="cs-CZ" b="1" dirty="0" smtClean="0"/>
              <a:t>Rozsah služeb CR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843558"/>
            <a:ext cx="4330674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/>
              <a:t>Určení </a:t>
            </a:r>
            <a:r>
              <a:rPr lang="cs-CZ" sz="2000" b="1" dirty="0"/>
              <a:t>rozsahu </a:t>
            </a:r>
            <a:r>
              <a:rPr lang="cs-CZ" sz="2000" dirty="0"/>
              <a:t>poskytovaných služeb </a:t>
            </a:r>
            <a:r>
              <a:rPr lang="cs-CZ" sz="2000" dirty="0" smtClean="0"/>
              <a:t>vyžaduje důkladnou </a:t>
            </a:r>
            <a:r>
              <a:rPr lang="cs-CZ" sz="2000" dirty="0"/>
              <a:t>analýzu portfolia poskytovaných služeb z </a:t>
            </a:r>
            <a:r>
              <a:rPr lang="cs-CZ" sz="2000" dirty="0" smtClean="0"/>
              <a:t>hlediska:</a:t>
            </a:r>
          </a:p>
          <a:p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nákladů </a:t>
            </a:r>
            <a:r>
              <a:rPr lang="cs-CZ" sz="2000" dirty="0"/>
              <a:t>a výnosů,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velikosti </a:t>
            </a:r>
            <a:r>
              <a:rPr lang="cs-CZ" sz="2000" dirty="0"/>
              <a:t>obsluhovaného tržního </a:t>
            </a:r>
            <a:r>
              <a:rPr lang="cs-CZ" sz="2000" dirty="0" smtClean="0"/>
              <a:t>segmentu</a:t>
            </a:r>
          </a:p>
          <a:p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a </a:t>
            </a:r>
            <a:r>
              <a:rPr lang="cs-CZ" sz="2000" dirty="0"/>
              <a:t>potřeby </a:t>
            </a:r>
            <a:r>
              <a:rPr lang="cs-CZ" sz="2000" dirty="0" smtClean="0"/>
              <a:t>proškolit </a:t>
            </a:r>
            <a:r>
              <a:rPr lang="cs-CZ" sz="2000" dirty="0"/>
              <a:t>pracovníky, poskytující periferní služby.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2283718"/>
            <a:ext cx="32004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190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pPr>
              <a:defRPr/>
            </a:pPr>
            <a:r>
              <a:rPr lang="cs-CZ" altLang="cs-CZ" b="1" dirty="0" smtClean="0"/>
              <a:t>Soulad nabídky s poptávkou po službách CR</a:t>
            </a:r>
            <a:endParaRPr lang="cs-CZ" alt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59532" y="843558"/>
            <a:ext cx="6084676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Soulad nabídky s poptávkou je pro organizace poskytující služby důležitý zejména proto, že </a:t>
            </a:r>
            <a:r>
              <a:rPr lang="cs-CZ" sz="2000" b="1" dirty="0"/>
              <a:t>služby jsou nehmotné a zničitelné.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Nelze </a:t>
            </a:r>
            <a:r>
              <a:rPr lang="cs-CZ" sz="2000" dirty="0"/>
              <a:t>je skladovat, a čekat na to, až se poptávka zvýší, a nelze se ani předzásobit pro případ převisu poptávky nad nabídkou.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Nelze </a:t>
            </a:r>
            <a:r>
              <a:rPr lang="cs-CZ" sz="2000" dirty="0"/>
              <a:t>většinou službu prodat na jiném trhu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Nabídka </a:t>
            </a:r>
            <a:r>
              <a:rPr lang="cs-CZ" sz="2000" b="1" dirty="0"/>
              <a:t>a poptávka musí být v souladu jak v místě, tak v čase.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6661" y="2736384"/>
            <a:ext cx="25622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6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/>
              <a:t>V</a:t>
            </a:r>
            <a:r>
              <a:rPr lang="cs-CZ" b="1" dirty="0" smtClean="0"/>
              <a:t>ýkyvy </a:t>
            </a:r>
            <a:r>
              <a:rPr lang="cs-CZ" b="1" dirty="0"/>
              <a:t>v </a:t>
            </a:r>
            <a:r>
              <a:rPr lang="cs-CZ" b="1" dirty="0" smtClean="0"/>
              <a:t>poptávce po službách CR mají </a:t>
            </a:r>
            <a:r>
              <a:rPr lang="cs-CZ" b="1" dirty="0"/>
              <a:t>následující formy: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7504" y="1275606"/>
            <a:ext cx="8797017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denní  (hromadná doprava) a v průběhu dne (v restauracích obědy, večeře nebo telekomunikace v pracovní době</a:t>
            </a:r>
            <a:r>
              <a:rPr lang="cs-CZ" sz="2000" dirty="0" smtClean="0"/>
              <a:t>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týdenní  </a:t>
            </a:r>
            <a:r>
              <a:rPr lang="cs-CZ" sz="2000" dirty="0" smtClean="0"/>
              <a:t>(např. vlaky </a:t>
            </a:r>
            <a:r>
              <a:rPr lang="cs-CZ" sz="2000" dirty="0" err="1"/>
              <a:t>Intercity</a:t>
            </a:r>
            <a:r>
              <a:rPr lang="cs-CZ" sz="2000" dirty="0"/>
              <a:t> v pátek večer, divadla, noční kluby</a:t>
            </a:r>
            <a:r>
              <a:rPr lang="cs-CZ" sz="2000" dirty="0" smtClean="0"/>
              <a:t>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sezónní (hotely, cestovní kanceláře</a:t>
            </a:r>
            <a:r>
              <a:rPr lang="cs-CZ" sz="2000" dirty="0" smtClean="0"/>
              <a:t>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cyklické změny (závislost na ekonomickém cyklu</a:t>
            </a:r>
            <a:r>
              <a:rPr lang="cs-CZ" sz="2000" dirty="0" smtClean="0"/>
              <a:t>),</a:t>
            </a:r>
          </a:p>
          <a:p>
            <a:pPr lvl="0"/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nepředvídatelné nápory poptávky (spojené především s živelnými pohromami).</a:t>
            </a:r>
          </a:p>
        </p:txBody>
      </p:sp>
    </p:spTree>
    <p:extLst>
      <p:ext uri="{BB962C8B-B14F-4D97-AF65-F5344CB8AC3E}">
        <p14:creationId xmlns:p14="http://schemas.microsoft.com/office/powerpoint/2010/main" val="30498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Přizpůsobení nabídky poptávce v CR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742295"/>
            <a:ext cx="7848872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Organizace, která se setkává s </a:t>
            </a:r>
            <a:r>
              <a:rPr lang="cs-CZ" sz="2000" b="1" dirty="0"/>
              <a:t>nepravidelnou poptávkou </a:t>
            </a:r>
            <a:r>
              <a:rPr lang="cs-CZ" sz="2000" dirty="0"/>
              <a:t>po svých produktech, může dosáhnout zisku pouze tehdy, dokáže-li dosáhnout souladu mezi nabídkou a poptávkou při nižších nákladech, než jaké má její konkurence, nebo poskytuje-li služby vyšší kvality.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 </a:t>
            </a:r>
            <a:r>
              <a:rPr lang="cs-CZ" sz="2000" b="1" dirty="0"/>
              <a:t>organizace </a:t>
            </a:r>
            <a:r>
              <a:rPr lang="cs-CZ" sz="2000" dirty="0"/>
              <a:t>poskytující služby je určován produkční kapacitou zařízení a zaměstnanců, tj. </a:t>
            </a:r>
            <a:r>
              <a:rPr lang="cs-CZ" sz="2000" b="1" dirty="0"/>
              <a:t>faktorovými vstupy</a:t>
            </a:r>
            <a:r>
              <a:rPr lang="cs-CZ" sz="2000" dirty="0"/>
              <a:t>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Možnost </a:t>
            </a:r>
            <a:r>
              <a:rPr lang="cs-CZ" sz="2000" dirty="0"/>
              <a:t>přizpůsobení nabídky poptávce je dána </a:t>
            </a:r>
            <a:r>
              <a:rPr lang="cs-CZ" sz="2000" b="1" dirty="0"/>
              <a:t>elasticitou těchto vstupů</a:t>
            </a:r>
            <a:r>
              <a:rPr lang="cs-CZ" sz="2000" b="1" dirty="0" smtClean="0"/>
              <a:t>.</a:t>
            </a:r>
          </a:p>
          <a:p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Řízení </a:t>
            </a:r>
            <a:r>
              <a:rPr lang="cs-CZ" sz="2000" dirty="0"/>
              <a:t>nabídky musí marketingový management provádět ve spolupráci s provozním managementem a s personálním managementem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9867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Strategie řízení nabídky v CR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93770" y="915566"/>
            <a:ext cx="7704856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Lze plánovat </a:t>
            </a:r>
            <a:r>
              <a:rPr lang="cs-CZ" sz="2000" b="1" dirty="0"/>
              <a:t>flexibilní využití zařízení a zaměstnanců v souladu s různými typy poptávky</a:t>
            </a:r>
            <a:r>
              <a:rPr lang="cs-CZ" sz="2000" dirty="0"/>
              <a:t> po různých druzích služeb. </a:t>
            </a:r>
            <a:r>
              <a:rPr lang="cs-CZ" sz="2000" dirty="0" smtClean="0"/>
              <a:t>Např. hotel </a:t>
            </a:r>
            <a:r>
              <a:rPr lang="cs-CZ" sz="2000" dirty="0"/>
              <a:t>může svou jídelnu využívat v době nižší poptávky po stravovacích službách k pořádání konferencí a seminářů.  V letním období mohou restaurace otevírat předzahrádky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Kapacity lze pronajmout nebo krátkodobě zapůjčit. Pro zvýšenou kapacitu ve špičkách je možno najímat sezónní zaměstnance, studenty nebo důchodce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 období slabé poptávky je nutno organizovat práci tak, aby se zařízení připravilo na období zvýšené </a:t>
            </a:r>
            <a:r>
              <a:rPr lang="cs-CZ" sz="2000" dirty="0" smtClean="0"/>
              <a:t>poptávky (opravy </a:t>
            </a:r>
            <a:r>
              <a:rPr lang="cs-CZ" sz="2000" dirty="0"/>
              <a:t>zařízení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289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Nákupní proces a kvalita v cestovním ruchu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183818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přednášky: 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 nákupním procesem zákazníka v CR, s významem standardizace kvality v cestovním ruchu a s Českým </a:t>
            </a:r>
            <a:r>
              <a:rPr lang="cs-CZ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systémem kvality 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služeb. 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Halina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Miroslava Kostková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Strategie řízení nabídky v CR</a:t>
            </a:r>
            <a:r>
              <a:rPr lang="cs-CZ" dirty="0"/>
              <a:t/>
            </a:r>
            <a:br>
              <a:rPr lang="cs-CZ" dirty="0"/>
            </a:b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915566"/>
            <a:ext cx="7776864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Vysoká poptávka </a:t>
            </a:r>
            <a:r>
              <a:rPr lang="cs-CZ" sz="2000" dirty="0"/>
              <a:t>se zpravidla ve svých vrcholech projevuje </a:t>
            </a:r>
            <a:r>
              <a:rPr lang="cs-CZ" sz="2000" b="1" dirty="0"/>
              <a:t>vytvářením front a zhoršováním kvality </a:t>
            </a:r>
            <a:r>
              <a:rPr lang="cs-CZ" sz="2000" dirty="0"/>
              <a:t>poskytovaných </a:t>
            </a:r>
            <a:r>
              <a:rPr lang="cs-CZ" sz="2000" dirty="0" smtClean="0"/>
              <a:t>služeb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Poptávka </a:t>
            </a:r>
            <a:r>
              <a:rPr lang="cs-CZ" sz="2000" dirty="0"/>
              <a:t>se často </a:t>
            </a:r>
            <a:r>
              <a:rPr lang="cs-CZ" sz="2000" b="1" dirty="0"/>
              <a:t>v období mimo sezónu stimuluje</a:t>
            </a:r>
            <a:r>
              <a:rPr lang="cs-CZ" sz="2000" dirty="0"/>
              <a:t> využitím různých prvků marketingového mixu, zejména využíváním řady různých forem slev. </a:t>
            </a:r>
            <a:r>
              <a:rPr lang="cs-CZ" sz="2000" dirty="0" smtClean="0"/>
              <a:t>Např. s</a:t>
            </a:r>
            <a:r>
              <a:rPr lang="cs-CZ" sz="2000" dirty="0" smtClean="0"/>
              <a:t>levy </a:t>
            </a:r>
            <a:r>
              <a:rPr lang="cs-CZ" sz="2000" dirty="0"/>
              <a:t>pro pobyty v různých destinacích mimo sezónu nabízejí cestovní kanceláře a hotely </a:t>
            </a:r>
            <a:r>
              <a:rPr lang="cs-CZ" sz="2000" dirty="0" smtClean="0"/>
              <a:t>(např. Last </a:t>
            </a:r>
            <a:r>
              <a:rPr lang="cs-CZ" sz="2000" dirty="0" err="1" smtClean="0"/>
              <a:t>minute</a:t>
            </a:r>
            <a:r>
              <a:rPr lang="cs-CZ" sz="2000" dirty="0" smtClean="0"/>
              <a:t> a </a:t>
            </a:r>
            <a:r>
              <a:rPr lang="cs-CZ" sz="2000" dirty="0" err="1" smtClean="0"/>
              <a:t>First</a:t>
            </a:r>
            <a:r>
              <a:rPr lang="cs-CZ" sz="2000" dirty="0" smtClean="0"/>
              <a:t> moment nabídky). </a:t>
            </a:r>
            <a:endParaRPr lang="cs-CZ" sz="2000" dirty="0" smtClean="0"/>
          </a:p>
          <a:p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období vysoké </a:t>
            </a:r>
            <a:r>
              <a:rPr lang="cs-CZ" sz="2000" dirty="0" smtClean="0"/>
              <a:t>poptávky </a:t>
            </a:r>
            <a:r>
              <a:rPr lang="cs-CZ" sz="2000" dirty="0"/>
              <a:t>se ceny zvyšují, služby zjednodušují a reklama se tlumí.</a:t>
            </a:r>
          </a:p>
        </p:txBody>
      </p:sp>
    </p:spTree>
    <p:extLst>
      <p:ext uri="{BB962C8B-B14F-4D97-AF65-F5344CB8AC3E}">
        <p14:creationId xmlns:p14="http://schemas.microsoft.com/office/powerpoint/2010/main" val="297524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b="1" dirty="0"/>
              <a:t>Strategie řízení nabídky v CR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47464" y="915566"/>
            <a:ext cx="7920880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dirty="0"/>
              <a:t>Pokud poptávka přesahuje kapacitu nabídky služeb a nelze dosáhnout jejich souladu pomocí nástrojů marketingového mixu, je žádoucí vytvořit si určitý </a:t>
            </a:r>
            <a:r>
              <a:rPr lang="cs-CZ" sz="2000" b="1" dirty="0"/>
              <a:t>systém kontroly a vyřizování rezervací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/>
              <a:t>hlediska provozu služeb umožňuje </a:t>
            </a:r>
            <a:r>
              <a:rPr lang="cs-CZ" sz="2000" b="1" dirty="0"/>
              <a:t>systém rezervací </a:t>
            </a:r>
            <a:r>
              <a:rPr lang="cs-CZ" sz="2000" dirty="0"/>
              <a:t>organizaci zjistit, kdy může nastat vrchol poptávky. </a:t>
            </a:r>
            <a:endParaRPr lang="cs-CZ" sz="2000" dirty="0" smtClean="0"/>
          </a:p>
          <a:p>
            <a:r>
              <a:rPr lang="cs-CZ" sz="2000" dirty="0" smtClean="0"/>
              <a:t>Je-li </a:t>
            </a:r>
            <a:r>
              <a:rPr lang="cs-CZ" sz="2000" dirty="0"/>
              <a:t>nabídka z krátkodobého hlediska elastická, pak ji lze přizpůsobit poptávce. </a:t>
            </a:r>
            <a:r>
              <a:rPr lang="cs-CZ" sz="2000" dirty="0" smtClean="0"/>
              <a:t>Např. r</a:t>
            </a:r>
            <a:r>
              <a:rPr lang="cs-CZ" sz="2000" dirty="0" smtClean="0"/>
              <a:t>ezervace </a:t>
            </a:r>
            <a:r>
              <a:rPr lang="cs-CZ" sz="2000" dirty="0"/>
              <a:t>zájezdů v cestovních kancelářích umožňují získat další charterové lety nebo hotelové kapacity a naopak, nadměrně dohodnuté kapacity lze včas zrušit. </a:t>
            </a:r>
            <a:endParaRPr lang="cs-CZ" sz="2000" dirty="0" smtClean="0"/>
          </a:p>
          <a:p>
            <a:r>
              <a:rPr lang="cs-CZ" sz="2000" b="1" dirty="0" smtClean="0"/>
              <a:t>Rezervační </a:t>
            </a:r>
            <a:r>
              <a:rPr lang="cs-CZ" sz="2000" b="1" dirty="0"/>
              <a:t>systém</a:t>
            </a:r>
            <a:r>
              <a:rPr lang="cs-CZ" sz="2000" dirty="0"/>
              <a:t> umožňuje organizaci vstupovat do dlouhodobějších vztahů se zákazníky, například v případě věrnostních karet. </a:t>
            </a:r>
          </a:p>
        </p:txBody>
      </p:sp>
    </p:spTree>
    <p:extLst>
      <p:ext uri="{BB962C8B-B14F-4D97-AF65-F5344CB8AC3E}">
        <p14:creationId xmlns:p14="http://schemas.microsoft.com/office/powerpoint/2010/main" val="178662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sz="3200" b="1" dirty="0"/>
              <a:t>Měření produktivity ve službách</a:t>
            </a:r>
            <a:endParaRPr lang="cs-CZ" sz="3200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756475"/>
            <a:ext cx="5904656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Měření produktivity ve službách </a:t>
            </a:r>
            <a:r>
              <a:rPr lang="cs-CZ" sz="2000" b="1" dirty="0"/>
              <a:t>by se mělo zaměřit na zákazníka</a:t>
            </a:r>
            <a:r>
              <a:rPr lang="cs-CZ" sz="2000" dirty="0"/>
              <a:t> jako </a:t>
            </a:r>
            <a:r>
              <a:rPr lang="cs-CZ" sz="2000" dirty="0" smtClean="0"/>
              <a:t>uživatele </a:t>
            </a:r>
            <a:r>
              <a:rPr lang="cs-CZ" sz="2000" dirty="0"/>
              <a:t>služby. </a:t>
            </a:r>
            <a:endParaRPr lang="cs-CZ" sz="2000" dirty="0" smtClean="0"/>
          </a:p>
          <a:p>
            <a:r>
              <a:rPr lang="cs-CZ" sz="2000" dirty="0" smtClean="0"/>
              <a:t>Vysokou </a:t>
            </a:r>
            <a:r>
              <a:rPr lang="cs-CZ" sz="2000" dirty="0"/>
              <a:t>úroveň služby zákazníků dosáhneme a udržíme tím, že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vytvoříme </a:t>
            </a:r>
            <a:r>
              <a:rPr lang="cs-CZ" sz="2000" b="1" dirty="0"/>
              <a:t>a zavedeme strategii služby zákazníkům,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vybudujeme </a:t>
            </a:r>
            <a:r>
              <a:rPr lang="cs-CZ" sz="2000" b="1" dirty="0"/>
              <a:t>kulturu orientovanou na zákazníka,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definujeme </a:t>
            </a:r>
            <a:r>
              <a:rPr lang="cs-CZ" sz="2000" b="1" dirty="0"/>
              <a:t>postoje, dovednosti a chování personálu k zákazníkům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a </a:t>
            </a:r>
            <a:r>
              <a:rPr lang="cs-CZ" sz="2000" b="1" dirty="0"/>
              <a:t>zajistíme, aby personál tyto postoje přijal,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měl </a:t>
            </a:r>
            <a:r>
              <a:rPr lang="cs-CZ" sz="2000" b="1" dirty="0"/>
              <a:t>potřebné dovednosti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a </a:t>
            </a:r>
            <a:r>
              <a:rPr lang="cs-CZ" sz="2000" b="1" dirty="0"/>
              <a:t>ve styku se zákazníky se odpovídajícím způsobem choval. 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1707654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0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Definování kvality ve službách CR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853272"/>
            <a:ext cx="8784976" cy="42780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i="1" dirty="0"/>
              <a:t>Podle UNWTO je </a:t>
            </a:r>
            <a:r>
              <a:rPr lang="cs-CZ" sz="2400" b="1" i="1" dirty="0"/>
              <a:t>kvalita výsledkem procesu, který vede k uspokojení všech legitimních potřeb, požadavků a očekávání zákazníka týkajících se produktu a služeb, a to za přijatelnou cenu v </a:t>
            </a:r>
            <a:r>
              <a:rPr lang="cs-CZ" sz="2400" b="1" i="1" dirty="0" smtClean="0"/>
              <a:t>souladu </a:t>
            </a:r>
            <a:r>
              <a:rPr lang="cs-CZ" sz="2400" b="1" i="1" dirty="0"/>
              <a:t>se vzájemně akceptovanými smluvními podmínkami a určujícími kvalitativními determinantami, jakými jsou bezpečnost, hygiena, dostupnost služeb </a:t>
            </a:r>
            <a:r>
              <a:rPr lang="cs-CZ" sz="2400" b="1" i="1" dirty="0" smtClean="0"/>
              <a:t>cestovního </a:t>
            </a:r>
            <a:r>
              <a:rPr lang="cs-CZ" sz="2400" b="1" i="1" dirty="0"/>
              <a:t>ruchu, transparentnost, autenticita a harmonie turistických aktivit s lidským a přírodním </a:t>
            </a:r>
            <a:r>
              <a:rPr lang="cs-CZ" sz="2400" b="1" i="1" dirty="0" smtClean="0"/>
              <a:t>prostředím</a:t>
            </a:r>
            <a:r>
              <a:rPr lang="cs-CZ" sz="2400" i="1" dirty="0" smtClean="0"/>
              <a:t>.</a:t>
            </a:r>
          </a:p>
          <a:p>
            <a:endParaRPr lang="cs-CZ" sz="2400" i="1" dirty="0" smtClean="0"/>
          </a:p>
          <a:p>
            <a:r>
              <a:rPr lang="cs-CZ" sz="2000" dirty="0"/>
              <a:t>Kvalita produktu je </a:t>
            </a:r>
            <a:r>
              <a:rPr lang="cs-CZ" sz="2000" dirty="0" smtClean="0"/>
              <a:t>jedním </a:t>
            </a:r>
            <a:r>
              <a:rPr lang="cs-CZ" sz="2000" dirty="0"/>
              <a:t>z hlavních nástrojů budování pozice na trhu. </a:t>
            </a:r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/>
              <a:t>často vnímána jako </a:t>
            </a:r>
            <a:r>
              <a:rPr lang="cs-CZ" sz="2000" b="1" dirty="0"/>
              <a:t>schopnost produktu uspokojovat potřeby a požadavky zákazníka.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4950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Význam kvality ve službách CR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03598"/>
            <a:ext cx="5328592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Dnešní zákazník považuje </a:t>
            </a:r>
            <a:r>
              <a:rPr lang="cs-CZ" sz="2000" b="1" dirty="0"/>
              <a:t>vysokou kvalitu za samozřejmost.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velmi důležité, aby firma poskytovala kvalitní služby s ohledem na strategii firmy a očekáváních zákazníka.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Poskytovatel </a:t>
            </a:r>
            <a:r>
              <a:rPr lang="cs-CZ" sz="2000" dirty="0"/>
              <a:t>služeb, který chce být nejlepší na trhu a poskytovat excelentní služby </a:t>
            </a:r>
            <a:r>
              <a:rPr lang="cs-CZ" sz="2000" b="1" dirty="0"/>
              <a:t>by měl nejdříve vytvořit očekávání zákazníků směrem k jeho nabídce a následně tato očekávání naplnit.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Podniky </a:t>
            </a:r>
            <a:r>
              <a:rPr lang="cs-CZ" sz="2000" dirty="0"/>
              <a:t>stále častěji zavádí systémy řízení kvality.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211710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83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Český systém kvality služeb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03598"/>
            <a:ext cx="5688632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/>
              <a:t>Kvalita poskytovaných služeb </a:t>
            </a:r>
            <a:r>
              <a:rPr lang="cs-CZ" sz="2000" dirty="0"/>
              <a:t>je v České republice dlouhodobě vnímána jako </a:t>
            </a:r>
            <a:r>
              <a:rPr lang="cs-CZ" sz="2000" b="1" dirty="0"/>
              <a:t>nedostatečná</a:t>
            </a:r>
            <a:r>
              <a:rPr lang="cs-CZ" sz="2000" dirty="0"/>
              <a:t>, a to jak tuzemskými, tak i zahraničními zákazníky.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Český </a:t>
            </a:r>
            <a:r>
              <a:rPr lang="cs-CZ" sz="2000" dirty="0"/>
              <a:t>systém kvality </a:t>
            </a:r>
            <a:r>
              <a:rPr lang="cs-CZ" sz="2000" dirty="0" smtClean="0"/>
              <a:t>služeb ČSKS </a:t>
            </a:r>
            <a:r>
              <a:rPr lang="cs-CZ" sz="2000" dirty="0"/>
              <a:t>si proto klade za cíl pomoci těm organizacím cestovního ruchu, které si uvědomují důležitost kvality ve službách a chtějí se neustále zlepšovat a přispívat tak ke zvýšení kvality služeb ve svém regionu. 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1995686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9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Český systém kvality služeb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03598"/>
            <a:ext cx="6336704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dirty="0" smtClean="0"/>
              <a:t>Český systém kvality služeb je </a:t>
            </a:r>
            <a:r>
              <a:rPr lang="cs-CZ" sz="2000" b="1" dirty="0" smtClean="0"/>
              <a:t>dobrovolný inovativní nástroj</a:t>
            </a:r>
            <a:r>
              <a:rPr lang="cs-CZ" sz="2000" dirty="0" smtClean="0"/>
              <a:t>, který systematickým způsobem pomáhá  ke zvyšování kvality služeb v organizacích v oblasti cestovního ruchu a v navazujících službách. </a:t>
            </a:r>
          </a:p>
          <a:p>
            <a:endParaRPr lang="cs-CZ" sz="2000" dirty="0" smtClean="0"/>
          </a:p>
          <a:p>
            <a:r>
              <a:rPr lang="cs-CZ" sz="2000" dirty="0" smtClean="0"/>
              <a:t>Vlastníkem systému je MMR ČR a realizátorem Česká centrála cestovního ruchu - </a:t>
            </a:r>
            <a:r>
              <a:rPr lang="cs-CZ" sz="2000" dirty="0" err="1" smtClean="0"/>
              <a:t>CzechTourism</a:t>
            </a:r>
            <a:r>
              <a:rPr lang="cs-CZ" sz="2000" dirty="0" smtClean="0"/>
              <a:t>. </a:t>
            </a:r>
          </a:p>
          <a:p>
            <a:endParaRPr lang="cs-CZ" sz="2000" dirty="0" smtClean="0"/>
          </a:p>
          <a:p>
            <a:r>
              <a:rPr lang="cs-CZ" sz="2000" dirty="0" smtClean="0"/>
              <a:t>Na realizaci se podílejí vybrané profesní asociace v cestovním ruchu.  </a:t>
            </a:r>
            <a:endParaRPr lang="cs-CZ" sz="2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464406"/>
            <a:ext cx="32480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25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Český systém kvality služeb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059582"/>
            <a:ext cx="5832648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Český </a:t>
            </a:r>
            <a:r>
              <a:rPr lang="cs-CZ" sz="2000" dirty="0"/>
              <a:t>systém kvality služeb </a:t>
            </a:r>
            <a:r>
              <a:rPr lang="cs-CZ" sz="2000" b="1" dirty="0"/>
              <a:t>poskytuje metodickou a poradenskou pomoc při definování standardu kvality služeb </a:t>
            </a:r>
            <a:r>
              <a:rPr lang="cs-CZ" sz="2000" dirty="0"/>
              <a:t>v zapojených subjektech a při následné aplikaci těchto standardů, proškoluje vybrané pracovníky organizací nejen v teoretických znalostech zavádění kvality, ale zejména v praktické aplikaci nástrojů vedoucích ke zlepšení poskytovaných služeb, profesionalizace – zavedení moderních metod řízení kvality. </a:t>
            </a:r>
            <a:endParaRPr lang="cs-CZ" sz="20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38183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1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Český systém kvality služeb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059582"/>
            <a:ext cx="8496944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 Český systém kvality služeb </a:t>
            </a:r>
            <a:r>
              <a:rPr lang="cs-CZ" sz="2000" b="1" dirty="0"/>
              <a:t>s</a:t>
            </a:r>
            <a:r>
              <a:rPr lang="cs-CZ" sz="2000" b="1" dirty="0" smtClean="0"/>
              <a:t>měřuje </a:t>
            </a:r>
            <a:r>
              <a:rPr lang="cs-CZ" sz="2000" b="1" dirty="0"/>
              <a:t>organizace k vnímání kvality pohledem zákazníků </a:t>
            </a:r>
            <a:r>
              <a:rPr lang="cs-CZ" sz="2000" dirty="0"/>
              <a:t>- kdo jsou naši zákazníci a co od nás očekávají, pomáhá zefektivnit procesy při poskytování služeb nastavením účinné komunikace mezi managementem a pracovníky</a:t>
            </a:r>
            <a:r>
              <a:rPr lang="cs-CZ" sz="2000" dirty="0" smtClean="0"/>
              <a:t>.</a:t>
            </a:r>
          </a:p>
          <a:p>
            <a:pPr lvl="0"/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Učí</a:t>
            </a:r>
            <a:r>
              <a:rPr lang="cs-CZ" sz="2000" b="1" dirty="0"/>
              <a:t>, jak nastavovat plány opatření organizace </a:t>
            </a:r>
            <a:r>
              <a:rPr lang="cs-CZ" sz="2000" dirty="0"/>
              <a:t>(se zapojením nápadů a myšlenek pracovníků) a jak tyto plány opatření realizovat s cílem postupného, trvalého zlepšování </a:t>
            </a:r>
            <a:r>
              <a:rPr lang="cs-CZ" sz="2000" dirty="0" smtClean="0"/>
              <a:t>organizace.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76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Zvyšování kvality služeb ovlivňuje: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75606"/>
            <a:ext cx="5184576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Zvýšení zisku. </a:t>
            </a:r>
            <a:endParaRPr lang="cs-CZ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Na dobrou kvalitu služeb zákazníci zpravidla reagují </a:t>
            </a:r>
            <a:r>
              <a:rPr lang="cs-CZ" sz="2000" b="1" dirty="0"/>
              <a:t>opakovanou návštěvou, prodloužením délky pobytu a pozitivním doporučením svému okolí</a:t>
            </a:r>
            <a:r>
              <a:rPr lang="cs-CZ" sz="2000" dirty="0"/>
              <a:t>. To vede ke zvyšování zisku organizace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Snižování nákladů</a:t>
            </a:r>
            <a:r>
              <a:rPr lang="cs-CZ" sz="2000" dirty="0"/>
              <a:t>.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995686"/>
            <a:ext cx="14573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16665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415589"/>
            <a:ext cx="331236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44008" y="1563638"/>
            <a:ext cx="3528392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Faktory, ovlivňující spotřební chování zákazníka v CR, zajištění souladu nabídky s poptávkou v CR, význam </a:t>
            </a:r>
            <a:r>
              <a:rPr lang="cs-CZ" dirty="0"/>
              <a:t>a hodnocení </a:t>
            </a:r>
            <a:r>
              <a:rPr lang="cs-CZ" dirty="0" smtClean="0"/>
              <a:t>kvality ve službách, </a:t>
            </a:r>
            <a:r>
              <a:rPr lang="cs-CZ" dirty="0"/>
              <a:t>stanovení standardů </a:t>
            </a:r>
            <a:r>
              <a:rPr lang="cs-CZ" dirty="0" smtClean="0"/>
              <a:t>kvality</a:t>
            </a:r>
            <a:r>
              <a:rPr lang="cs-CZ" dirty="0"/>
              <a:t> </a:t>
            </a:r>
            <a:r>
              <a:rPr lang="cs-CZ" dirty="0" smtClean="0"/>
              <a:t>ve službách cestovního ruchu, Český systém kvality služeb.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8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Zvyšování kvality služeb ovlivňuje: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771550"/>
            <a:ext cx="6336704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Služby poskytované s lepší kvalitou znamenají </a:t>
            </a:r>
            <a:r>
              <a:rPr lang="cs-CZ" sz="2000" b="1" dirty="0"/>
              <a:t>redukci nákladů</a:t>
            </a:r>
            <a:r>
              <a:rPr lang="cs-CZ" sz="2000" dirty="0"/>
              <a:t> spojených s častými </a:t>
            </a:r>
            <a:r>
              <a:rPr lang="cs-CZ" sz="2000" b="1" dirty="0"/>
              <a:t>reklamacemi od zákazníků</a:t>
            </a:r>
            <a:r>
              <a:rPr lang="cs-CZ" sz="2000" dirty="0"/>
              <a:t> a děláním správných věcí hned na poprvé.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Zvýšení </a:t>
            </a:r>
            <a:r>
              <a:rPr lang="cs-CZ" sz="2000" b="1" dirty="0"/>
              <a:t>konkurenceschopnosti</a:t>
            </a:r>
            <a:r>
              <a:rPr lang="cs-CZ" sz="2000" dirty="0"/>
              <a:t>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Kvalita poskytovaných služeb </a:t>
            </a:r>
            <a:r>
              <a:rPr lang="cs-CZ" sz="2000" b="1" dirty="0"/>
              <a:t>je jedním z hlavních rozhodovacích faktorů zákazníků,</a:t>
            </a:r>
            <a:r>
              <a:rPr lang="cs-CZ" sz="2000" dirty="0"/>
              <a:t> kde a jak stráví svůj volný čas či jaké služby využijí a v jaké kvalitě. Lepší kvalita je tedy jednoznačně cestou k posilování konkurenceschopnosti.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Více </a:t>
            </a:r>
            <a:r>
              <a:rPr lang="cs-CZ" sz="2000" b="1" dirty="0"/>
              <a:t>spokojených pracovníků </a:t>
            </a:r>
            <a:r>
              <a:rPr lang="cs-CZ" sz="2000" dirty="0"/>
              <a:t>– menší fluktuace.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668" y="1961014"/>
            <a:ext cx="26574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2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Přínosy managementu </a:t>
            </a:r>
            <a:r>
              <a:rPr lang="cs-CZ" b="1" dirty="0"/>
              <a:t>kvality </a:t>
            </a:r>
            <a:r>
              <a:rPr lang="cs-CZ" b="1" dirty="0" smtClean="0"/>
              <a:t>služeb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48833" y="1050072"/>
            <a:ext cx="8784976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Sdílení „filosofie kvality“ nejen na úrovni managementu, ale všemi pracovníky znamená větší motivaci pracovníka podílet se na kvalitě a přinášet své vlastní nápady ke zlepšování. </a:t>
            </a: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Každý </a:t>
            </a:r>
            <a:r>
              <a:rPr lang="cs-CZ" sz="2000" dirty="0"/>
              <a:t>pracovník tak přispívá k vytváření přátelského prostředí na pracovišti, což vede ke snižování fluktuace. </a:t>
            </a: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Vysoká kvalita je cennější než drahé reklamy a zvyšuje přízeň zákazníků. </a:t>
            </a: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Získání nových zákazníků je mnohonásobně dražší než péče o vracející se spokojené zákazníky - ti jsou tou nejlepší reklamou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Zákazník vnímá certifikovanou organizaci jako příslib ověřené kvality. </a:t>
            </a:r>
          </a:p>
        </p:txBody>
      </p:sp>
    </p:spTree>
    <p:extLst>
      <p:ext uri="{BB962C8B-B14F-4D97-AF65-F5344CB8AC3E}">
        <p14:creationId xmlns:p14="http://schemas.microsoft.com/office/powerpoint/2010/main" val="118470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Hlavní principy ČSKS: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7504" y="843558"/>
            <a:ext cx="7776864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Zaměření na očekávání a spokojenost zákazníka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Podpora technických předpokladů kvality služeb cestovního ruchu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Rozvoj měkkých předpokladů kvality a dalších dovedností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Respekt vůči specifickým potřebám zapojených organizací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Zaměření na efektivní komunikaci mezi vedením, zaměstnanci, zákazníky organizace a ostatními stranami, jako např. dodavatele</a:t>
            </a:r>
            <a:r>
              <a:rPr lang="cs-CZ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Rozvoj firemní kultury v organizaci. </a:t>
            </a:r>
          </a:p>
        </p:txBody>
      </p:sp>
    </p:spTree>
    <p:extLst>
      <p:ext uri="{BB962C8B-B14F-4D97-AF65-F5344CB8AC3E}">
        <p14:creationId xmlns:p14="http://schemas.microsoft.com/office/powerpoint/2010/main" val="2530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Hodnocení kvality služeb v CR</a:t>
            </a:r>
            <a:endParaRPr lang="cs-CZ" b="1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203598"/>
            <a:ext cx="5400600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Kvalita v cestovním ruchu je často výsledkem spolupráce mnoha partnerských subjektů.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Kvalita </a:t>
            </a:r>
            <a:r>
              <a:rPr lang="cs-CZ" sz="2000" dirty="0"/>
              <a:t>v cestovním ruchu se hodnotí prostřednictvím </a:t>
            </a:r>
            <a:r>
              <a:rPr lang="cs-CZ" sz="2000" b="1" dirty="0"/>
              <a:t>hodnocení vybavenosti </a:t>
            </a:r>
            <a:r>
              <a:rPr lang="cs-CZ" sz="2000" dirty="0"/>
              <a:t>(hodnotí se výsledek) a prostřednictvím </a:t>
            </a:r>
            <a:r>
              <a:rPr lang="cs-CZ" sz="2000" b="1" dirty="0"/>
              <a:t>hodnocení postupů a přístupu </a:t>
            </a:r>
            <a:r>
              <a:rPr lang="cs-CZ" sz="2000" dirty="0"/>
              <a:t>(hodnotí se způsob řízení kvality, např. podle ISO norem).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067694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8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smtClean="0"/>
              <a:t>Příklad: </a:t>
            </a:r>
            <a:r>
              <a:rPr lang="cs-CZ" b="1" dirty="0" err="1" smtClean="0"/>
              <a:t>Moravian-Silesian</a:t>
            </a:r>
            <a:r>
              <a:rPr lang="cs-CZ" b="1" dirty="0" smtClean="0"/>
              <a:t> </a:t>
            </a:r>
            <a:r>
              <a:rPr lang="cs-CZ" b="1" dirty="0" err="1" smtClean="0"/>
              <a:t>Tourism</a:t>
            </a:r>
            <a:r>
              <a:rPr lang="cs-CZ" b="1" dirty="0" smtClean="0"/>
              <a:t>, s.r.o.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07504" y="1857676"/>
            <a:ext cx="59766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Jsme </a:t>
            </a:r>
            <a:r>
              <a:rPr lang="cs-CZ" dirty="0" err="1"/>
              <a:t>Moravian-Silesian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, s.r.o., společnost založená Moravskoslezským krajem.</a:t>
            </a:r>
            <a:endParaRPr lang="cs-CZ" dirty="0"/>
          </a:p>
          <a:p>
            <a:r>
              <a:rPr lang="cs-CZ" dirty="0"/>
              <a:t>Koordinujeme destinační management a realizujeme marketingové aktivity v České republice a zahraničí.  Našim záměrem je posílit povědomí o turistickém regionu Severní Morava a Slezsko jako atraktivní dovolenkové, filmové a kongresové destinace.  </a:t>
            </a:r>
            <a:endParaRPr lang="cs-CZ" dirty="0"/>
          </a:p>
          <a:p>
            <a:r>
              <a:rPr lang="cs-CZ" dirty="0" smtClean="0">
                <a:solidFill>
                  <a:srgbClr val="004289"/>
                </a:solidFill>
                <a:latin typeface="montserrat"/>
              </a:rPr>
              <a:t>Podporujeme </a:t>
            </a:r>
            <a:r>
              <a:rPr lang="cs-CZ" dirty="0">
                <a:solidFill>
                  <a:srgbClr val="004289"/>
                </a:solidFill>
                <a:latin typeface="montserrat"/>
              </a:rPr>
              <a:t>zvyšování kvality služeb cestovního ruchu v regionu. </a:t>
            </a:r>
            <a:endParaRPr lang="cs-CZ" dirty="0" smtClean="0">
              <a:solidFill>
                <a:srgbClr val="004289"/>
              </a:solidFill>
              <a:latin typeface="montserrat"/>
            </a:endParaRPr>
          </a:p>
          <a:p>
            <a:r>
              <a:rPr lang="cs-CZ" dirty="0" smtClean="0">
                <a:solidFill>
                  <a:srgbClr val="004289"/>
                </a:solidFill>
                <a:latin typeface="montserrat"/>
              </a:rPr>
              <a:t>Zároveň </a:t>
            </a:r>
            <a:r>
              <a:rPr lang="cs-CZ" dirty="0">
                <a:solidFill>
                  <a:srgbClr val="004289"/>
                </a:solidFill>
                <a:latin typeface="montserrat"/>
              </a:rPr>
              <a:t>usilujeme o zavádění ratingu služeb a měření výkonu cestovního ruchu v </a:t>
            </a:r>
            <a:r>
              <a:rPr lang="cs-CZ" dirty="0" smtClean="0">
                <a:solidFill>
                  <a:srgbClr val="004289"/>
                </a:solidFill>
                <a:latin typeface="montserrat"/>
              </a:rPr>
              <a:t>regionu.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931412"/>
            <a:ext cx="5715000" cy="7715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269" y="2591483"/>
            <a:ext cx="2985189" cy="16717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4035" y="1317174"/>
            <a:ext cx="14001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07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23478"/>
            <a:ext cx="4536504" cy="507703"/>
          </a:xfrm>
        </p:spPr>
        <p:txBody>
          <a:bodyPr/>
          <a:lstStyle/>
          <a:p>
            <a:pPr algn="ctr"/>
            <a:r>
              <a:rPr lang="cs-CZ" b="1" dirty="0" smtClean="0"/>
              <a:t>Shrnutí přednášky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059582"/>
            <a:ext cx="8640960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/>
              <a:t>Význam zákazníka pro podnik CR </a:t>
            </a:r>
            <a:endParaRPr lang="cs-CZ" sz="2000" b="1" dirty="0" smtClean="0"/>
          </a:p>
          <a:p>
            <a:r>
              <a:rPr lang="cs-CZ" sz="2000" b="1" dirty="0"/>
              <a:t>Determinující faktory rozhodování o nákupu služby </a:t>
            </a:r>
            <a:r>
              <a:rPr lang="cs-CZ" sz="2000" b="1" dirty="0" smtClean="0"/>
              <a:t>CR</a:t>
            </a:r>
          </a:p>
          <a:p>
            <a:r>
              <a:rPr lang="cs-CZ" sz="2000" b="1" dirty="0"/>
              <a:t>Faktory ovlivňující chování spotřebitele v CR  </a:t>
            </a:r>
            <a:br>
              <a:rPr lang="cs-CZ" sz="2000" b="1" dirty="0"/>
            </a:br>
            <a:r>
              <a:rPr lang="cs-CZ" altLang="cs-CZ" sz="2000" b="1" dirty="0" smtClean="0"/>
              <a:t>Soulad </a:t>
            </a:r>
            <a:r>
              <a:rPr lang="cs-CZ" altLang="cs-CZ" sz="2000" b="1" dirty="0"/>
              <a:t>nabídky s poptávkou po službách </a:t>
            </a:r>
            <a:r>
              <a:rPr lang="cs-CZ" altLang="cs-CZ" sz="2000" b="1" dirty="0" smtClean="0"/>
              <a:t>CR</a:t>
            </a:r>
          </a:p>
          <a:p>
            <a:r>
              <a:rPr lang="cs-CZ" sz="2000" b="1" dirty="0" smtClean="0"/>
              <a:t>Přizpůsobení </a:t>
            </a:r>
            <a:r>
              <a:rPr lang="cs-CZ" sz="2000" b="1" dirty="0"/>
              <a:t>nabídky poptávce v </a:t>
            </a:r>
            <a:r>
              <a:rPr lang="cs-CZ" sz="2000" b="1" dirty="0" smtClean="0"/>
              <a:t>CR</a:t>
            </a:r>
          </a:p>
          <a:p>
            <a:r>
              <a:rPr lang="cs-CZ" sz="2000" b="1" dirty="0" smtClean="0"/>
              <a:t>Poskytování služeb v CR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valita ve službách CR</a:t>
            </a:r>
          </a:p>
          <a:p>
            <a:r>
              <a:rPr lang="cs-CZ" sz="2000" b="1" dirty="0"/>
              <a:t>Hodnocení kvality služeb v CR</a:t>
            </a:r>
            <a:endParaRPr lang="cs-CZ" sz="2000" b="1" dirty="0" smtClean="0"/>
          </a:p>
          <a:p>
            <a:r>
              <a:rPr lang="cs-CZ" sz="2000" b="1" dirty="0" smtClean="0"/>
              <a:t>Český systém kvality služeb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71381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571750"/>
            <a:ext cx="4536504" cy="50770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41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b="1" dirty="0" smtClean="0"/>
              <a:t>Definování zákazníka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10244" y="1491630"/>
            <a:ext cx="5225852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i="1" dirty="0"/>
              <a:t>Pod pojmem zákazník rozumíme souhrn všech fyzických i právnických osob, které mohou „konzumovat“ produkty a služby nabízené konkrétní </a:t>
            </a:r>
            <a:r>
              <a:rPr lang="cs-CZ" sz="2000" i="1" dirty="0" smtClean="0"/>
              <a:t>firmou.</a:t>
            </a:r>
          </a:p>
          <a:p>
            <a:endParaRPr lang="cs-CZ" sz="2000" dirty="0"/>
          </a:p>
          <a:p>
            <a:r>
              <a:rPr lang="cs-CZ" sz="2000" i="1" dirty="0"/>
              <a:t>Pojem zákazník zahrnuje širokou škálu osob s různými, společnými či unikátními potřebami, chováním, očekáváním a způsoby hodnocení.</a:t>
            </a:r>
            <a:endParaRPr lang="cs-CZ" sz="2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1635646"/>
            <a:ext cx="22288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6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560840" cy="507703"/>
          </a:xfrm>
        </p:spPr>
        <p:txBody>
          <a:bodyPr/>
          <a:lstStyle/>
          <a:p>
            <a:r>
              <a:rPr lang="cs-CZ" b="1" dirty="0" smtClean="0"/>
              <a:t>Význam zákazníka pro podnik CR: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251520" y="1059582"/>
            <a:ext cx="7992888" cy="3576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ákazník </a:t>
            </a:r>
            <a:r>
              <a:rPr lang="cs-CZ" sz="2000" dirty="0"/>
              <a:t>je hlavním důvodem existence </a:t>
            </a:r>
            <a:r>
              <a:rPr lang="cs-CZ" sz="2000" dirty="0" smtClean="0"/>
              <a:t>podniku CR,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podnik </a:t>
            </a:r>
            <a:r>
              <a:rPr lang="cs-CZ" sz="2000" dirty="0"/>
              <a:t>je na zákazníkovi </a:t>
            </a:r>
            <a:r>
              <a:rPr lang="cs-CZ" sz="2000" dirty="0" smtClean="0"/>
              <a:t>závislý </a:t>
            </a:r>
            <a:r>
              <a:rPr lang="cs-CZ" sz="2000" dirty="0"/>
              <a:t>(nikoliv zákazník na </a:t>
            </a:r>
            <a:r>
              <a:rPr lang="cs-CZ" sz="2000" dirty="0" smtClean="0"/>
              <a:t>podniku),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najít zákazníka trvá měsíce, ztratit jej lze během vteřiny</a:t>
            </a:r>
            <a:r>
              <a:rPr lang="cs-CZ" sz="20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náplní práce </a:t>
            </a:r>
            <a:r>
              <a:rPr lang="cs-CZ" sz="2000" dirty="0" smtClean="0"/>
              <a:t>podniku </a:t>
            </a:r>
            <a:r>
              <a:rPr lang="cs-CZ" sz="2000" dirty="0"/>
              <a:t>je zajišťovat potřeby zákazníka v jeho prospěch i ve prospěch firmy</a:t>
            </a:r>
            <a:r>
              <a:rPr lang="cs-CZ" sz="20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v kontaktu se zákazníkem je třeba být vždy zdvořilý, příjemný a ochotný,</a:t>
            </a:r>
          </a:p>
          <a:p>
            <a:pPr>
              <a:lnSpc>
                <a:spcPct val="15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6984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560840" cy="507703"/>
          </a:xfrm>
        </p:spPr>
        <p:txBody>
          <a:bodyPr/>
          <a:lstStyle/>
          <a:p>
            <a:r>
              <a:rPr lang="cs-CZ" b="1" dirty="0" smtClean="0"/>
              <a:t>Význam zákazníka pro podnik CR: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467544" y="1203598"/>
            <a:ext cx="5904656" cy="35855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firma </a:t>
            </a:r>
            <a:r>
              <a:rPr lang="cs-CZ" sz="2000" dirty="0"/>
              <a:t>překračuje očekávání zákazníků, ale nikdy neslibuje více, než může skutečně splnit</a:t>
            </a:r>
            <a:r>
              <a:rPr lang="cs-CZ" sz="20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firma trvale hledá cesty ke zlepšení kvality a přidané hodnoty všeho, co zákazníkovi nabízí a prodává</a:t>
            </a:r>
            <a:r>
              <a:rPr lang="cs-CZ" sz="20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být úspěšný neznamená prodat zákazníkovi službu jednou, znamená to být s ním v trvalém vztahu</a:t>
            </a:r>
            <a:r>
              <a:rPr lang="cs-CZ" sz="20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je obtížnější zákazníka získat, než si ho </a:t>
            </a:r>
            <a:r>
              <a:rPr lang="cs-CZ" sz="2000" dirty="0" smtClean="0"/>
              <a:t>udržet.</a:t>
            </a:r>
            <a:endParaRPr lang="cs-CZ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3999" y="1717193"/>
            <a:ext cx="2392705" cy="255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Determinující faktory rozhodování o nákupu služby CR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059582"/>
            <a:ext cx="7848872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sz="2000" dirty="0"/>
              <a:t>Rozhodování o nákupu či volbě destinace dále ovlivní determinující faktory. Mezi ně patří jednak to, zda zákazníci budou nebo nebudou moci jet na dovolenou a dále faktory, které ovlivní jaký typ dovolené, výletů nebo cest budou moci podniknout - </a:t>
            </a:r>
            <a:r>
              <a:rPr lang="cs-CZ" sz="2000" b="1" dirty="0"/>
              <a:t>tedy kam jedinec pojede, kdy pojede a co bude dělat v místě pobytu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Řadíme </a:t>
            </a:r>
            <a:r>
              <a:rPr lang="cs-CZ" sz="2000" dirty="0"/>
              <a:t>mezi ně </a:t>
            </a:r>
            <a:r>
              <a:rPr lang="cs-CZ" sz="2000" b="1" dirty="0"/>
              <a:t>disponibilní část příjmů</a:t>
            </a:r>
            <a:r>
              <a:rPr lang="cs-CZ" sz="2000" dirty="0"/>
              <a:t>, pracovní a rodinné závazky nebo </a:t>
            </a:r>
            <a:r>
              <a:rPr lang="cs-CZ" sz="2000" b="1" dirty="0"/>
              <a:t>množství volného času</a:t>
            </a:r>
            <a:r>
              <a:rPr lang="cs-CZ" sz="2000" dirty="0"/>
              <a:t>. Volbu typu dovolené určí také dostupnost vhodných produktů, informací o produktech, zkušenosti známých nebo příbuzných, ceny, představy nebo třeba obliba určitých druhů dopravy.</a:t>
            </a:r>
          </a:p>
        </p:txBody>
      </p:sp>
    </p:spTree>
    <p:extLst>
      <p:ext uri="{BB962C8B-B14F-4D97-AF65-F5344CB8AC3E}">
        <p14:creationId xmlns:p14="http://schemas.microsoft.com/office/powerpoint/2010/main" val="8963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76031"/>
            <a:ext cx="7848872" cy="507703"/>
          </a:xfrm>
        </p:spPr>
        <p:txBody>
          <a:bodyPr/>
          <a:lstStyle/>
          <a:p>
            <a:r>
              <a:rPr lang="cs-CZ" b="1" dirty="0"/>
              <a:t>Determinující faktory rozhodování o nákupu </a:t>
            </a:r>
            <a:r>
              <a:rPr lang="cs-CZ" b="1" dirty="0" smtClean="0"/>
              <a:t>služby CR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203598"/>
            <a:ext cx="5832648" cy="3477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Znalost psychologie lidského chování může obchodníkovi pomoci k úspěšnosti prodeje.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třeba znát své zákazníky, jejich motivaci a tomu odpovídající chování.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Při </a:t>
            </a:r>
            <a:r>
              <a:rPr lang="cs-CZ" sz="2000" dirty="0"/>
              <a:t>nabídce zboží vycházíme z odpovědí na otázku, proč lidé nakupují?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Identifikace </a:t>
            </a:r>
            <a:r>
              <a:rPr lang="cs-CZ" sz="2000" dirty="0"/>
              <a:t>osobnostního typu zákazníků není snadná, klasifikací existuje celá řada.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139702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6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7920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Faktory ovlivňující chování spotřebitele v CR  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38272" y="1275606"/>
            <a:ext cx="7459343" cy="372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/>
              <a:t>Na začátku </a:t>
            </a:r>
            <a:r>
              <a:rPr lang="cs-CZ" sz="2000" dirty="0"/>
              <a:t>každého rozhodnutí o nákupu a spotřebě </a:t>
            </a:r>
            <a:r>
              <a:rPr lang="cs-CZ" sz="2000" dirty="0" smtClean="0"/>
              <a:t>stojí </a:t>
            </a:r>
            <a:r>
              <a:rPr lang="cs-CZ" sz="2000" b="1" dirty="0"/>
              <a:t>potřeba</a:t>
            </a:r>
            <a:r>
              <a:rPr lang="cs-CZ" sz="2000" dirty="0"/>
              <a:t>, potřeby se v čase mění a vyvíjejí.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Podle </a:t>
            </a:r>
            <a:r>
              <a:rPr lang="cs-CZ" sz="2000" dirty="0"/>
              <a:t>Phillipa </a:t>
            </a:r>
            <a:r>
              <a:rPr lang="cs-CZ" sz="2000" dirty="0" err="1"/>
              <a:t>Kotlera</a:t>
            </a:r>
            <a:r>
              <a:rPr lang="cs-CZ" sz="2000" dirty="0"/>
              <a:t> je chování spotřebitelů v oblasti cestovního ruchu ovlivněno především </a:t>
            </a:r>
            <a:r>
              <a:rPr lang="cs-CZ" sz="2000" b="1" dirty="0"/>
              <a:t>vnějšími faktory </a:t>
            </a:r>
            <a:r>
              <a:rPr lang="cs-CZ" sz="2000" dirty="0"/>
              <a:t>- kulturními (výchova, učení, základní hodnoty), </a:t>
            </a:r>
            <a:r>
              <a:rPr lang="cs-CZ" sz="2000" b="1" dirty="0"/>
              <a:t>společenskými </a:t>
            </a:r>
            <a:r>
              <a:rPr lang="cs-CZ" sz="2000" dirty="0"/>
              <a:t>(společenský status, role jednotlivce ve společnosti, rodina), </a:t>
            </a:r>
            <a:r>
              <a:rPr lang="cs-CZ" sz="2000" b="1" dirty="0"/>
              <a:t>osobními charakteristikami </a:t>
            </a:r>
            <a:r>
              <a:rPr lang="cs-CZ" sz="2000" dirty="0"/>
              <a:t>(věk, fáze života, zaměstnání, životní styl, osobnost, ekonomická situace) a </a:t>
            </a:r>
            <a:r>
              <a:rPr lang="cs-CZ" sz="2000" b="1" dirty="0"/>
              <a:t>psychologickými faktory </a:t>
            </a:r>
            <a:r>
              <a:rPr lang="cs-CZ" sz="2000" dirty="0"/>
              <a:t>- mezi ně patří vnímání, učení, postoje a zejména </a:t>
            </a:r>
            <a:r>
              <a:rPr lang="cs-CZ" sz="2000" dirty="0" smtClean="0"/>
              <a:t>motivace.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05665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2517</Words>
  <Application>Microsoft Office PowerPoint</Application>
  <PresentationFormat>Předvádění na obrazovce (16:9)</PresentationFormat>
  <Paragraphs>269</Paragraphs>
  <Slides>36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montserrat</vt:lpstr>
      <vt:lpstr>Times New Roman</vt:lpstr>
      <vt:lpstr>SLU</vt:lpstr>
      <vt:lpstr>Název prezentace</vt:lpstr>
      <vt:lpstr>Nákupní proces a kvalita v cestovním ruchu </vt:lpstr>
      <vt:lpstr>Prezentace aplikace PowerPoint</vt:lpstr>
      <vt:lpstr>Definování zákazníka</vt:lpstr>
      <vt:lpstr>Význam zákazníka pro podnik CR:</vt:lpstr>
      <vt:lpstr>Význam zákazníka pro podnik CR:</vt:lpstr>
      <vt:lpstr>Determinující faktory rozhodování o nákupu služby CR</vt:lpstr>
      <vt:lpstr>Determinující faktory rozhodování o nákupu služby CR</vt:lpstr>
      <vt:lpstr>Faktory ovlivňující chování spotřebitele v CR   </vt:lpstr>
      <vt:lpstr>Motivy a motivační faktory </vt:lpstr>
      <vt:lpstr>Skupiny zákazníků podle vztahu mezi zákazníkem a jeho dodavatelem: </vt:lpstr>
      <vt:lpstr>Poskytování služeb CR </vt:lpstr>
      <vt:lpstr>Zprostředkovatelé versus podniky CR  </vt:lpstr>
      <vt:lpstr>Proces poskytování služby CR</vt:lpstr>
      <vt:lpstr>Rozsah služeb CR</vt:lpstr>
      <vt:lpstr>Soulad nabídky s poptávkou po službách CR</vt:lpstr>
      <vt:lpstr>Výkyvy v poptávce po službách CR mají následující formy:</vt:lpstr>
      <vt:lpstr>Přizpůsobení nabídky poptávce v CR</vt:lpstr>
      <vt:lpstr>Strategie řízení nabídky v CR </vt:lpstr>
      <vt:lpstr>Strategie řízení nabídky v CR </vt:lpstr>
      <vt:lpstr>Strategie řízení nabídky v CR  </vt:lpstr>
      <vt:lpstr>Měření produktivity ve službách</vt:lpstr>
      <vt:lpstr>Definování kvality ve službách CR</vt:lpstr>
      <vt:lpstr>Význam kvality ve službách CR</vt:lpstr>
      <vt:lpstr>Český systém kvality služeb</vt:lpstr>
      <vt:lpstr>Český systém kvality služeb</vt:lpstr>
      <vt:lpstr>Český systém kvality služeb</vt:lpstr>
      <vt:lpstr>Český systém kvality služeb</vt:lpstr>
      <vt:lpstr>Zvyšování kvality služeb ovlivňuje:</vt:lpstr>
      <vt:lpstr>Zvyšování kvality služeb ovlivňuje:</vt:lpstr>
      <vt:lpstr>Přínosy managementu kvality služeb</vt:lpstr>
      <vt:lpstr>Hlavní principy ČSKS:</vt:lpstr>
      <vt:lpstr>Hodnocení kvality služeb v CR</vt:lpstr>
      <vt:lpstr>Příklad: Moravian-Silesian Tourism, s.r.o.</vt:lpstr>
      <vt:lpstr>Shrnutí přednášky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128</cp:revision>
  <dcterms:created xsi:type="dcterms:W3CDTF">2016-07-06T15:42:34Z</dcterms:created>
  <dcterms:modified xsi:type="dcterms:W3CDTF">2021-05-12T08:26:26Z</dcterms:modified>
</cp:coreProperties>
</file>