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305" r:id="rId2"/>
    <p:sldId id="256" r:id="rId3"/>
    <p:sldId id="304" r:id="rId4"/>
    <p:sldId id="383" r:id="rId5"/>
    <p:sldId id="384" r:id="rId6"/>
    <p:sldId id="385" r:id="rId7"/>
    <p:sldId id="386" r:id="rId8"/>
    <p:sldId id="387" r:id="rId9"/>
    <p:sldId id="388" r:id="rId10"/>
    <p:sldId id="389" r:id="rId11"/>
    <p:sldId id="390" r:id="rId12"/>
    <p:sldId id="362" r:id="rId13"/>
    <p:sldId id="355" r:id="rId14"/>
    <p:sldId id="379" r:id="rId15"/>
    <p:sldId id="382" r:id="rId16"/>
    <p:sldId id="393" r:id="rId17"/>
    <p:sldId id="353" r:id="rId18"/>
    <p:sldId id="368" r:id="rId19"/>
    <p:sldId id="375" r:id="rId20"/>
    <p:sldId id="370" r:id="rId21"/>
    <p:sldId id="371" r:id="rId22"/>
    <p:sldId id="391" r:id="rId23"/>
    <p:sldId id="372" r:id="rId24"/>
    <p:sldId id="373" r:id="rId25"/>
    <p:sldId id="374" r:id="rId26"/>
    <p:sldId id="365" r:id="rId27"/>
    <p:sldId id="347" r:id="rId28"/>
    <p:sldId id="348" r:id="rId29"/>
    <p:sldId id="380" r:id="rId30"/>
    <p:sldId id="349" r:id="rId31"/>
    <p:sldId id="350" r:id="rId32"/>
    <p:sldId id="377" r:id="rId33"/>
    <p:sldId id="378" r:id="rId34"/>
    <p:sldId id="394" r:id="rId35"/>
    <p:sldId id="337" r:id="rId36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97" autoAdjust="0"/>
    <p:restoredTop sz="94434" autoAdjust="0"/>
  </p:normalViewPr>
  <p:slideViewPr>
    <p:cSldViewPr>
      <p:cViewPr varScale="1">
        <p:scale>
          <a:sx n="92" d="100"/>
          <a:sy n="92" d="100"/>
        </p:scale>
        <p:origin x="642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27. 4. 2018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50396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16941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5216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46773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64092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64245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13157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78656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00173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5167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37456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9837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43009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8290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MARKETING CESTOVNÍHO RUCHU</a:t>
            </a:r>
          </a:p>
          <a:p>
            <a:pPr algn="ctr"/>
            <a:endParaRPr lang="cs-CZ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Doc. Ing. Halina </a:t>
            </a:r>
            <a:r>
              <a:rPr lang="cs-CZ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</a:t>
            </a:r>
            <a:r>
              <a:rPr lang="cs-CZ" b="1" dirty="0" err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tarzyczná</a:t>
            </a:r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Ph.D.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Ing. Miroslava Kostková, Ph.D.</a:t>
            </a:r>
            <a:endParaRPr lang="cs-CZ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8"/>
            <a:ext cx="5111750" cy="21590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62822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2963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Význam </a:t>
            </a:r>
            <a:r>
              <a:rPr lang="cs-CZ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značky </a:t>
            </a: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 CR</a:t>
            </a:r>
            <a:endParaRPr lang="cs-CZ" b="1" dirty="0"/>
          </a:p>
        </p:txBody>
      </p:sp>
      <p:sp>
        <p:nvSpPr>
          <p:cNvPr id="3" name="Obdélník 2"/>
          <p:cNvSpPr/>
          <p:nvPr/>
        </p:nvSpPr>
        <p:spPr>
          <a:xfrm>
            <a:off x="179512" y="1275606"/>
            <a:ext cx="7560840" cy="320324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cs-CZ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hlavní </a:t>
            </a:r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přínosy úspěšných </a:t>
            </a:r>
            <a:r>
              <a:rPr lang="cs-CZ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značek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vyšší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věrnost a důvěra zákazníků, omezení rizika poklesu poptávky, menší citlivost zákazníků na ceny, vyšší ziskovost, lepší vyjednávací pozice podniku vůči distributorům i dodavatelům, úspora marketingových nákladů díky velmi dobré známosti značky a snazší uvádění nových produktů na trh.</a:t>
            </a:r>
          </a:p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 tvorbou </a:t>
            </a:r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značky cílového místa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souvisí </a:t>
            </a:r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image destinace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hodnotné nehmotné aktivum, často spojováno s názvem státu, regionu, města, rezortu i střediska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CR.</a:t>
            </a:r>
            <a:endParaRPr lang="cs-CZ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19810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192688" cy="507703"/>
          </a:xfrm>
        </p:spPr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Přínosy značky v cestovním ruchu: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395536" y="987574"/>
            <a:ext cx="7920880" cy="326865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garance </a:t>
            </a:r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standardu kvality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globální důvěryhodnost,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růst image a povědomí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 producentovi služby cestovního ruchu – globální zviditelnění,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rezervační systém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růst obsazenosti i dosažené prodejní ceny,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přímý </a:t>
            </a:r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vliv na hodnotu podniku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cestovního ruchu,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vliv na kredibilitu investic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projektů, rekonstrukcí, výstavby hotelů, resortů, tematických parků apod., financovaných bankami. </a:t>
            </a:r>
            <a:endParaRPr lang="cs-CZ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06705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696744" cy="507703"/>
          </a:xfrm>
        </p:spPr>
        <p:txBody>
          <a:bodyPr/>
          <a:lstStyle/>
          <a:p>
            <a:r>
              <a:rPr lang="cs-CZ" b="1" dirty="0" smtClean="0"/>
              <a:t>Turistické regiony v ČR</a:t>
            </a:r>
            <a:r>
              <a:rPr lang="cs-CZ" b="1" dirty="0"/>
              <a:t/>
            </a:r>
            <a:br>
              <a:rPr lang="cs-CZ" b="1" dirty="0"/>
            </a:br>
            <a:endParaRPr lang="cs-CZ" b="1" dirty="0">
              <a:effectLst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94808" y="771550"/>
            <a:ext cx="7545544" cy="40934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ČR se </a:t>
            </a:r>
            <a:r>
              <a:rPr lang="cs-CZ" sz="2000" dirty="0"/>
              <a:t>z pohledu </a:t>
            </a:r>
            <a:r>
              <a:rPr lang="cs-CZ" sz="2000" dirty="0" smtClean="0"/>
              <a:t>CR dělí </a:t>
            </a:r>
            <a:r>
              <a:rPr lang="cs-CZ" sz="2000" dirty="0"/>
              <a:t>na </a:t>
            </a:r>
            <a:r>
              <a:rPr lang="cs-CZ" sz="2000" b="1" dirty="0"/>
              <a:t>turistické </a:t>
            </a:r>
            <a:r>
              <a:rPr lang="cs-CZ" sz="2000" b="1" dirty="0" smtClean="0"/>
              <a:t>regiony</a:t>
            </a:r>
            <a:r>
              <a:rPr lang="cs-CZ" sz="2000" dirty="0"/>
              <a:t>:</a:t>
            </a:r>
            <a:endParaRPr lang="cs-CZ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jsou </a:t>
            </a:r>
            <a:r>
              <a:rPr lang="cs-CZ" sz="2000" dirty="0"/>
              <a:t>definovány jako </a:t>
            </a:r>
            <a:r>
              <a:rPr lang="cs-CZ" sz="2000" b="1" dirty="0"/>
              <a:t>oblasti</a:t>
            </a:r>
            <a:r>
              <a:rPr lang="cs-CZ" sz="2000" dirty="0"/>
              <a:t>, pro něž je typický určitý druh turistiky, který jednotlivé prvky dané oblasti spojuje a sjednocuje, ale zároveň i odlišuje od ostatních regionů</a:t>
            </a:r>
            <a:r>
              <a:rPr lang="cs-CZ" sz="20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z</a:t>
            </a:r>
            <a:r>
              <a:rPr lang="cs-CZ" sz="2000" dirty="0" smtClean="0"/>
              <a:t>ákladem </a:t>
            </a:r>
            <a:r>
              <a:rPr lang="cs-CZ" sz="2000" dirty="0"/>
              <a:t>pro turistický region je </a:t>
            </a:r>
            <a:r>
              <a:rPr lang="cs-CZ" sz="2000" b="1" dirty="0"/>
              <a:t>existence produktů a turistické nabídky</a:t>
            </a:r>
            <a:r>
              <a:rPr lang="cs-CZ" sz="20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t</a:t>
            </a:r>
            <a:r>
              <a:rPr lang="cs-CZ" sz="2000" dirty="0" smtClean="0"/>
              <a:t>uristické </a:t>
            </a:r>
            <a:r>
              <a:rPr lang="cs-CZ" sz="2000" dirty="0"/>
              <a:t>regiony </a:t>
            </a:r>
            <a:r>
              <a:rPr lang="cs-CZ" sz="2000" b="1" dirty="0" smtClean="0"/>
              <a:t>netvoří </a:t>
            </a:r>
            <a:r>
              <a:rPr lang="cs-CZ" sz="2000" b="1" dirty="0"/>
              <a:t>politické a institucionální hranice </a:t>
            </a:r>
            <a:r>
              <a:rPr lang="cs-CZ" sz="2000" dirty="0"/>
              <a:t>a nejsou striktně vymezeny, </a:t>
            </a:r>
            <a:r>
              <a:rPr lang="cs-CZ" sz="2000" dirty="0" smtClean="0"/>
              <a:t>snahou </a:t>
            </a:r>
            <a:r>
              <a:rPr lang="cs-CZ" sz="2000" dirty="0"/>
              <a:t>je poskytnout zejména lokalitám umístěným na okrajích těchto regionů určitou samostatnost při rozhodování a vlastní prezentaci</a:t>
            </a:r>
            <a:r>
              <a:rPr lang="cs-CZ" sz="20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94354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696744" cy="507703"/>
          </a:xfrm>
        </p:spPr>
        <p:txBody>
          <a:bodyPr/>
          <a:lstStyle/>
          <a:p>
            <a:r>
              <a:rPr lang="cs-CZ" b="1" dirty="0"/>
              <a:t>Destinace a trh cestovního ruchu</a:t>
            </a:r>
            <a:endParaRPr lang="cs-CZ" dirty="0">
              <a:effectLst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539552" y="915566"/>
            <a:ext cx="7344816" cy="286232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 smtClean="0"/>
              <a:t>Destinace CR </a:t>
            </a:r>
            <a:r>
              <a:rPr lang="cs-CZ" dirty="0" smtClean="0"/>
              <a:t>- jeden produkt složený </a:t>
            </a:r>
            <a:r>
              <a:rPr lang="cs-CZ" dirty="0"/>
              <a:t>z mnoha dílčích </a:t>
            </a:r>
            <a:r>
              <a:rPr lang="cs-CZ" dirty="0" smtClean="0"/>
              <a:t>produktů, </a:t>
            </a:r>
            <a:r>
              <a:rPr lang="cs-CZ" dirty="0"/>
              <a:t>l</a:t>
            </a:r>
            <a:r>
              <a:rPr lang="cs-CZ" dirty="0" smtClean="0"/>
              <a:t>ze </a:t>
            </a:r>
            <a:r>
              <a:rPr lang="cs-CZ" dirty="0"/>
              <a:t>ji také pokládat za kolektivního výrobce.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 smtClean="0"/>
              <a:t>Řízení destinace </a:t>
            </a:r>
            <a:r>
              <a:rPr lang="cs-CZ" dirty="0" smtClean="0"/>
              <a:t>- stejně </a:t>
            </a:r>
            <a:r>
              <a:rPr lang="cs-CZ" dirty="0"/>
              <a:t>jako kterýkoliv podnik či organizace.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 smtClean="0"/>
              <a:t>Členění trhů návštěvníků destinace </a:t>
            </a:r>
            <a:r>
              <a:rPr lang="cs-CZ" dirty="0" smtClean="0"/>
              <a:t>- více </a:t>
            </a:r>
            <a:r>
              <a:rPr lang="cs-CZ" dirty="0"/>
              <a:t>segmentů, které mají mnoho protichůdných zájmů. </a:t>
            </a:r>
            <a:endParaRPr lang="cs-CZ" dirty="0" smtClean="0"/>
          </a:p>
          <a:p>
            <a:endParaRPr lang="cs-CZ" dirty="0"/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FF0000"/>
                </a:solidFill>
              </a:rPr>
              <a:t>Vytvořit určitou symbiózu trhu návštěvníků je velmi složité a klade poměrně vysoké nároky na kvalitu řízení místa, jako turistické destinace. </a:t>
            </a:r>
          </a:p>
        </p:txBody>
      </p:sp>
    </p:spTree>
    <p:extLst>
      <p:ext uri="{BB962C8B-B14F-4D97-AF65-F5344CB8AC3E}">
        <p14:creationId xmlns:p14="http://schemas.microsoft.com/office/powerpoint/2010/main" val="301214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480720" cy="507703"/>
          </a:xfrm>
        </p:spPr>
        <p:txBody>
          <a:bodyPr/>
          <a:lstStyle/>
          <a:p>
            <a:r>
              <a:rPr lang="cs-CZ" b="1" dirty="0" smtClean="0"/>
              <a:t>Organizace </a:t>
            </a:r>
            <a:r>
              <a:rPr lang="cs-CZ" b="1" dirty="0"/>
              <a:t>destinačního </a:t>
            </a:r>
            <a:r>
              <a:rPr lang="cs-CZ" b="1" dirty="0" smtClean="0"/>
              <a:t>managementu DMO</a:t>
            </a:r>
            <a:endParaRPr lang="cs-CZ" dirty="0">
              <a:effectLst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79512" y="1203598"/>
            <a:ext cx="8352928" cy="34778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 smtClean="0"/>
              <a:t>DMO</a:t>
            </a:r>
            <a:r>
              <a:rPr lang="cs-CZ" sz="2000" dirty="0" smtClean="0"/>
              <a:t> - plní </a:t>
            </a:r>
            <a:r>
              <a:rPr lang="cs-CZ" sz="2000" dirty="0"/>
              <a:t>funkci organizace a řízení destinace. </a:t>
            </a:r>
            <a:endParaRPr lang="cs-CZ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 smtClean="0"/>
              <a:t>Hlavní </a:t>
            </a:r>
            <a:r>
              <a:rPr lang="cs-CZ" sz="2000" b="1" dirty="0"/>
              <a:t>role </a:t>
            </a:r>
            <a:r>
              <a:rPr lang="cs-CZ" sz="2000" dirty="0" smtClean="0"/>
              <a:t>- spojení </a:t>
            </a:r>
            <a:r>
              <a:rPr lang="cs-CZ" sz="2000" dirty="0"/>
              <a:t>relativně samostatných poskytovatelů služeb do jednoho celku. </a:t>
            </a:r>
            <a:endParaRPr lang="cs-CZ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 smtClean="0"/>
              <a:t>Cílem </a:t>
            </a:r>
            <a:r>
              <a:rPr lang="cs-CZ" sz="2000" b="1" dirty="0"/>
              <a:t>celku </a:t>
            </a:r>
            <a:r>
              <a:rPr lang="cs-CZ" sz="2000" dirty="0" smtClean="0"/>
              <a:t>- koordinace </a:t>
            </a:r>
            <a:r>
              <a:rPr lang="cs-CZ" sz="2000" dirty="0"/>
              <a:t>a kooperace, tvorba vhodných řetězců služeb a vytváření „zážitků“ pro cílové skupiny klientů. </a:t>
            </a:r>
            <a:endParaRPr lang="cs-CZ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r>
              <a:rPr lang="cs-CZ" sz="2000" b="1" dirty="0"/>
              <a:t>Řízení </a:t>
            </a:r>
            <a:r>
              <a:rPr lang="cs-CZ" sz="2000" b="1" dirty="0" smtClean="0"/>
              <a:t>CR formou DMO </a:t>
            </a:r>
            <a:r>
              <a:rPr lang="cs-CZ" sz="2000" dirty="0" smtClean="0"/>
              <a:t>- </a:t>
            </a:r>
            <a:r>
              <a:rPr lang="cs-CZ" sz="2000" b="1" dirty="0" smtClean="0"/>
              <a:t>trend</a:t>
            </a:r>
            <a:r>
              <a:rPr lang="cs-CZ" sz="2000" b="1" dirty="0"/>
              <a:t>, </a:t>
            </a:r>
            <a:r>
              <a:rPr lang="cs-CZ" sz="2000" dirty="0"/>
              <a:t>který sledují všechny vyspělé turistické země v Evropě. Formy řízení a náplň činnosti destinačních agentur se vyvíjí a přizpůsobují se potřebám současných trendů v </a:t>
            </a:r>
            <a:r>
              <a:rPr lang="cs-CZ" sz="2000" dirty="0" smtClean="0"/>
              <a:t>CR.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 smtClean="0"/>
              <a:t>Vytváření </a:t>
            </a:r>
            <a:r>
              <a:rPr lang="cs-CZ" sz="2000" b="1" dirty="0"/>
              <a:t>produktu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/>
              <a:t>Partnerství </a:t>
            </a:r>
            <a:r>
              <a:rPr lang="cs-CZ" sz="2000" b="1" dirty="0" smtClean="0"/>
              <a:t>zainteresovaných osob (</a:t>
            </a:r>
            <a:r>
              <a:rPr lang="cs-CZ" sz="2000" b="1" dirty="0" err="1" smtClean="0"/>
              <a:t>stakeholderů</a:t>
            </a:r>
            <a:r>
              <a:rPr lang="cs-CZ" sz="2000" b="1" dirty="0" smtClean="0"/>
              <a:t>)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1907468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696744" cy="507703"/>
          </a:xfrm>
        </p:spPr>
        <p:txBody>
          <a:bodyPr/>
          <a:lstStyle/>
          <a:p>
            <a:r>
              <a:rPr lang="cs-CZ" b="1" dirty="0"/>
              <a:t>Marketingové řízení d</a:t>
            </a:r>
            <a:r>
              <a:rPr lang="cs-CZ" b="1" dirty="0" smtClean="0"/>
              <a:t>estinace cestovního </a:t>
            </a:r>
            <a:r>
              <a:rPr lang="cs-CZ" b="1" dirty="0"/>
              <a:t>ruchu</a:t>
            </a:r>
            <a:endParaRPr lang="cs-CZ" b="1" dirty="0">
              <a:effectLst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539552" y="1203598"/>
            <a:ext cx="7056784" cy="304698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Řízení založené na </a:t>
            </a:r>
            <a:r>
              <a:rPr lang="cs-CZ" b="1" dirty="0"/>
              <a:t>marketingových </a:t>
            </a:r>
            <a:r>
              <a:rPr lang="cs-CZ" b="1" dirty="0" smtClean="0"/>
              <a:t>principech</a:t>
            </a:r>
            <a:r>
              <a:rPr lang="cs-CZ" dirty="0" smtClean="0"/>
              <a:t>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b="1" dirty="0" smtClean="0"/>
              <a:t>Marketingové </a:t>
            </a:r>
            <a:r>
              <a:rPr lang="cs-CZ" b="1" dirty="0"/>
              <a:t>řízení je procesem </a:t>
            </a:r>
            <a:r>
              <a:rPr lang="cs-CZ" b="1" dirty="0" smtClean="0"/>
              <a:t>- </a:t>
            </a:r>
            <a:r>
              <a:rPr lang="cs-CZ" dirty="0" smtClean="0"/>
              <a:t>plánování </a:t>
            </a:r>
            <a:r>
              <a:rPr lang="cs-CZ" dirty="0"/>
              <a:t>a provádění koncepce, tvorby cen, propagace a distribuce </a:t>
            </a:r>
            <a:r>
              <a:rPr lang="cs-CZ" sz="2000" dirty="0"/>
              <a:t>myšlenek</a:t>
            </a:r>
            <a:r>
              <a:rPr lang="cs-CZ" dirty="0"/>
              <a:t>, zboží a služeb s cílem vytvářet směny, které uspokojují cíle jednotlivce i organizací. </a:t>
            </a:r>
            <a:endParaRPr lang="cs-CZ" dirty="0" smtClean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b="1" dirty="0" smtClean="0"/>
              <a:t>Marketingové </a:t>
            </a:r>
            <a:r>
              <a:rPr lang="cs-CZ" b="1" dirty="0"/>
              <a:t>řízení má za </a:t>
            </a:r>
            <a:r>
              <a:rPr lang="cs-CZ" b="1" dirty="0" smtClean="0"/>
              <a:t>úkol - </a:t>
            </a:r>
            <a:r>
              <a:rPr lang="cs-CZ" dirty="0"/>
              <a:t>ovlivňování, úroveň, načasování a složení poptávky způsobem, jenž pomůže organizaci dosahovat jejích cílů, je v zásadě řízením poptávky. 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969848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128792" cy="507703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cs-CZ" b="1" dirty="0" smtClean="0"/>
              <a:t>MARKETING DESTINACE – zopakujme si !</a:t>
            </a:r>
            <a:endParaRPr lang="cs-CZ" dirty="0">
              <a:effectLst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395536" y="915566"/>
            <a:ext cx="7848872" cy="375487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endParaRPr lang="cs-CZ" dirty="0">
              <a:solidFill>
                <a:srgbClr val="0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 smtClean="0"/>
              <a:t>Destinace</a:t>
            </a:r>
            <a:r>
              <a:rPr lang="cs-CZ" sz="2000" dirty="0" smtClean="0"/>
              <a:t> - místo </a:t>
            </a:r>
            <a:r>
              <a:rPr lang="cs-CZ" sz="2000" dirty="0"/>
              <a:t>navštívené účastníkem CR. </a:t>
            </a:r>
            <a:endParaRPr lang="cs-CZ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 smtClean="0"/>
              <a:t>Pro </a:t>
            </a:r>
            <a:r>
              <a:rPr lang="cs-CZ" sz="2000" b="1" dirty="0"/>
              <a:t>mezinárodní návštěvníky </a:t>
            </a:r>
            <a:r>
              <a:rPr lang="cs-CZ" sz="2000" dirty="0"/>
              <a:t>je destinací buď celá navštívená země, nebo její některý </a:t>
            </a:r>
            <a:r>
              <a:rPr lang="cs-CZ" sz="2000" dirty="0" smtClean="0"/>
              <a:t>region, případně </a:t>
            </a:r>
            <a:r>
              <a:rPr lang="cs-CZ" sz="2000" dirty="0"/>
              <a:t>město. </a:t>
            </a:r>
            <a:r>
              <a:rPr lang="cs-CZ" sz="2000" dirty="0" smtClean="0"/>
              <a:t>V </a:t>
            </a:r>
            <a:r>
              <a:rPr lang="cs-CZ" sz="2000" dirty="0"/>
              <a:t>některých zemích je území rozděleno do turisticky, historicky nebo </a:t>
            </a:r>
            <a:r>
              <a:rPr lang="cs-CZ" sz="2000" dirty="0" smtClean="0"/>
              <a:t>administrativně.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 smtClean="0"/>
              <a:t>Destinace CR: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 smtClean="0"/>
              <a:t>v </a:t>
            </a:r>
            <a:r>
              <a:rPr lang="cs-CZ" sz="2000" b="1" dirty="0"/>
              <a:t>užším smyslu </a:t>
            </a:r>
            <a:r>
              <a:rPr lang="cs-CZ" sz="2000" b="1" dirty="0" smtClean="0"/>
              <a:t>- </a:t>
            </a:r>
            <a:r>
              <a:rPr lang="cs-CZ" sz="2000" dirty="0" smtClean="0"/>
              <a:t>cílová </a:t>
            </a:r>
            <a:r>
              <a:rPr lang="cs-CZ" sz="2000" dirty="0"/>
              <a:t>oblast </a:t>
            </a:r>
            <a:r>
              <a:rPr lang="cs-CZ" sz="2000" dirty="0" smtClean="0"/>
              <a:t>v daném </a:t>
            </a:r>
            <a:r>
              <a:rPr lang="cs-CZ" sz="2000" dirty="0"/>
              <a:t>regionu, typická významnou nabídkou atraktivit CR a služeb CR. </a:t>
            </a:r>
            <a:endParaRPr lang="cs-CZ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 smtClean="0"/>
              <a:t>v širším </a:t>
            </a:r>
            <a:r>
              <a:rPr lang="cs-CZ" sz="2000" b="1" dirty="0"/>
              <a:t>smyslu </a:t>
            </a:r>
            <a:r>
              <a:rPr lang="cs-CZ" sz="2000" dirty="0" smtClean="0"/>
              <a:t>- země</a:t>
            </a:r>
            <a:r>
              <a:rPr lang="cs-CZ" sz="2000" dirty="0"/>
              <a:t>, regiony, lidská sídla a další oblasti, které jsou typické velkou koncentrací atraktivit CR, rozvinutými službami CR a další infrastrukturou, jejichž výsledkem je velká koncentrace </a:t>
            </a:r>
            <a:r>
              <a:rPr lang="cs-CZ" sz="2000" dirty="0" smtClean="0"/>
              <a:t>návštěvníků.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896398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696744" cy="507703"/>
          </a:xfrm>
        </p:spPr>
        <p:txBody>
          <a:bodyPr/>
          <a:lstStyle/>
          <a:p>
            <a:r>
              <a:rPr lang="cs-CZ" b="1" dirty="0"/>
              <a:t>Marketing destinací</a:t>
            </a:r>
            <a:endParaRPr lang="cs-CZ" dirty="0">
              <a:effectLst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323528" y="987574"/>
            <a:ext cx="8064896" cy="378565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lze </a:t>
            </a:r>
            <a:r>
              <a:rPr lang="cs-CZ" sz="2000" dirty="0"/>
              <a:t>charakterizovat jako cestu pro regiony se silným </a:t>
            </a:r>
            <a:r>
              <a:rPr lang="cs-CZ" sz="2000" dirty="0" smtClean="0"/>
              <a:t>CR</a:t>
            </a:r>
            <a:r>
              <a:rPr lang="cs-CZ" sz="2000" dirty="0"/>
              <a:t> </a:t>
            </a:r>
            <a:r>
              <a:rPr lang="cs-CZ" sz="2000" dirty="0" smtClean="0"/>
              <a:t>a vybudovanou infrastrukturou CR (</a:t>
            </a:r>
            <a:r>
              <a:rPr lang="cs-CZ" sz="2000" dirty="0"/>
              <a:t>hotely, pensiony, zájezdové cestovní kanceláře, cestovní kanceláře zaměřené na </a:t>
            </a:r>
            <a:r>
              <a:rPr lang="cs-CZ" sz="2000" dirty="0" smtClean="0"/>
              <a:t>incoming…)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j</a:t>
            </a:r>
            <a:r>
              <a:rPr lang="cs-CZ" sz="2000" dirty="0" smtClean="0"/>
              <a:t>de o MSP, koncentrující síly </a:t>
            </a:r>
            <a:r>
              <a:rPr lang="cs-CZ" sz="2000" dirty="0"/>
              <a:t>na společný rozvoj klíčových obchodů, organizaci a aktivní uplatnění na trhu, akceptují formy vzájemné kooperace a podřizují se strategickému řízení v rámci příslušné destinace.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 smtClean="0"/>
              <a:t>management </a:t>
            </a:r>
            <a:r>
              <a:rPr lang="cs-CZ" sz="2000" b="1" dirty="0"/>
              <a:t>a </a:t>
            </a:r>
            <a:r>
              <a:rPr lang="cs-CZ" sz="2000" b="1" dirty="0" smtClean="0"/>
              <a:t>marketing </a:t>
            </a:r>
            <a:r>
              <a:rPr lang="cs-CZ" sz="2000" b="1" dirty="0"/>
              <a:t>destinací a </a:t>
            </a:r>
            <a:r>
              <a:rPr lang="cs-CZ" sz="2000" b="1" dirty="0" smtClean="0"/>
              <a:t>strategické řízení destinací </a:t>
            </a:r>
            <a:r>
              <a:rPr lang="cs-CZ" sz="2000" dirty="0" smtClean="0"/>
              <a:t>je </a:t>
            </a:r>
            <a:r>
              <a:rPr lang="cs-CZ" sz="2000" dirty="0"/>
              <a:t>v důsledku odlišných regionálních výchozích podmínek různé</a:t>
            </a:r>
            <a:r>
              <a:rPr lang="cs-CZ" sz="2000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/>
              <a:t>n</a:t>
            </a:r>
            <a:r>
              <a:rPr lang="cs-CZ" sz="2000" b="1" dirty="0" smtClean="0"/>
              <a:t>abídku </a:t>
            </a:r>
            <a:r>
              <a:rPr lang="cs-CZ" sz="2000" b="1" dirty="0"/>
              <a:t>klíčových obchodů </a:t>
            </a:r>
            <a:r>
              <a:rPr lang="cs-CZ" sz="2000" dirty="0"/>
              <a:t>organizují destinace pro jednotlivé hosty jako proces se záměrem udržovat s nimi pravidelný styk.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/>
              <a:t>m</a:t>
            </a:r>
            <a:r>
              <a:rPr lang="cs-CZ" sz="2000" b="1" dirty="0" smtClean="0"/>
              <a:t>arketingová </a:t>
            </a:r>
            <a:r>
              <a:rPr lang="cs-CZ" sz="2000" b="1" dirty="0"/>
              <a:t>opatření </a:t>
            </a:r>
            <a:r>
              <a:rPr lang="cs-CZ" sz="2000" dirty="0"/>
              <a:t>mají přispět k tomu, aby se snížil počet pouhých „žádostí o prospekt“ ve prospěch konkrétních nabídek. </a:t>
            </a:r>
          </a:p>
        </p:txBody>
      </p:sp>
    </p:spTree>
    <p:extLst>
      <p:ext uri="{BB962C8B-B14F-4D97-AF65-F5344CB8AC3E}">
        <p14:creationId xmlns:p14="http://schemas.microsoft.com/office/powerpoint/2010/main" val="3049664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632848" cy="792088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cs-CZ" b="1" dirty="0"/>
              <a:t>Propagace České republiky jako destinace cestovního </a:t>
            </a:r>
            <a:r>
              <a:rPr lang="cs-CZ" b="1" dirty="0" smtClean="0"/>
              <a:t>ruchu  </a:t>
            </a:r>
            <a:r>
              <a:rPr lang="cs-CZ" b="1" dirty="0"/>
              <a:t/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Obdélník 2"/>
          <p:cNvSpPr/>
          <p:nvPr/>
        </p:nvSpPr>
        <p:spPr>
          <a:xfrm>
            <a:off x="338272" y="1275606"/>
            <a:ext cx="7459343" cy="369331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cs-CZ" b="1" dirty="0">
                <a:ea typeface="Calibri" panose="020F0502020204030204" pitchFamily="34" charset="0"/>
                <a:cs typeface="Times New Roman" panose="02020603050405020304" pitchFamily="18" charset="0"/>
              </a:rPr>
              <a:t>Agentura </a:t>
            </a:r>
            <a:r>
              <a:rPr lang="cs-CZ" b="1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CzechTourism</a:t>
            </a:r>
            <a:r>
              <a:rPr lang="cs-CZ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– z</a:t>
            </a:r>
            <a:r>
              <a:rPr lang="cs-CZ" dirty="0" smtClean="0"/>
              <a:t>ákladním </a:t>
            </a:r>
            <a:r>
              <a:rPr lang="cs-CZ" dirty="0"/>
              <a:t>cílem </a:t>
            </a:r>
            <a:r>
              <a:rPr lang="cs-CZ" dirty="0" smtClean="0"/>
              <a:t>je </a:t>
            </a:r>
            <a:r>
              <a:rPr lang="cs-CZ" dirty="0"/>
              <a:t>propagace České republiky jako destinace cestovního ruchu v zahraničí i v České </a:t>
            </a:r>
            <a:r>
              <a:rPr lang="cs-CZ" dirty="0" smtClean="0"/>
              <a:t>republice</a:t>
            </a:r>
            <a:r>
              <a:rPr lang="cs-CZ" dirty="0" smtClean="0">
                <a:cs typeface="Times New Roman" panose="02020603050405020304" pitchFamily="18" charset="0"/>
              </a:rPr>
              <a:t>.</a:t>
            </a:r>
          </a:p>
          <a:p>
            <a:endParaRPr lang="cs-CZ" dirty="0" smtClean="0">
              <a:cs typeface="Times New Roman" panose="02020603050405020304" pitchFamily="18" charset="0"/>
            </a:endParaRPr>
          </a:p>
          <a:p>
            <a:r>
              <a:rPr lang="cs-CZ" b="1" cap="small" dirty="0"/>
              <a:t>hlavní úkoly</a:t>
            </a:r>
            <a:r>
              <a:rPr lang="cs-CZ" b="1" cap="small" dirty="0" smtClean="0"/>
              <a:t>:</a:t>
            </a:r>
          </a:p>
          <a:p>
            <a:r>
              <a:rPr lang="cs-CZ" dirty="0" smtClean="0"/>
              <a:t>1</a:t>
            </a:r>
            <a:r>
              <a:rPr lang="cs-CZ" dirty="0"/>
              <a:t>. Koordinace činností v oblasti cestovního </a:t>
            </a:r>
            <a:r>
              <a:rPr lang="cs-CZ" dirty="0" smtClean="0"/>
              <a:t>ruchu</a:t>
            </a:r>
          </a:p>
          <a:p>
            <a:r>
              <a:rPr lang="cs-CZ" dirty="0" smtClean="0"/>
              <a:t>2</a:t>
            </a:r>
            <a:r>
              <a:rPr lang="cs-CZ" dirty="0"/>
              <a:t>. Destinační </a:t>
            </a:r>
            <a:r>
              <a:rPr lang="cs-CZ" dirty="0" smtClean="0"/>
              <a:t>marketing</a:t>
            </a:r>
          </a:p>
          <a:p>
            <a:r>
              <a:rPr lang="cs-CZ" dirty="0"/>
              <a:t>3. Mediální prezentace </a:t>
            </a:r>
            <a:r>
              <a:rPr lang="cs-CZ" dirty="0" smtClean="0"/>
              <a:t>ČR a </a:t>
            </a:r>
            <a:r>
              <a:rPr lang="cs-CZ" dirty="0"/>
              <a:t>odvětví cestovního ruchu </a:t>
            </a:r>
            <a:r>
              <a:rPr lang="cs-CZ" dirty="0" smtClean="0"/>
              <a:t>- zabezpečování </a:t>
            </a:r>
            <a:r>
              <a:rPr lang="cs-CZ" dirty="0"/>
              <a:t>spolupráce s domácími i zahraničními novináři a </a:t>
            </a:r>
            <a:r>
              <a:rPr lang="cs-CZ" dirty="0" smtClean="0"/>
              <a:t>médii a </a:t>
            </a:r>
            <a:r>
              <a:rPr lang="cs-CZ" dirty="0"/>
              <a:t>další činnosti související se zajištěním cílů mediální prezentace</a:t>
            </a:r>
          </a:p>
          <a:p>
            <a:r>
              <a:rPr lang="cs-CZ" dirty="0"/>
              <a:t>4. Informační podpora cestovního ruchu</a:t>
            </a:r>
          </a:p>
          <a:p>
            <a:r>
              <a:rPr lang="cs-CZ" dirty="0"/>
              <a:t>5. Výzkumné a vzdělávací činnosti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70566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53850"/>
            <a:ext cx="7488832" cy="805732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Destinační </a:t>
            </a:r>
            <a:r>
              <a:rPr lang="cs-CZ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marketing ČR prostřednictvím agentury  </a:t>
            </a:r>
            <a:r>
              <a:rPr lang="cs-CZ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CzechTourism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sz="2000" dirty="0"/>
          </a:p>
        </p:txBody>
      </p:sp>
      <p:sp>
        <p:nvSpPr>
          <p:cNvPr id="3" name="Obdélník 2"/>
          <p:cNvSpPr/>
          <p:nvPr/>
        </p:nvSpPr>
        <p:spPr>
          <a:xfrm>
            <a:off x="225252" y="1203598"/>
            <a:ext cx="8715300" cy="378565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</a:t>
            </a:r>
            <a:r>
              <a:rPr lang="cs-CZ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ajišťování</a:t>
            </a:r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podpora a koordinace marketingových aktivit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 domácím a zahraničním trhu,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vytváření příznivého image turistické </a:t>
            </a:r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destinace "Česká republika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 a její prosazování na domácím a zejména zahraničním trhu,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stanovení a rozpracování </a:t>
            </a:r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prioritních </a:t>
            </a:r>
            <a:r>
              <a:rPr lang="cs-CZ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produktů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 destinaci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ČR,</a:t>
            </a:r>
            <a:endParaRPr lang="cs-CZ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podpora tvorby produktů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 se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šetrným přístupem k životnímu prostředí,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vydávání </a:t>
            </a:r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propagačních materiálů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ČR v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příslušných jazykových verzích,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spolupráce s regiony v ČR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angažovanost při vzniku přirozených oblastí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CR,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působení při jejich turistickém rozvoji a zatraktivnění,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zakládání zastoupení v zahraničí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informace zahraničních novinářů, odborné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 nejširší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veřejnosti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 nabídce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ČR a podpora prodeji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národních produktů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 a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další činnosti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souvisejících s úkoly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destinačního marketingu</a:t>
            </a:r>
            <a:endParaRPr lang="cs-CZ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9891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Hodnotový marketing a marketing destinace cestovního ruchu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395536" y="3183818"/>
            <a:ext cx="5256584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 přednášky: </a:t>
            </a:r>
            <a:r>
              <a:rPr lang="cs-CZ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seznámit se s hodnotovým marketingem v cestovním ruchu a marketingem destinací</a:t>
            </a:r>
          </a:p>
          <a:p>
            <a:pPr marL="0" indent="0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Ing. Halina </a:t>
            </a:r>
            <a:r>
              <a:rPr lang="cs-CZ" altLang="cs-CZ" sz="9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Ph.D.</a:t>
            </a:r>
          </a:p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Miroslava Kostková </a:t>
            </a:r>
            <a:r>
              <a:rPr lang="cs-CZ" altLang="cs-CZ" sz="9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Ph.D</a:t>
            </a:r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056784" cy="507703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b="1" cap="small" dirty="0"/>
              <a:t>Marketingový plán agentury </a:t>
            </a:r>
            <a:r>
              <a:rPr lang="cs-CZ" b="1" cap="small" dirty="0" err="1"/>
              <a:t>CzechTourism</a:t>
            </a:r>
            <a:r>
              <a:rPr lang="cs-CZ" b="1" cap="small" dirty="0"/>
              <a:t/>
            </a:r>
            <a:br>
              <a:rPr lang="cs-CZ" b="1" cap="small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07504" y="915566"/>
            <a:ext cx="7488832" cy="333322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b="1" cap="small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Strategické cíle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představují predikci vývoje celého odvětví cestovního ruchu na základě statistických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dat, s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ohledem na vývoj kurzu Kč (intervence ČNB), vývoj HDP, inflaci a vývoj politické situace: </a:t>
            </a: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Kvantitativní -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zvyšování příjmu z cestovního ruchu, navýšení celkového počtu příjezdů. </a:t>
            </a:r>
          </a:p>
          <a:p>
            <a:pPr marL="342900" lvl="0" indent="-342900" algn="just">
              <a:lnSpc>
                <a:spcPct val="115000"/>
              </a:lnSpc>
              <a:spcAft>
                <a:spcPts val="1200"/>
              </a:spcAft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Kvalitativní -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budování jednotné značky Česká republika, posilování konkurenceschopnosti a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udržitelnosti.</a:t>
            </a:r>
          </a:p>
          <a:p>
            <a:pPr algn="ctr">
              <a:lnSpc>
                <a:spcPct val="115000"/>
              </a:lnSpc>
              <a:spcBef>
                <a:spcPts val="1800"/>
              </a:spcBef>
              <a:spcAft>
                <a:spcPts val="1200"/>
              </a:spcAft>
            </a:pPr>
            <a:r>
              <a:rPr lang="cs-CZ" b="1" cap="small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Znalost značky na evropských a zámořských </a:t>
            </a:r>
            <a:r>
              <a:rPr lang="cs-CZ" b="1" cap="small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trzích</a:t>
            </a:r>
            <a:endParaRPr lang="cs-CZ" b="1" cap="small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61618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1470"/>
            <a:ext cx="7272808" cy="720080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cs-CZ" b="1" cap="small" dirty="0"/>
              <a:t>Marketingové téma 2018: 100 let příběhu </a:t>
            </a:r>
            <a:r>
              <a:rPr lang="cs-CZ" b="1" cap="small" dirty="0" smtClean="0"/>
              <a:t>ČR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273371" y="1131590"/>
            <a:ext cx="8424936" cy="385971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lvl="0"/>
            <a:r>
              <a:rPr lang="cs-CZ" sz="2000" b="1" dirty="0" smtClean="0"/>
              <a:t>Příběhy </a:t>
            </a:r>
            <a:r>
              <a:rPr lang="cs-CZ" sz="2000" b="1" dirty="0"/>
              <a:t>architektury a designu </a:t>
            </a:r>
            <a:endParaRPr lang="cs-CZ" sz="2000" dirty="0"/>
          </a:p>
          <a:p>
            <a:r>
              <a:rPr lang="cs-CZ" sz="2000" dirty="0"/>
              <a:t>Funkcionalismus se stal vedoucím slohem první republiky a přiřadil československou architekturu k evropské špičce. Architektonický styl byl doprovázen svébytným designem nábytku i předmětů denního užitku. Produktové linky: cesty za poznáním.</a:t>
            </a:r>
          </a:p>
          <a:p>
            <a:pPr lvl="0"/>
            <a:r>
              <a:rPr lang="cs-CZ" sz="2000" b="1" dirty="0"/>
              <a:t>Příběhy </a:t>
            </a:r>
            <a:r>
              <a:rPr lang="cs-CZ" sz="2000" b="1" dirty="0" err="1"/>
              <a:t>lifestylu</a:t>
            </a:r>
            <a:r>
              <a:rPr lang="cs-CZ" sz="2000" b="1" dirty="0"/>
              <a:t> </a:t>
            </a:r>
            <a:endParaRPr lang="cs-CZ" sz="2000" dirty="0"/>
          </a:p>
          <a:p>
            <a:r>
              <a:rPr lang="cs-CZ" sz="2000" dirty="0"/>
              <a:t>Svébytný životní styl se projevoval aktivním a kulturním trávením volného času. Významný fenomén představuje sport a organizovaný turismus. Rozkvět zažívalo lázeňství a své místo zde měla i gastronomie. K věhlasu republiky přispěla řada osobností kulturní scény. Produktové linky: cesty za poznáním, cesty krajinou, cesty pro zdraví.</a:t>
            </a:r>
          </a:p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endParaRPr lang="cs-CZ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17041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1470"/>
            <a:ext cx="7272808" cy="720080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cs-CZ" b="1" cap="small" dirty="0"/>
              <a:t>Marketingové téma 2018: 100 let příběhu </a:t>
            </a:r>
            <a:r>
              <a:rPr lang="cs-CZ" b="1" cap="small" dirty="0" smtClean="0"/>
              <a:t>ČR</a:t>
            </a:r>
            <a:br>
              <a:rPr lang="cs-CZ" b="1" cap="small" dirty="0" smtClean="0"/>
            </a:br>
            <a:r>
              <a:rPr lang="cs-CZ" b="1" cap="small" dirty="0" smtClean="0"/>
              <a:t>- pokračování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259920" y="1203598"/>
            <a:ext cx="8424936" cy="337015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lvl="0"/>
            <a:r>
              <a:rPr lang="cs-CZ" sz="2000" b="1" dirty="0" smtClean="0"/>
              <a:t>Příběhy </a:t>
            </a:r>
            <a:r>
              <a:rPr lang="cs-CZ" sz="2000" b="1" dirty="0"/>
              <a:t>českých značek a průmyslu </a:t>
            </a:r>
            <a:endParaRPr lang="cs-CZ" sz="2000" dirty="0"/>
          </a:p>
          <a:p>
            <a:r>
              <a:rPr lang="cs-CZ" sz="2000" dirty="0"/>
              <a:t>Československo bylo průmyslovou velmocí. Slávu šířili úspěšní podnikatelé a vynálezci skrze světoznámé firemní značky, jejichž mezinárodní renomé často trvá dodnes. Produktové linky: cesty za poznáním.</a:t>
            </a:r>
          </a:p>
          <a:p>
            <a:pPr lvl="0"/>
            <a:r>
              <a:rPr lang="cs-CZ" sz="2000" b="1" dirty="0"/>
              <a:t>Příběhy vzniku republiky </a:t>
            </a:r>
            <a:endParaRPr lang="cs-CZ" sz="2000" dirty="0"/>
          </a:p>
          <a:p>
            <a:r>
              <a:rPr lang="cs-CZ" sz="2000" dirty="0"/>
              <a:t>Oslavy vzniku republiky a s nimi spojené akce (přehlídky, koncerty, hudební festivaly). Příběh T.G. Masaryka, legionářů a vzniku samostatného státu. Muzea a galerie nabízí zajímavé expozice a doprovodný program. Produktové linky: cesty za poznáním.</a:t>
            </a:r>
          </a:p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endParaRPr lang="cs-CZ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34943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0"/>
            <a:ext cx="8352928" cy="507703"/>
          </a:xfrm>
        </p:spPr>
        <p:txBody>
          <a:bodyPr/>
          <a:lstStyle/>
          <a:p>
            <a:r>
              <a:rPr lang="cs-CZ" b="1" dirty="0"/>
              <a:t>Propagace </a:t>
            </a:r>
            <a:r>
              <a:rPr lang="cs-CZ" b="1" dirty="0" smtClean="0"/>
              <a:t>ČR jako </a:t>
            </a:r>
            <a:r>
              <a:rPr lang="cs-CZ" b="1" dirty="0"/>
              <a:t>destinace </a:t>
            </a:r>
            <a:r>
              <a:rPr lang="cs-CZ" b="1" dirty="0" smtClean="0"/>
              <a:t>CR - </a:t>
            </a:r>
            <a:r>
              <a:rPr lang="cs-CZ" b="1" cap="small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Komunikační </a:t>
            </a:r>
            <a:r>
              <a:rPr lang="cs-CZ" b="1" cap="small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strategie</a:t>
            </a:r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07504" y="411510"/>
            <a:ext cx="8861924" cy="469205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Marketingový </a:t>
            </a: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mix (3P):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produkt (destinační značka/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branding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produktové řady), trhy (aktivity na zdrojových trzích),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promotion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(komunikace) 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Marketingové nástroje B2C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marketingová komunikace,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promotion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externí komunikace, marketingový výzkum </a:t>
            </a:r>
          </a:p>
          <a:p>
            <a:pPr marL="342900" lvl="0" indent="-342900" algn="just">
              <a:lnSpc>
                <a:spcPct val="115000"/>
              </a:lnSpc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Marketingové nástroje B2B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tvorba obsahu, partnerský marketing,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promotion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externí komunikace </a:t>
            </a:r>
            <a:endParaRPr lang="cs-CZ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b="1" cap="small" dirty="0"/>
              <a:t>Komunikační </a:t>
            </a:r>
            <a:r>
              <a:rPr lang="cs-CZ" b="1" cap="small" dirty="0" smtClean="0"/>
              <a:t>cíl</a:t>
            </a:r>
            <a:endParaRPr lang="cs-CZ" b="1" cap="small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Budovat a profilovat jednotnou destinační </a:t>
            </a:r>
            <a:r>
              <a:rPr lang="cs-CZ" dirty="0" smtClean="0"/>
              <a:t>značku, podpořit </a:t>
            </a:r>
            <a:r>
              <a:rPr lang="cs-CZ" dirty="0"/>
              <a:t>národní produktové řady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Zvýšit regionální rozptyl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Prodloužit délku pobytu - </a:t>
            </a:r>
            <a:r>
              <a:rPr lang="cs-CZ" dirty="0" err="1"/>
              <a:t>Positioning</a:t>
            </a:r>
            <a:r>
              <a:rPr lang="cs-CZ" dirty="0"/>
              <a:t>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Česko – země příběhů – princip </a:t>
            </a:r>
            <a:r>
              <a:rPr lang="cs-CZ" dirty="0" err="1"/>
              <a:t>storytellingu</a:t>
            </a:r>
            <a:r>
              <a:rPr lang="cs-CZ" dirty="0"/>
              <a:t> Strategie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Tvorba a šíření obsahu – důraz na kvalitu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Spolupráce s partnery na regionální i mezinárodní úrovni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Politická podpora rozvoje cestovního ruchu jako významného příjmu do státního rozpočtu </a:t>
            </a:r>
          </a:p>
          <a:p>
            <a:pPr marL="342900" lvl="0" indent="-342900" algn="just">
              <a:lnSpc>
                <a:spcPct val="115000"/>
              </a:lnSpc>
              <a:spcAft>
                <a:spcPts val="1200"/>
              </a:spcAft>
              <a:buFont typeface="Symbol" panose="05050102010706020507" pitchFamily="18" charset="2"/>
              <a:buChar char=""/>
            </a:pPr>
            <a:endParaRPr lang="cs-CZ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17954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1601" y="267494"/>
            <a:ext cx="7416824" cy="507703"/>
          </a:xfrm>
        </p:spPr>
        <p:txBody>
          <a:bodyPr/>
          <a:lstStyle/>
          <a:p>
            <a:r>
              <a:rPr lang="cs-CZ" b="1" dirty="0"/>
              <a:t>Propagace ČR jako destinace </a:t>
            </a:r>
            <a:r>
              <a:rPr lang="cs-CZ" b="1" dirty="0" smtClean="0"/>
              <a:t>CR - </a:t>
            </a:r>
            <a:r>
              <a:rPr lang="cs-CZ" b="1" cap="small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Cílové </a:t>
            </a:r>
            <a:r>
              <a:rPr lang="cs-CZ" b="1" cap="small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skupiny: </a:t>
            </a:r>
            <a:br>
              <a:rPr lang="cs-CZ" b="1" cap="small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dirty="0"/>
              <a:t/>
            </a:r>
            <a:br>
              <a:rPr lang="cs-CZ" dirty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b="1" dirty="0" smtClean="0"/>
              <a:t/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323528" y="1203598"/>
            <a:ext cx="7488832" cy="295927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Požitkáři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bonitní, vzdělaní, zcestovalí, adekvátní produktové portfolio 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Cool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bonitní, vzdělaní, zcestovalí, potenciál pro skupinu požitkářů, strategická invence Efektivní zásah cílových skupin: kombinovaná komunikace na obě cílové skupiny má potenciál 45% zásahu populace. 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Domácí cestovní ruch: celoplošné pokrytí 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Příhraničí: Německo, Slovensko, Polsko 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Blízké trhy: UK, Benelux, Itálie 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Vzdálené trhy: Rusko, USA Rusko, USA </a:t>
            </a:r>
          </a:p>
          <a:p>
            <a:pPr marL="342900" lvl="0" indent="-342900" algn="just">
              <a:lnSpc>
                <a:spcPct val="115000"/>
              </a:lnSpc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Asie: Čína </a:t>
            </a:r>
            <a:endParaRPr lang="cs-CZ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57348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8764" y="267494"/>
            <a:ext cx="7522321" cy="507703"/>
          </a:xfrm>
        </p:spPr>
        <p:txBody>
          <a:bodyPr/>
          <a:lstStyle/>
          <a:p>
            <a:r>
              <a:rPr lang="cs-CZ" b="1" dirty="0"/>
              <a:t>Propagace ČR jako destinace CR - </a:t>
            </a:r>
            <a:r>
              <a:rPr lang="cs-CZ" b="1" cap="small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Kampaně </a:t>
            </a:r>
            <a:r>
              <a:rPr lang="cs-CZ" b="1" cap="small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Tematická komunikace </a:t>
            </a:r>
            <a:r>
              <a:rPr lang="cs-CZ" b="1" cap="small" dirty="0">
                <a:solidFill>
                  <a:srgbClr val="981E3A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cs-CZ" b="1" cap="small" dirty="0">
                <a:solidFill>
                  <a:srgbClr val="981E3A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282253" y="1419622"/>
            <a:ext cx="7488832" cy="264072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Podpora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brandingu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jako atraktivní turistické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destinace. </a:t>
            </a:r>
            <a:endParaRPr lang="cs-CZ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Podpora produktových řad na trzích s vysokou znalostí značky Česká republika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Mimotematická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komunikace. </a:t>
            </a:r>
            <a:endParaRPr lang="cs-CZ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Podpora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brandingu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jako atraktivní turistické destinace formou destinačních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highlightů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Mezioborový </a:t>
            </a:r>
            <a:r>
              <a:rPr lang="cs-CZ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branding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cs-CZ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Podpora jednotného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brandingu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České republiky (v r. 2016 – Český olympijský výbor/Land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Sport,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CzechInvest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Land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Investment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  <a:p>
            <a:pPr marL="407035" indent="-226695" algn="just">
              <a:lnSpc>
                <a:spcPct val="115000"/>
              </a:lnSpc>
              <a:spcAft>
                <a:spcPts val="1200"/>
              </a:spcAft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89509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696744" cy="507703"/>
          </a:xfrm>
        </p:spPr>
        <p:txBody>
          <a:bodyPr/>
          <a:lstStyle/>
          <a:p>
            <a:pPr>
              <a:defRPr/>
            </a:pPr>
            <a:r>
              <a:rPr lang="cs-CZ" altLang="cs-CZ" b="1" dirty="0"/>
              <a:t>Strategicky řízená destinace</a:t>
            </a:r>
            <a:endParaRPr lang="cs-CZ" altLang="cs-CZ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539552" y="915566"/>
            <a:ext cx="7272808" cy="346248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dirty="0"/>
              <a:t>Mnozí poskytovatelé služeb CR, zejména v turisticky vyspělých zemích, vystupují a jednají jako </a:t>
            </a:r>
            <a:r>
              <a:rPr lang="cs-CZ" b="1" dirty="0"/>
              <a:t>strategicky řízené destinace</a:t>
            </a:r>
            <a:r>
              <a:rPr lang="cs-CZ" dirty="0"/>
              <a:t>. </a:t>
            </a:r>
            <a:endParaRPr lang="cs-CZ" dirty="0" smtClean="0"/>
          </a:p>
          <a:p>
            <a:pPr>
              <a:lnSpc>
                <a:spcPct val="150000"/>
              </a:lnSpc>
            </a:pPr>
            <a:r>
              <a:rPr lang="cs-CZ" dirty="0" smtClean="0"/>
              <a:t>Ty </a:t>
            </a:r>
            <a:r>
              <a:rPr lang="cs-CZ" dirty="0"/>
              <a:t>jsou pro organizátory cest a mezinárodní koncerny CR </a:t>
            </a:r>
            <a:r>
              <a:rPr lang="cs-CZ" b="1" dirty="0"/>
              <a:t>atraktiv</a:t>
            </a:r>
            <a:r>
              <a:rPr lang="cs-CZ" dirty="0"/>
              <a:t>ními </a:t>
            </a:r>
            <a:r>
              <a:rPr lang="cs-CZ" b="1" dirty="0"/>
              <a:t>partnery</a:t>
            </a:r>
            <a:r>
              <a:rPr lang="cs-CZ" dirty="0"/>
              <a:t>, protože disponují kontingenty modulů nabídky, cenovou pružností a schopností uzavírat obchody, což se na rychle se </a:t>
            </a:r>
            <a:r>
              <a:rPr lang="cs-CZ" sz="2000" dirty="0"/>
              <a:t>vyvíjejícím</a:t>
            </a:r>
            <a:r>
              <a:rPr lang="cs-CZ" dirty="0"/>
              <a:t> mezinárodním trhu stalo nezbytným. </a:t>
            </a:r>
            <a:endParaRPr lang="cs-CZ" dirty="0" smtClean="0"/>
          </a:p>
          <a:p>
            <a:pPr>
              <a:lnSpc>
                <a:spcPct val="150000"/>
              </a:lnSpc>
            </a:pPr>
            <a:r>
              <a:rPr lang="cs-CZ" dirty="0" smtClean="0"/>
              <a:t>Na </a:t>
            </a:r>
            <a:r>
              <a:rPr lang="cs-CZ" dirty="0"/>
              <a:t>mezinárodním a globálním trhu CR se strategicky řízené destinace staly </a:t>
            </a:r>
            <a:r>
              <a:rPr lang="cs-CZ" b="1" dirty="0"/>
              <a:t>rozhodujícími jednotkami a partnery mezinárodních koncernů CR</a:t>
            </a:r>
            <a:r>
              <a:rPr lang="cs-CZ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111363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696744" cy="507703"/>
          </a:xfrm>
        </p:spPr>
        <p:txBody>
          <a:bodyPr/>
          <a:lstStyle/>
          <a:p>
            <a:r>
              <a:rPr lang="cs-CZ" b="1" dirty="0"/>
              <a:t>Marketing destinace</a:t>
            </a:r>
            <a:endParaRPr lang="cs-CZ" b="1" dirty="0">
              <a:effectLst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67470" y="2588955"/>
            <a:ext cx="8797017" cy="224676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 smtClean="0"/>
              <a:t>externí </a:t>
            </a:r>
            <a:r>
              <a:rPr lang="cs-CZ" sz="2000" b="1" dirty="0"/>
              <a:t>marketing - </a:t>
            </a:r>
            <a:r>
              <a:rPr lang="cs-CZ" sz="2000" dirty="0" smtClean="0"/>
              <a:t>příprava, oceňování, distribuování </a:t>
            </a:r>
            <a:r>
              <a:rPr lang="cs-CZ" sz="2000" dirty="0"/>
              <a:t>a </a:t>
            </a:r>
            <a:r>
              <a:rPr lang="cs-CZ" sz="2000" dirty="0" smtClean="0"/>
              <a:t>propagování služeb</a:t>
            </a:r>
            <a:r>
              <a:rPr lang="cs-CZ" sz="2000" dirty="0"/>
              <a:t> </a:t>
            </a:r>
            <a:r>
              <a:rPr lang="cs-CZ" sz="2000" dirty="0" smtClean="0"/>
              <a:t>- diferenciace nabídky </a:t>
            </a:r>
            <a:r>
              <a:rPr lang="cs-CZ" sz="2000" dirty="0"/>
              <a:t>a </a:t>
            </a:r>
            <a:r>
              <a:rPr lang="cs-CZ" sz="2000" dirty="0" smtClean="0"/>
              <a:t>vybudování užšího </a:t>
            </a:r>
            <a:r>
              <a:rPr lang="cs-CZ" sz="2000" dirty="0"/>
              <a:t>a </a:t>
            </a:r>
            <a:r>
              <a:rPr lang="cs-CZ" sz="2000" dirty="0" smtClean="0"/>
              <a:t>dlouhodobého vztahu </a:t>
            </a:r>
            <a:r>
              <a:rPr lang="cs-CZ" sz="2000" dirty="0"/>
              <a:t>se zákazníkem,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 smtClean="0"/>
              <a:t>interní marketing </a:t>
            </a:r>
            <a:r>
              <a:rPr lang="cs-CZ" sz="2000" dirty="0" smtClean="0"/>
              <a:t>- školení </a:t>
            </a:r>
            <a:r>
              <a:rPr lang="cs-CZ" sz="2000" dirty="0"/>
              <a:t>a </a:t>
            </a:r>
            <a:r>
              <a:rPr lang="cs-CZ" sz="2000" dirty="0" smtClean="0"/>
              <a:t>motivování </a:t>
            </a:r>
            <a:r>
              <a:rPr lang="cs-CZ" sz="2000" dirty="0"/>
              <a:t>zaměstnanců </a:t>
            </a:r>
            <a:r>
              <a:rPr lang="cs-CZ" sz="2000" dirty="0" smtClean="0"/>
              <a:t>podniku, lidské </a:t>
            </a:r>
            <a:r>
              <a:rPr lang="cs-CZ" sz="2000" dirty="0"/>
              <a:t>zdroje </a:t>
            </a:r>
            <a:r>
              <a:rPr lang="cs-CZ" sz="2000" dirty="0" smtClean="0"/>
              <a:t>zvyšující hodnotu </a:t>
            </a:r>
            <a:r>
              <a:rPr lang="cs-CZ" sz="2000" dirty="0"/>
              <a:t>služby a </a:t>
            </a:r>
            <a:r>
              <a:rPr lang="cs-CZ" sz="2000" dirty="0" smtClean="0"/>
              <a:t>napomáhající konkurenční </a:t>
            </a:r>
            <a:r>
              <a:rPr lang="cs-CZ" sz="2000" dirty="0"/>
              <a:t>výhodu,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 smtClean="0"/>
              <a:t>interaktivní marketing</a:t>
            </a:r>
            <a:r>
              <a:rPr lang="cs-CZ" sz="2000" dirty="0"/>
              <a:t> </a:t>
            </a:r>
            <a:r>
              <a:rPr lang="cs-CZ" sz="2000" dirty="0" smtClean="0"/>
              <a:t>- činnosti</a:t>
            </a:r>
            <a:r>
              <a:rPr lang="cs-CZ" sz="2000" dirty="0"/>
              <a:t>, postupy a </a:t>
            </a:r>
            <a:r>
              <a:rPr lang="cs-CZ" sz="2000" dirty="0" smtClean="0"/>
              <a:t>mechanismy závisející </a:t>
            </a:r>
            <a:r>
              <a:rPr lang="cs-CZ" sz="2000" dirty="0"/>
              <a:t>na zručnosti zaměstnanců při styku se zákazníky, což se projevuje </a:t>
            </a:r>
            <a:r>
              <a:rPr lang="cs-CZ" sz="2000" dirty="0" smtClean="0"/>
              <a:t>v tom</a:t>
            </a:r>
            <a:r>
              <a:rPr lang="cs-CZ" sz="2000" dirty="0"/>
              <a:t>, že kvalita služby je spojena </a:t>
            </a:r>
            <a:r>
              <a:rPr lang="cs-CZ" sz="2000" dirty="0" smtClean="0"/>
              <a:t>s tím, </a:t>
            </a:r>
            <a:r>
              <a:rPr lang="cs-CZ" sz="2000" dirty="0"/>
              <a:t>kdo službu poskytuje.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23528" y="1059582"/>
            <a:ext cx="7632848" cy="98488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000" dirty="0"/>
              <a:t>Marketing destinace vyžaduje práci se službou zákazníkovi (externí marketing), lidmi (interní marketing) a procesy (interaktivní marketing</a:t>
            </a:r>
            <a:r>
              <a:rPr lang="cs-CZ" sz="2000" dirty="0" smtClean="0"/>
              <a:t>):</a:t>
            </a:r>
            <a:endParaRPr lang="cs-CZ" sz="2000" dirty="0"/>
          </a:p>
          <a:p>
            <a:endParaRPr lang="cs-CZ" dirty="0"/>
          </a:p>
        </p:txBody>
      </p:sp>
      <p:sp>
        <p:nvSpPr>
          <p:cNvPr id="3" name="Šipka dolů 2"/>
          <p:cNvSpPr/>
          <p:nvPr/>
        </p:nvSpPr>
        <p:spPr>
          <a:xfrm>
            <a:off x="3779912" y="2128088"/>
            <a:ext cx="468052" cy="377245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9807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696744" cy="507703"/>
          </a:xfrm>
        </p:spPr>
        <p:txBody>
          <a:bodyPr/>
          <a:lstStyle/>
          <a:p>
            <a:r>
              <a:rPr lang="cs-CZ" b="1" dirty="0" smtClean="0"/>
              <a:t>Produkt destinace CR</a:t>
            </a:r>
            <a:r>
              <a:rPr lang="cs-CZ" dirty="0"/>
              <a:t/>
            </a:r>
            <a:br>
              <a:rPr lang="cs-CZ" dirty="0"/>
            </a:br>
            <a:endParaRPr lang="cs-CZ" dirty="0">
              <a:effectLst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323528" y="1050072"/>
            <a:ext cx="8712968" cy="34778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sz="2000" b="1" dirty="0" smtClean="0"/>
              <a:t>= komplex </a:t>
            </a:r>
            <a:r>
              <a:rPr lang="cs-CZ" sz="2000" b="1" dirty="0"/>
              <a:t>služeb, které si host nárokuje </a:t>
            </a:r>
            <a:r>
              <a:rPr lang="cs-CZ" sz="2000" b="1" dirty="0" smtClean="0"/>
              <a:t>v určitém </a:t>
            </a:r>
            <a:r>
              <a:rPr lang="cs-CZ" sz="2000" b="1" dirty="0"/>
              <a:t>prostoru. </a:t>
            </a:r>
            <a:endParaRPr lang="cs-CZ" sz="2000" b="1" dirty="0" smtClean="0"/>
          </a:p>
          <a:p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Celkový </a:t>
            </a:r>
            <a:r>
              <a:rPr lang="cs-CZ" sz="2000" dirty="0"/>
              <a:t>produkt destinace obsahuje kombinaci všech služeb, které host „konzumuje“ od té doby, kdy opustí domov až do doby svého návratu domů.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Specifický </a:t>
            </a:r>
            <a:r>
              <a:rPr lang="cs-CZ" sz="2000" dirty="0"/>
              <a:t>produkt tvoří většinou komerční produkty, představující komponenty celkového produktu, </a:t>
            </a:r>
          </a:p>
          <a:p>
            <a:endParaRPr lang="cs-CZ" sz="2000" dirty="0"/>
          </a:p>
          <a:p>
            <a:r>
              <a:rPr lang="cs-CZ" sz="2000" b="1" dirty="0"/>
              <a:t>Produkt destinace je tvořen</a:t>
            </a:r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infrastrukturou CR </a:t>
            </a:r>
            <a:r>
              <a:rPr lang="cs-CZ" sz="2000" dirty="0"/>
              <a:t>(ubytování, gastronomie, doprava, zařízení volného času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a </a:t>
            </a:r>
            <a:r>
              <a:rPr lang="cs-CZ" sz="2000" dirty="0"/>
              <a:t>„nehmotnými“ produkty, jako je pohostinnost, nálada, zábava, vkus, radost, zážitek </a:t>
            </a:r>
          </a:p>
        </p:txBody>
      </p:sp>
    </p:spTree>
    <p:extLst>
      <p:ext uri="{BB962C8B-B14F-4D97-AF65-F5344CB8AC3E}">
        <p14:creationId xmlns:p14="http://schemas.microsoft.com/office/powerpoint/2010/main" val="2411685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696744" cy="507703"/>
          </a:xfrm>
        </p:spPr>
        <p:txBody>
          <a:bodyPr/>
          <a:lstStyle/>
          <a:p>
            <a:r>
              <a:rPr lang="cs-CZ" b="1" dirty="0"/>
              <a:t>Vytváření produktu</a:t>
            </a:r>
            <a:endParaRPr lang="cs-CZ" dirty="0">
              <a:effectLst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79512" y="915566"/>
            <a:ext cx="8712968" cy="40934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produkt CR, musí být zaměřen na </a:t>
            </a:r>
            <a:r>
              <a:rPr lang="cs-CZ" sz="2000" b="1" dirty="0" smtClean="0"/>
              <a:t>zážitky</a:t>
            </a:r>
            <a:r>
              <a:rPr lang="cs-CZ" sz="2000" dirty="0" smtClean="0"/>
              <a:t> </a:t>
            </a:r>
            <a:r>
              <a:rPr lang="cs-CZ" sz="2000" dirty="0"/>
              <a:t>a </a:t>
            </a:r>
            <a:r>
              <a:rPr lang="cs-CZ" sz="2000" dirty="0" smtClean="0"/>
              <a:t>odlišuje se od </a:t>
            </a:r>
            <a:r>
              <a:rPr lang="cs-CZ" sz="2000" dirty="0"/>
              <a:t>produktů jeho konkurentů. </a:t>
            </a:r>
            <a:endParaRPr lang="cs-CZ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 smtClean="0"/>
              <a:t>tvorba </a:t>
            </a:r>
            <a:r>
              <a:rPr lang="cs-CZ" sz="2000" b="1" dirty="0"/>
              <a:t>produktu </a:t>
            </a:r>
            <a:r>
              <a:rPr lang="cs-CZ" sz="2000" dirty="0" smtClean="0"/>
              <a:t>může být důležitější </a:t>
            </a:r>
            <a:r>
              <a:rPr lang="cs-CZ" sz="2000" dirty="0"/>
              <a:t>než formální řízení destinace destinačním managementem</a:t>
            </a:r>
            <a:r>
              <a:rPr lang="cs-CZ" sz="20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produktem je </a:t>
            </a:r>
            <a:r>
              <a:rPr lang="cs-CZ" sz="2000" b="1" dirty="0" smtClean="0"/>
              <a:t>nabídka </a:t>
            </a:r>
            <a:r>
              <a:rPr lang="cs-CZ" sz="2000" b="1" dirty="0"/>
              <a:t>turistických atraktivit </a:t>
            </a:r>
            <a:r>
              <a:rPr lang="cs-CZ" sz="2000" dirty="0"/>
              <a:t>pro vícedenní pobyt turisty v turistickém regionu. </a:t>
            </a:r>
            <a:endParaRPr lang="cs-CZ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převážně se produkt neprodává </a:t>
            </a:r>
            <a:r>
              <a:rPr lang="cs-CZ" sz="2000" dirty="0"/>
              <a:t>jako jeden balíček služeb, ale jako volná nabídka jednotlivých atraktivit a služeb pro turisty.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často je nabízen </a:t>
            </a:r>
            <a:r>
              <a:rPr lang="cs-CZ" sz="2000" b="1" dirty="0" smtClean="0"/>
              <a:t>soubor </a:t>
            </a:r>
            <a:r>
              <a:rPr lang="cs-CZ" sz="2000" b="1" dirty="0"/>
              <a:t>formou zážitkových nebo slevových karet</a:t>
            </a:r>
            <a:r>
              <a:rPr lang="cs-CZ" sz="2000" dirty="0"/>
              <a:t>, kdy turista si konkrétní baliček sestavuje sám podle svých zájmů, potřeb a délky pobytu.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n</a:t>
            </a:r>
            <a:r>
              <a:rPr lang="cs-CZ" sz="2000" dirty="0" smtClean="0"/>
              <a:t>abídka </a:t>
            </a:r>
            <a:r>
              <a:rPr lang="cs-CZ" sz="2000" dirty="0"/>
              <a:t>prostřednictvím zážitkové nebo slevové karty manifestuje základní nabídku tak, že tyto atraktivity jsou obvykle pro majitele karty po dobu jeho pobytu zdarma nebo s minimální výší doplatku. </a:t>
            </a: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3598670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7260" y="216665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703622"/>
            <a:ext cx="2448272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2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067944" y="1707654"/>
            <a:ext cx="3888052" cy="30243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51520" y="1415589"/>
            <a:ext cx="3312368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 přednášky:</a:t>
            </a:r>
          </a:p>
          <a:p>
            <a:pPr algn="l"/>
            <a:endParaRPr lang="cs-CZ" sz="2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cs-CZ" sz="2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cs-CZ" sz="2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4644008" y="1563638"/>
            <a:ext cx="3528392" cy="258532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b="1">
                <a:latin typeface="Times New Roman" panose="02020603050405020304" pitchFamily="18" charset="0"/>
                <a:cs typeface="Times New Roman" panose="02020603050405020304" pitchFamily="18" charset="0"/>
              </a:rPr>
              <a:t>Hodnotový marketing </a:t>
            </a:r>
          </a:p>
          <a:p>
            <a:r>
              <a:rPr lang="cs-CZ" b="1">
                <a:latin typeface="Times New Roman" panose="02020603050405020304" pitchFamily="18" charset="0"/>
                <a:cs typeface="Times New Roman" panose="02020603050405020304" pitchFamily="18" charset="0"/>
              </a:rPr>
              <a:t>Hodnota značky v CR</a:t>
            </a:r>
            <a:endParaRPr lang="cs-CZ" sz="1050">
              <a:latin typeface="Times New Roman" panose="02020603050405020304" pitchFamily="18" charset="0"/>
            </a:endParaRPr>
          </a:p>
          <a:p>
            <a:r>
              <a:rPr lang="cs-CZ" b="1">
                <a:latin typeface="Times New Roman" panose="02020603050405020304" pitchFamily="18" charset="0"/>
                <a:cs typeface="Times New Roman" panose="02020603050405020304" pitchFamily="18" charset="0"/>
              </a:rPr>
              <a:t>Marketing destinace CR, </a:t>
            </a:r>
          </a:p>
          <a:p>
            <a:r>
              <a:rPr lang="cs-CZ" b="1">
                <a:latin typeface="Times New Roman" panose="02020603050405020304" pitchFamily="18" charset="0"/>
                <a:cs typeface="Times New Roman" panose="02020603050405020304" pitchFamily="18" charset="0"/>
              </a:rPr>
              <a:t>Strategicky řízená destinace CR</a:t>
            </a:r>
          </a:p>
          <a:p>
            <a:r>
              <a:rPr lang="cs-CZ" b="1">
                <a:latin typeface="Times New Roman" panose="02020603050405020304" pitchFamily="18" charset="0"/>
                <a:cs typeface="Times New Roman" panose="02020603050405020304" pitchFamily="18" charset="0"/>
              </a:rPr>
              <a:t>Partnerství v destinaci CR, výhody a nevýhody,</a:t>
            </a:r>
          </a:p>
          <a:p>
            <a:r>
              <a:rPr lang="cs-CZ" b="1">
                <a:latin typeface="Times New Roman" panose="02020603050405020304" pitchFamily="18" charset="0"/>
                <a:cs typeface="Times New Roman" panose="02020603050405020304" pitchFamily="18" charset="0"/>
              </a:rPr>
              <a:t>Produkt destinace cestovního ruchu</a:t>
            </a:r>
          </a:p>
          <a:p>
            <a:r>
              <a:rPr lang="cs-CZ" b="1">
                <a:latin typeface="Times New Roman" panose="02020603050405020304" pitchFamily="18" charset="0"/>
                <a:cs typeface="Times New Roman" panose="02020603050405020304" pitchFamily="18" charset="0"/>
              </a:rPr>
              <a:t>Produktové balíčky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3875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696744" cy="507703"/>
          </a:xfrm>
        </p:spPr>
        <p:txBody>
          <a:bodyPr/>
          <a:lstStyle/>
          <a:p>
            <a:r>
              <a:rPr lang="cs-CZ" b="1" dirty="0"/>
              <a:t>Tvorba </a:t>
            </a:r>
            <a:r>
              <a:rPr lang="cs-CZ" b="1" dirty="0" smtClean="0"/>
              <a:t>balíčků </a:t>
            </a:r>
            <a:r>
              <a:rPr lang="cs-CZ" b="1" dirty="0"/>
              <a:t>služeb </a:t>
            </a:r>
            <a:r>
              <a:rPr lang="cs-CZ" b="1" dirty="0" smtClean="0"/>
              <a:t>a programů v destinaci</a:t>
            </a:r>
            <a:r>
              <a:rPr lang="cs-CZ" dirty="0"/>
              <a:t/>
            </a:r>
            <a:br>
              <a:rPr lang="cs-CZ" dirty="0"/>
            </a:br>
            <a:endParaRPr lang="cs-CZ" dirty="0">
              <a:effectLst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539552" y="915566"/>
            <a:ext cx="5472608" cy="34778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sz="2000" b="1" dirty="0" smtClean="0"/>
              <a:t>Návštěvník/host </a:t>
            </a:r>
            <a:r>
              <a:rPr lang="cs-CZ" sz="2000" b="1" dirty="0"/>
              <a:t>si </a:t>
            </a:r>
            <a:r>
              <a:rPr lang="cs-CZ" sz="2000" b="1" dirty="0" smtClean="0"/>
              <a:t>může: </a:t>
            </a:r>
            <a:endParaRPr lang="cs-CZ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zakoupit </a:t>
            </a:r>
            <a:r>
              <a:rPr lang="cs-CZ" sz="2000" dirty="0"/>
              <a:t>pobyt </a:t>
            </a:r>
            <a:r>
              <a:rPr lang="cs-CZ" sz="2000" dirty="0" smtClean="0"/>
              <a:t>v destinaci</a:t>
            </a:r>
            <a:r>
              <a:rPr lang="cs-CZ" sz="2000" dirty="0"/>
              <a:t>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v </a:t>
            </a:r>
            <a:r>
              <a:rPr lang="cs-CZ" sz="2000" dirty="0"/>
              <a:t>cestovní kanceláři,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nakoupit </a:t>
            </a:r>
            <a:r>
              <a:rPr lang="cs-CZ" sz="2000" dirty="0"/>
              <a:t>jednotlivé části přímo u provozovatelů,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uskutečnit </a:t>
            </a:r>
            <a:r>
              <a:rPr lang="cs-CZ" sz="2000" dirty="0"/>
              <a:t>nákup prostřednictvím internetu, atd. </a:t>
            </a:r>
          </a:p>
          <a:p>
            <a:endParaRPr lang="cs-CZ" sz="2000" dirty="0"/>
          </a:p>
          <a:p>
            <a:r>
              <a:rPr lang="cs-CZ" sz="2000" dirty="0"/>
              <a:t>Na tvorbě balíku služeb se podílí mnoho různých</a:t>
            </a:r>
            <a:r>
              <a:rPr lang="cs-CZ" sz="2000" b="1" dirty="0"/>
              <a:t> podniků </a:t>
            </a:r>
            <a:r>
              <a:rPr lang="cs-CZ" sz="2000" dirty="0"/>
              <a:t>a organizací, a také </a:t>
            </a:r>
            <a:r>
              <a:rPr lang="cs-CZ" sz="2000" b="1" dirty="0"/>
              <a:t>sám </a:t>
            </a:r>
            <a:r>
              <a:rPr lang="cs-CZ" sz="2000" b="1" dirty="0" smtClean="0"/>
              <a:t>návštěvník </a:t>
            </a:r>
            <a:r>
              <a:rPr lang="cs-CZ" sz="2000" dirty="0" smtClean="0"/>
              <a:t>destinace.</a:t>
            </a:r>
            <a:endParaRPr lang="cs-CZ" sz="2000" dirty="0"/>
          </a:p>
          <a:p>
            <a:r>
              <a:rPr lang="cs-CZ" sz="2000" dirty="0"/>
              <a:t>Každý z uvedených subjektů jak na straně nabídky, tak i na straně poptávky má své cíle a zájmy. </a:t>
            </a:r>
          </a:p>
        </p:txBody>
      </p:sp>
      <p:pic>
        <p:nvPicPr>
          <p:cNvPr id="4" name="Obrázek 3" descr="プレゼント / 贈り物 - GATAG｜フリーイラスト素材集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1178339"/>
            <a:ext cx="2620370" cy="2952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897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effectLst/>
              </a:rPr>
              <a:t>Výhody společných balíčků</a:t>
            </a:r>
            <a:endParaRPr lang="cs-CZ" b="1" dirty="0">
              <a:effectLst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79512" y="762142"/>
            <a:ext cx="6120680" cy="40934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 smtClean="0"/>
              <a:t>zvyšovat </a:t>
            </a:r>
            <a:r>
              <a:rPr lang="cs-CZ" sz="2000" b="1" dirty="0"/>
              <a:t>poptávku</a:t>
            </a:r>
            <a:r>
              <a:rPr lang="cs-CZ" sz="2000" dirty="0"/>
              <a:t> mimo sezónu,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 smtClean="0"/>
              <a:t>zvyšovat </a:t>
            </a:r>
            <a:r>
              <a:rPr lang="cs-CZ" sz="2000" b="1" dirty="0"/>
              <a:t>přitažlivost </a:t>
            </a:r>
            <a:r>
              <a:rPr lang="cs-CZ" sz="2000" dirty="0"/>
              <a:t>destinace pro specifické cílové trhy,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využívat </a:t>
            </a:r>
            <a:r>
              <a:rPr lang="cs-CZ" sz="2000" b="1" dirty="0"/>
              <a:t>komplementárních zařízení</a:t>
            </a:r>
            <a:r>
              <a:rPr lang="cs-CZ" sz="2000" dirty="0"/>
              <a:t>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společně </a:t>
            </a:r>
            <a:r>
              <a:rPr lang="cs-CZ" sz="2000" dirty="0"/>
              <a:t>budovat </a:t>
            </a:r>
            <a:r>
              <a:rPr lang="cs-CZ" sz="2000" b="1" dirty="0"/>
              <a:t>vztahy s veřejností</a:t>
            </a:r>
            <a:r>
              <a:rPr lang="cs-CZ" sz="2000" dirty="0"/>
              <a:t>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zvýšit </a:t>
            </a:r>
            <a:r>
              <a:rPr lang="cs-CZ" sz="2000" dirty="0"/>
              <a:t>průměrné tržby na jednoho zákazníka,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prodloužit </a:t>
            </a:r>
            <a:r>
              <a:rPr lang="cs-CZ" sz="2000" b="1" dirty="0"/>
              <a:t>délku pobytu</a:t>
            </a:r>
            <a:r>
              <a:rPr lang="cs-CZ" sz="2000" dirty="0"/>
              <a:t>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nabízet </a:t>
            </a:r>
            <a:r>
              <a:rPr lang="cs-CZ" sz="2000" b="1" dirty="0"/>
              <a:t>tematicky zaměřené programy</a:t>
            </a:r>
            <a:r>
              <a:rPr lang="cs-CZ" sz="2000" dirty="0"/>
              <a:t>. </a:t>
            </a:r>
            <a:endParaRPr lang="cs-CZ" sz="2000" dirty="0" smtClean="0"/>
          </a:p>
          <a:p>
            <a:endParaRPr lang="cs-CZ" sz="2000" dirty="0"/>
          </a:p>
          <a:p>
            <a:r>
              <a:rPr lang="cs-CZ" sz="2000" dirty="0" smtClean="0"/>
              <a:t>Úspěch </a:t>
            </a:r>
            <a:r>
              <a:rPr lang="cs-CZ" sz="2000" dirty="0"/>
              <a:t>turistické destinace nespočívá v strategii </a:t>
            </a:r>
            <a:r>
              <a:rPr lang="cs-CZ" sz="2000" dirty="0" smtClean="0"/>
              <a:t>nabídky - spíše </a:t>
            </a:r>
            <a:r>
              <a:rPr lang="cs-CZ" sz="2000" dirty="0"/>
              <a:t>v koordinaci nabídky pro vybrané segmenty trhu. </a:t>
            </a:r>
          </a:p>
          <a:p>
            <a:r>
              <a:rPr lang="cs-CZ" sz="2000" b="1" dirty="0">
                <a:solidFill>
                  <a:srgbClr val="FF0000"/>
                </a:solidFill>
              </a:rPr>
              <a:t>Tvorba balíku služeb nabízí hostům: </a:t>
            </a:r>
            <a:r>
              <a:rPr lang="cs-CZ" sz="2000" dirty="0"/>
              <a:t>větší pohodlí, hospodárnost, možnost plánovat </a:t>
            </a:r>
            <a:r>
              <a:rPr lang="cs-CZ" sz="2000" dirty="0" smtClean="0"/>
              <a:t>prostředky.</a:t>
            </a:r>
            <a:endParaRPr lang="cs-CZ" sz="2000" dirty="0"/>
          </a:p>
        </p:txBody>
      </p:sp>
      <p:pic>
        <p:nvPicPr>
          <p:cNvPr id="2" name="Obrázek 1" descr="プレゼント / 贈り物 - GATAG｜フリーイラスト素材集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5638" y="1647341"/>
            <a:ext cx="2548362" cy="2323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241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472608" cy="507703"/>
          </a:xfrm>
        </p:spPr>
        <p:txBody>
          <a:bodyPr/>
          <a:lstStyle/>
          <a:p>
            <a:r>
              <a:rPr lang="cs-CZ" b="1" dirty="0"/>
              <a:t>Význam </a:t>
            </a:r>
            <a:r>
              <a:rPr lang="cs-CZ" b="1" dirty="0" smtClean="0"/>
              <a:t>partnerství v destinaci</a:t>
            </a:r>
            <a:r>
              <a:rPr lang="cs-CZ" dirty="0"/>
              <a:t/>
            </a:r>
            <a:br>
              <a:rPr lang="cs-CZ" dirty="0"/>
            </a:br>
            <a:endParaRPr lang="cs-CZ" dirty="0">
              <a:effectLst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251520" y="693597"/>
            <a:ext cx="5760640" cy="424731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000" b="1" dirty="0" smtClean="0"/>
              <a:t>Spolupráce </a:t>
            </a:r>
            <a:r>
              <a:rPr lang="cs-CZ" sz="2000" b="1" dirty="0"/>
              <a:t>soukromého a veřejného </a:t>
            </a:r>
            <a:r>
              <a:rPr lang="cs-CZ" sz="2000" b="1" dirty="0" smtClean="0"/>
              <a:t>sektoru:</a:t>
            </a:r>
          </a:p>
          <a:p>
            <a:pPr>
              <a:lnSpc>
                <a:spcPct val="150000"/>
              </a:lnSpc>
            </a:pPr>
            <a:r>
              <a:rPr lang="cs-CZ" sz="2000" dirty="0" smtClean="0"/>
              <a:t> • </a:t>
            </a:r>
            <a:r>
              <a:rPr lang="cs-CZ" sz="2000" b="1" dirty="0" smtClean="0"/>
              <a:t>Atraktivita </a:t>
            </a:r>
            <a:r>
              <a:rPr lang="cs-CZ" sz="2000" b="1" dirty="0"/>
              <a:t>destinace </a:t>
            </a:r>
            <a:r>
              <a:rPr lang="cs-CZ" sz="2000" dirty="0"/>
              <a:t>-budování image, ochrana přírodních a </a:t>
            </a:r>
            <a:r>
              <a:rPr lang="cs-CZ" sz="2000" dirty="0" smtClean="0"/>
              <a:t>kulturních </a:t>
            </a:r>
            <a:r>
              <a:rPr lang="cs-CZ" sz="2000" dirty="0"/>
              <a:t>zdrojů</a:t>
            </a:r>
            <a:r>
              <a:rPr lang="cs-CZ" sz="2000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cs-CZ" sz="2000" dirty="0" smtClean="0"/>
              <a:t>• </a:t>
            </a:r>
            <a:r>
              <a:rPr lang="cs-CZ" sz="2000" b="1" dirty="0" smtClean="0"/>
              <a:t>Efektivní </a:t>
            </a:r>
            <a:r>
              <a:rPr lang="cs-CZ" sz="2000" b="1" dirty="0"/>
              <a:t>marketing </a:t>
            </a:r>
            <a:r>
              <a:rPr lang="cs-CZ" sz="2000" dirty="0"/>
              <a:t>-využívání nových technologií </a:t>
            </a:r>
            <a:r>
              <a:rPr lang="cs-CZ" sz="2000" dirty="0" smtClean="0"/>
              <a:t>v propagaci.</a:t>
            </a:r>
          </a:p>
          <a:p>
            <a:pPr>
              <a:lnSpc>
                <a:spcPct val="150000"/>
              </a:lnSpc>
            </a:pPr>
            <a:r>
              <a:rPr lang="cs-CZ" sz="2000" dirty="0" smtClean="0"/>
              <a:t>• </a:t>
            </a:r>
            <a:r>
              <a:rPr lang="cs-CZ" sz="2000" b="1" dirty="0" smtClean="0"/>
              <a:t>Posílení </a:t>
            </a:r>
            <a:r>
              <a:rPr lang="cs-CZ" sz="2000" b="1" dirty="0"/>
              <a:t>produktivity </a:t>
            </a:r>
            <a:r>
              <a:rPr lang="cs-CZ" sz="2000" dirty="0"/>
              <a:t>–standardy kvality, technologické </a:t>
            </a:r>
            <a:r>
              <a:rPr lang="cs-CZ" sz="2000" dirty="0" smtClean="0"/>
              <a:t>inovace</a:t>
            </a:r>
          </a:p>
          <a:p>
            <a:pPr>
              <a:lnSpc>
                <a:spcPct val="150000"/>
              </a:lnSpc>
            </a:pPr>
            <a:r>
              <a:rPr lang="cs-CZ" sz="2000" dirty="0" smtClean="0"/>
              <a:t>• </a:t>
            </a:r>
            <a:r>
              <a:rPr lang="cs-CZ" sz="2000" b="1" dirty="0" smtClean="0"/>
              <a:t>Management </a:t>
            </a:r>
            <a:r>
              <a:rPr lang="cs-CZ" sz="2000" b="1" dirty="0"/>
              <a:t>destinace </a:t>
            </a:r>
            <a:r>
              <a:rPr lang="cs-CZ" sz="2000" dirty="0" smtClean="0"/>
              <a:t>-vzdělávací </a:t>
            </a:r>
            <a:r>
              <a:rPr lang="cs-CZ" sz="2000" dirty="0"/>
              <a:t>programy, usnadnění investic.</a:t>
            </a:r>
          </a:p>
        </p:txBody>
      </p:sp>
      <p:pic>
        <p:nvPicPr>
          <p:cNvPr id="5" name="Obrázek 4" descr="Sparks of entrepreneur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6968" y="1491630"/>
            <a:ext cx="2915816" cy="2723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6629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effectLst/>
              </a:rPr>
              <a:t>Partnerství v destinaci</a:t>
            </a:r>
            <a:endParaRPr lang="cs-CZ" b="1" dirty="0">
              <a:effectLst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81065" y="1025963"/>
            <a:ext cx="8784976" cy="224676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Způsob</a:t>
            </a:r>
            <a:r>
              <a:rPr lang="cs-CZ" sz="2000" dirty="0"/>
              <a:t>, jak v konkurenci obstát, je </a:t>
            </a:r>
            <a:r>
              <a:rPr lang="cs-CZ" sz="2000" b="1" dirty="0"/>
              <a:t>společné využívání zdrojů</a:t>
            </a:r>
            <a:r>
              <a:rPr lang="cs-CZ" sz="2000" dirty="0"/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V </a:t>
            </a:r>
            <a:r>
              <a:rPr lang="cs-CZ" sz="2000" dirty="0"/>
              <a:t>mnoha oblastech je konkurence zbytečná, zvyšuje náklady.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Je </a:t>
            </a:r>
            <a:r>
              <a:rPr lang="cs-CZ" sz="2000" dirty="0"/>
              <a:t>lepší vstoupit do </a:t>
            </a:r>
            <a:r>
              <a:rPr lang="cs-CZ" sz="2000" b="1" dirty="0"/>
              <a:t>partnerských vztahů </a:t>
            </a:r>
            <a:r>
              <a:rPr lang="cs-CZ" sz="2000" dirty="0"/>
              <a:t>a zaměřit se na </a:t>
            </a:r>
            <a:r>
              <a:rPr lang="cs-CZ" sz="2000" b="1" dirty="0"/>
              <a:t>společný cíl</a:t>
            </a:r>
            <a:r>
              <a:rPr lang="cs-CZ" sz="2000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/>
              <a:t>Spolupráce</a:t>
            </a:r>
            <a:r>
              <a:rPr lang="cs-CZ" sz="2000" dirty="0"/>
              <a:t> posiluje možnost přesvědčit odpovědné činitele o nutnosti podpory CR, včetně uvolnění finančních prostředků na vybudování všeobecné infrastruktury i na udržení a rozvoj stávající infrastruktury CR. </a:t>
            </a:r>
          </a:p>
          <a:p>
            <a:pPr algn="ctr"/>
            <a:r>
              <a:rPr lang="cs-CZ" sz="2000" b="1" dirty="0" smtClean="0">
                <a:solidFill>
                  <a:srgbClr val="FF0000"/>
                </a:solidFill>
              </a:rPr>
              <a:t>Koordinace v CR je nutná – mnoho subjektů.</a:t>
            </a:r>
            <a:endParaRPr lang="cs-CZ" sz="2000" b="1" dirty="0">
              <a:solidFill>
                <a:srgbClr val="FF0000"/>
              </a:solidFill>
            </a:endParaRPr>
          </a:p>
        </p:txBody>
      </p:sp>
      <p:pic>
        <p:nvPicPr>
          <p:cNvPr id="4" name="Obrázek 3" descr="Hands Holding Jigsaw Free Stock Photo - Public Domain Picture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4615" y="3272732"/>
            <a:ext cx="5857875" cy="1819297"/>
          </a:xfrm>
          <a:prstGeom prst="rect">
            <a:avLst/>
          </a:prstGeom>
          <a:solidFill>
            <a:schemeClr val="tx1"/>
          </a:solidFill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916040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91680" y="123478"/>
            <a:ext cx="4536504" cy="507703"/>
          </a:xfrm>
        </p:spPr>
        <p:txBody>
          <a:bodyPr/>
          <a:lstStyle/>
          <a:p>
            <a:pPr algn="ctr"/>
            <a:r>
              <a:rPr lang="cs-CZ" b="1" dirty="0" smtClean="0"/>
              <a:t>Shrnutí přednášky</a:t>
            </a:r>
            <a:endParaRPr lang="cs-CZ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251520" y="1059582"/>
            <a:ext cx="8640960" cy="40934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Hodnotový marketing </a:t>
            </a:r>
            <a:r>
              <a:rPr lang="cs-CZ" sz="2000" dirty="0" smtClean="0"/>
              <a:t>– hodnota služby pro zákazníka</a:t>
            </a:r>
          </a:p>
          <a:p>
            <a:r>
              <a:rPr lang="cs-CZ" sz="2000" b="1" dirty="0" smtClean="0"/>
              <a:t>Hodnota značky </a:t>
            </a:r>
            <a:r>
              <a:rPr lang="cs-CZ" sz="2000" dirty="0" smtClean="0"/>
              <a:t>– význam v CR, funkce, nástroj komunikace, životní cyklus, loajalita zákazníka…přínosy značky v CR, značka cílového místa, </a:t>
            </a:r>
          </a:p>
          <a:p>
            <a:r>
              <a:rPr lang="cs-CZ" sz="2000" dirty="0" smtClean="0"/>
              <a:t>Marketing destinace</a:t>
            </a:r>
          </a:p>
          <a:p>
            <a:r>
              <a:rPr lang="cs-CZ" sz="2000" b="1" dirty="0" smtClean="0"/>
              <a:t>Turistické regiony v ČR </a:t>
            </a:r>
            <a:r>
              <a:rPr lang="cs-CZ" sz="2000" dirty="0" smtClean="0"/>
              <a:t>– charakteristika</a:t>
            </a:r>
          </a:p>
          <a:p>
            <a:r>
              <a:rPr lang="cs-CZ" sz="2000" b="1" dirty="0" smtClean="0"/>
              <a:t>Turistický management </a:t>
            </a:r>
            <a:r>
              <a:rPr lang="cs-CZ" sz="2000" dirty="0" smtClean="0"/>
              <a:t>–funkce, role, cíl</a:t>
            </a:r>
          </a:p>
          <a:p>
            <a:r>
              <a:rPr lang="cs-CZ" sz="2000" dirty="0" smtClean="0"/>
              <a:t>Marketingové řízení destinace CR, marketing destinace</a:t>
            </a:r>
          </a:p>
          <a:p>
            <a:r>
              <a:rPr lang="cs-CZ" sz="2000" b="1" dirty="0" smtClean="0"/>
              <a:t>Propagace ČR </a:t>
            </a:r>
            <a:r>
              <a:rPr lang="cs-CZ" sz="2000" dirty="0" smtClean="0"/>
              <a:t>– </a:t>
            </a:r>
            <a:r>
              <a:rPr lang="cs-CZ" sz="2000" dirty="0" err="1" smtClean="0"/>
              <a:t>CzechTourism</a:t>
            </a:r>
            <a:r>
              <a:rPr lang="cs-CZ" sz="2000" dirty="0" smtClean="0"/>
              <a:t>- úkoly, funkce, aktivity, marketingový plán</a:t>
            </a:r>
          </a:p>
          <a:p>
            <a:r>
              <a:rPr lang="cs-CZ" sz="2000" b="1" dirty="0" smtClean="0"/>
              <a:t>Marketingové téma 2018 </a:t>
            </a:r>
            <a:r>
              <a:rPr lang="cs-CZ" sz="2000" dirty="0" smtClean="0"/>
              <a:t>– 100 let republiky</a:t>
            </a:r>
          </a:p>
          <a:p>
            <a:r>
              <a:rPr lang="cs-CZ" sz="2000" dirty="0" smtClean="0"/>
              <a:t>Cílové skupiny destinací</a:t>
            </a:r>
          </a:p>
          <a:p>
            <a:r>
              <a:rPr lang="cs-CZ" sz="2000" b="1" dirty="0" smtClean="0"/>
              <a:t>Strategicky řízená destinace</a:t>
            </a:r>
            <a:r>
              <a:rPr lang="cs-CZ" sz="2000" dirty="0" smtClean="0"/>
              <a:t>, zaměření marketingu destinací, produkt, tvorba balíčků, </a:t>
            </a:r>
          </a:p>
          <a:p>
            <a:r>
              <a:rPr lang="cs-CZ" sz="2000" b="1" dirty="0" smtClean="0"/>
              <a:t>Partnerství a jeho význam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27138184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15816" y="2571750"/>
            <a:ext cx="4536504" cy="507703"/>
          </a:xfrm>
        </p:spPr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2417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67494"/>
            <a:ext cx="5760640" cy="507703"/>
          </a:xfrm>
        </p:spPr>
        <p:txBody>
          <a:bodyPr/>
          <a:lstStyle/>
          <a:p>
            <a:r>
              <a:rPr lang="cs-CZ" b="1" cap="small" dirty="0" smtClean="0"/>
              <a:t>Hodnotový marketing</a:t>
            </a:r>
            <a:br>
              <a:rPr lang="cs-CZ" b="1" cap="small" dirty="0" smtClean="0"/>
            </a:br>
            <a:r>
              <a:rPr lang="cs-CZ" b="1" cap="small" dirty="0" smtClean="0"/>
              <a:t>hodnota </a:t>
            </a:r>
            <a:r>
              <a:rPr lang="cs-CZ" b="1" cap="small" dirty="0"/>
              <a:t>služby pro zákazníka</a:t>
            </a:r>
            <a:br>
              <a:rPr lang="cs-CZ" b="1" cap="small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07504" y="1131590"/>
            <a:ext cx="8856984" cy="375487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indent="180340" algn="just"/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Hodnota představuje pro spotřebitele užitek služby. </a:t>
            </a:r>
            <a:endParaRPr lang="cs-CZ" sz="2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just"/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cs-CZ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rozdíl </a:t>
            </a:r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mezi cenou, kterou zaplatí a hodnotou, kterou je ochoten zaplatit za získání hledaného užitku se nazývá spotřebitelský přebytek</a:t>
            </a:r>
            <a:r>
              <a:rPr lang="cs-CZ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indent="180340" algn="just"/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indent="180340" algn="just"/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Č</a:t>
            </a:r>
            <a:r>
              <a:rPr lang="cs-CZ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istá hodnota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souhrn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všech vnímaných užitků (hrubá hodnota) mínus souhrn všech vnímaných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nákladů.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Jestliže zákazník dospěje k názoru, že jeho náklady spojené se získáním služby byly neúměrné získanému užitku, obdržel negativní čistou hodnotu. </a:t>
            </a:r>
            <a:endParaRPr lang="cs-CZ" sz="2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just"/>
            <a:endParaRPr lang="cs-CZ" sz="2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just"/>
            <a:r>
              <a:rPr lang="cs-CZ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Zvyšování čisté hodnoty </a:t>
            </a:r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služby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(též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spotřebitelský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přebytek</a:t>
            </a:r>
            <a:r>
              <a:rPr lang="cs-CZ" sz="20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-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přidání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užitků, 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nebo snížení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nákladů zákazníka,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kombinace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obou přístupů. </a:t>
            </a:r>
            <a:endParaRPr lang="cs-CZ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ctr"/>
            <a:r>
              <a:rPr lang="cs-CZ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Souvisí </a:t>
            </a:r>
            <a:r>
              <a:rPr lang="cs-CZ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 především se zdokonalováním procesu poskytování služeb. </a:t>
            </a:r>
            <a:endParaRPr lang="cs-CZ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86310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264696" cy="507703"/>
          </a:xfrm>
        </p:spPr>
        <p:txBody>
          <a:bodyPr/>
          <a:lstStyle/>
          <a:p>
            <a:r>
              <a:rPr lang="cs-CZ" b="1" cap="small" dirty="0"/>
              <a:t>Hodnota služby pro zákazníka</a:t>
            </a:r>
            <a:r>
              <a:rPr lang="cs-CZ" cap="small" dirty="0"/>
              <a:t/>
            </a:r>
            <a:br>
              <a:rPr lang="cs-CZ" cap="small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5827" y="1131590"/>
            <a:ext cx="8928992" cy="363176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indent="180340" algn="just">
              <a:lnSpc>
                <a:spcPct val="115000"/>
              </a:lnSpc>
            </a:pPr>
            <a:r>
              <a:rPr lang="cs-CZ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Pokud </a:t>
            </a:r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 služba oceněna cenou, která je nižší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než je zákazníkem vnímaná hodnota nabídky, je podnik poskytující službu zřejmě schopen získat vyšší, než průměrný podíl na trhu, protože zákazníci získávají pocit, že za své peníze obdrželi vyšší hodnotu. </a:t>
            </a:r>
            <a:endParaRPr lang="cs-CZ" sz="2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just">
              <a:lnSpc>
                <a:spcPct val="115000"/>
              </a:lnSpc>
            </a:pPr>
            <a:r>
              <a:rPr lang="cs-CZ" sz="2000" dirty="0" smtClean="0"/>
              <a:t>Po </a:t>
            </a:r>
            <a:r>
              <a:rPr lang="cs-CZ" sz="2000" dirty="0"/>
              <a:t>analýze </a:t>
            </a:r>
            <a:r>
              <a:rPr lang="cs-CZ" sz="2000" dirty="0" smtClean="0"/>
              <a:t>vlastností </a:t>
            </a:r>
            <a:r>
              <a:rPr lang="cs-CZ" sz="2000" dirty="0"/>
              <a:t>produktu se firma může rozhodnout, zda bude investovat úsilí do </a:t>
            </a:r>
            <a:r>
              <a:rPr lang="cs-CZ" sz="2000" b="1" dirty="0"/>
              <a:t>diferenciace svého produktu </a:t>
            </a:r>
            <a:r>
              <a:rPr lang="cs-CZ" sz="2000" dirty="0"/>
              <a:t>od nabídky konkurence. </a:t>
            </a:r>
            <a:endParaRPr lang="cs-CZ" sz="2000" dirty="0" smtClean="0"/>
          </a:p>
          <a:p>
            <a:pPr indent="180340" algn="just">
              <a:lnSpc>
                <a:spcPct val="115000"/>
              </a:lnSpc>
            </a:pPr>
            <a:r>
              <a:rPr lang="cs-CZ" sz="2000" dirty="0" smtClean="0"/>
              <a:t>Pokud </a:t>
            </a:r>
            <a:r>
              <a:rPr lang="cs-CZ" sz="2000" dirty="0"/>
              <a:t>se rozhodne kladně, může svůj hlavní produkt obohatit o důležité vlastnosti a tím zvýšit užitek z poskytování služby. </a:t>
            </a:r>
            <a:endParaRPr lang="cs-CZ" sz="2000" dirty="0" smtClean="0"/>
          </a:p>
          <a:p>
            <a:pPr indent="180340" algn="just">
              <a:lnSpc>
                <a:spcPct val="115000"/>
              </a:lnSpc>
            </a:pPr>
            <a:r>
              <a:rPr lang="cs-CZ" sz="2000" dirty="0" smtClean="0"/>
              <a:t>Dokážeme-li </a:t>
            </a:r>
            <a:r>
              <a:rPr lang="cs-CZ" sz="2000" dirty="0"/>
              <a:t>zhodnotit </a:t>
            </a:r>
            <a:r>
              <a:rPr lang="cs-CZ" sz="2000" b="1" dirty="0"/>
              <a:t>kvalitu různých služeb</a:t>
            </a:r>
            <a:r>
              <a:rPr lang="cs-CZ" sz="2000" dirty="0"/>
              <a:t>, dokážeme i porovnat poměr mezi případnou změnou kvality (jejím zvýšením) a mírou případného zvýšení ceny. </a:t>
            </a:r>
            <a:endParaRPr lang="cs-CZ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7101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056784" cy="507703"/>
          </a:xfrm>
        </p:spPr>
        <p:txBody>
          <a:bodyPr/>
          <a:lstStyle/>
          <a:p>
            <a:r>
              <a:rPr lang="cs-CZ" b="1" cap="small" dirty="0" smtClean="0"/>
              <a:t>Hodnota značky</a:t>
            </a:r>
            <a:r>
              <a:rPr lang="cs-CZ" b="1" cap="small" dirty="0"/>
              <a:t/>
            </a:r>
            <a:br>
              <a:rPr lang="cs-CZ" b="1" cap="small" dirty="0"/>
            </a:b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51520" y="1059582"/>
            <a:ext cx="7848872" cy="378565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Jednou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z nejdůležitějších věci je </a:t>
            </a:r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schopnost vytvořit značku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, udržet ji na trhu, chránit ji a zvyšovat její prestiž. Návštěvník/host vnímá značku za významnou součást produktu, která výrazně přispívá k jeho hodnotě.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/>
              <a:t>Hodnotou značky je sada aktiv a pasiv, </a:t>
            </a:r>
            <a:r>
              <a:rPr lang="cs-CZ" sz="2000" dirty="0"/>
              <a:t>spojených se jménem a symbolem značky, jež může zvyšovat nebo snižovat hodnotu, kterou služba či produkt přináší firmě nebo zákazníkovi.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Značka pro mnoho lidí představuje </a:t>
            </a:r>
            <a:r>
              <a:rPr lang="cs-CZ" sz="2000" b="1" dirty="0"/>
              <a:t>kvalitu, inovaci, pocit zábavy, výzvy, ale i uspokojení.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Hodnota značky odvozená od zákazníků se může vysvětlit jako reakce zákazníků na marketing </a:t>
            </a:r>
            <a:r>
              <a:rPr lang="cs-CZ" sz="2000" dirty="0" smtClean="0"/>
              <a:t>značky</a:t>
            </a:r>
            <a:r>
              <a:rPr lang="cs-CZ" sz="2000" dirty="0"/>
              <a:t>. </a:t>
            </a:r>
            <a:endParaRPr lang="cs-CZ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Znalost </a:t>
            </a:r>
            <a:r>
              <a:rPr lang="cs-CZ" sz="2000" dirty="0"/>
              <a:t>určité značky s stává ze všech myšlenek, pocitů, přesvědčení a představ o </a:t>
            </a:r>
            <a:r>
              <a:rPr lang="cs-CZ" sz="2000" dirty="0" smtClean="0"/>
              <a:t>ní.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4228501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120680" cy="507703"/>
          </a:xfrm>
        </p:spPr>
        <p:txBody>
          <a:bodyPr/>
          <a:lstStyle/>
          <a:p>
            <a:r>
              <a:rPr lang="cs-CZ" b="1" cap="small" dirty="0" smtClean="0"/>
              <a:t>Hodnota značky v cestovním ruchu</a:t>
            </a:r>
            <a:endParaRPr lang="cs-CZ" b="1" dirty="0"/>
          </a:p>
        </p:txBody>
      </p:sp>
      <p:sp>
        <p:nvSpPr>
          <p:cNvPr id="4" name="Obdélník 3"/>
          <p:cNvSpPr/>
          <p:nvPr/>
        </p:nvSpPr>
        <p:spPr>
          <a:xfrm>
            <a:off x="107504" y="1153278"/>
            <a:ext cx="8784976" cy="32778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 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sílí </a:t>
            </a:r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tlak na poskytování a získání značky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kvality, která dokumentuje splnění kritérií a požadavků na kvalitu poskytovaných služeb a slouží k orientaci zákazníka při výběru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5000"/>
              </a:lnSpc>
            </a:pPr>
            <a:endParaRPr lang="cs-CZ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Značka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chápána jako </a:t>
            </a:r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soubor hodnot, dojmů, nebo asociací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které mohou v průběhu času zvyšovat hodnotu a význam výrobku, služby, místa apod. </a:t>
            </a:r>
            <a:endParaRPr lang="cs-CZ" sz="2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cs-CZ" sz="2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Může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být vyjádřena </a:t>
            </a:r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jménem, slovním spojením, znakem, symbolem, ztvárněna obrazem, případně kombinací všech uvedených prvků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6119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5760640" cy="507703"/>
          </a:xfrm>
        </p:spPr>
        <p:txBody>
          <a:bodyPr/>
          <a:lstStyle/>
          <a:p>
            <a:r>
              <a:rPr lang="cs-CZ" b="1" cap="small" dirty="0"/>
              <a:t>Hodnota značky v cestovním ruchu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251520" y="1491630"/>
            <a:ext cx="7632848" cy="289547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Základní funkce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identifikace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produktu dané firmy a </a:t>
            </a:r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diferenciace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odlišení od konkurentů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285750" indent="-28575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nástroj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marketingové komunikace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součástí </a:t>
            </a:r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identity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firmy i destinace cestovního ruchu, pro firmu představuje konkurenční výhodu a je kritickým faktorem, ovlivňujícím nákupní rozhodování. </a:t>
            </a:r>
            <a:endParaRPr lang="cs-CZ" sz="2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á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svůj </a:t>
            </a:r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životní cyklus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své logo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cs-CZ" sz="2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 </a:t>
            </a:r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dána loajalitou zákazníků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známostí značky, tím, do jaké míry je zosobněním kvality a tím, jak silně s ní zákazníci produkty ztotožňují.</a:t>
            </a:r>
          </a:p>
        </p:txBody>
      </p:sp>
    </p:spTree>
    <p:extLst>
      <p:ext uri="{BB962C8B-B14F-4D97-AF65-F5344CB8AC3E}">
        <p14:creationId xmlns:p14="http://schemas.microsoft.com/office/powerpoint/2010/main" val="23040724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Význam tvorby </a:t>
            </a:r>
            <a:r>
              <a:rPr lang="cs-CZ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značky v CR</a:t>
            </a:r>
            <a:endParaRPr lang="cs-CZ" b="1" dirty="0"/>
          </a:p>
        </p:txBody>
      </p:sp>
      <p:sp>
        <p:nvSpPr>
          <p:cNvPr id="3" name="Obdélník 2"/>
          <p:cNvSpPr/>
          <p:nvPr/>
        </p:nvSpPr>
        <p:spPr>
          <a:xfrm>
            <a:off x="179512" y="915566"/>
            <a:ext cx="7488832" cy="360335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komplexnost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rozhodovacího procesu návštěvníka v cestovním ruchu. </a:t>
            </a:r>
            <a:endParaRPr lang="cs-CZ" sz="2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Nepřehlednost nabídky v CR 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klient si vybírá známé značky a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orientuje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 podle nich. </a:t>
            </a:r>
            <a:endParaRPr lang="cs-CZ" sz="2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Nabídka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bez značky se vybírá téměř vždy podle ceny. </a:t>
            </a:r>
            <a:endParaRPr lang="cs-CZ" sz="2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Značka zprostředkuje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představu o kvalitě a má stejnou hodnotu jako cena. </a:t>
            </a:r>
            <a:endParaRPr lang="cs-CZ" sz="2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Značka </a:t>
            </a:r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zárukou kvality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ulehčuje </a:t>
            </a:r>
            <a:r>
              <a:rPr lang="cs-CZ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rozhodování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zákazníka. </a:t>
            </a:r>
          </a:p>
          <a:p>
            <a:pPr marL="285750" indent="-28575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Příslib </a:t>
            </a:r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jedinečného zážitku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přispívá k identifikaci produktu a k jeho odlišení od konkurenční nabídky.</a:t>
            </a:r>
            <a:endParaRPr lang="cs-CZ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924095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2859</TotalTime>
  <Words>2597</Words>
  <Application>Microsoft Office PowerPoint</Application>
  <PresentationFormat>Předvádění na obrazovce (16:9)</PresentationFormat>
  <Paragraphs>266</Paragraphs>
  <Slides>35</Slides>
  <Notes>14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40" baseType="lpstr">
      <vt:lpstr>Arial</vt:lpstr>
      <vt:lpstr>Calibri</vt:lpstr>
      <vt:lpstr>Symbol</vt:lpstr>
      <vt:lpstr>Times New Roman</vt:lpstr>
      <vt:lpstr>SLU</vt:lpstr>
      <vt:lpstr>Název prezentace</vt:lpstr>
      <vt:lpstr>Hodnotový marketing a marketing destinace cestovního ruchu </vt:lpstr>
      <vt:lpstr>Prezentace aplikace PowerPoint</vt:lpstr>
      <vt:lpstr>Hodnotový marketing hodnota služby pro zákazníka </vt:lpstr>
      <vt:lpstr>Hodnota služby pro zákazníka </vt:lpstr>
      <vt:lpstr>Hodnota značky </vt:lpstr>
      <vt:lpstr>Hodnota značky v cestovním ruchu</vt:lpstr>
      <vt:lpstr>Hodnota značky v cestovním ruchu</vt:lpstr>
      <vt:lpstr>Význam tvorby značky v CR</vt:lpstr>
      <vt:lpstr>Význam značky v CR</vt:lpstr>
      <vt:lpstr>Přínosy značky v cestovním ruchu: </vt:lpstr>
      <vt:lpstr>Turistické regiony v ČR </vt:lpstr>
      <vt:lpstr>Destinace a trh cestovního ruchu</vt:lpstr>
      <vt:lpstr>Organizace destinačního managementu DMO</vt:lpstr>
      <vt:lpstr>Marketingové řízení destinace cestovního ruchu</vt:lpstr>
      <vt:lpstr>MARKETING DESTINACE – zopakujme si !</vt:lpstr>
      <vt:lpstr>Marketing destinací</vt:lpstr>
      <vt:lpstr>Propagace České republiky jako destinace cestovního ruchu   </vt:lpstr>
      <vt:lpstr>Destinační marketing ČR prostřednictvím agentury  CzechTourism </vt:lpstr>
      <vt:lpstr>Marketingový plán agentury CzechTourism </vt:lpstr>
      <vt:lpstr>Marketingové téma 2018: 100 let příběhu ČR</vt:lpstr>
      <vt:lpstr>Marketingové téma 2018: 100 let příběhu ČR - pokračování</vt:lpstr>
      <vt:lpstr>Propagace ČR jako destinace CR - Komunikační strategie </vt:lpstr>
      <vt:lpstr>Propagace ČR jako destinace CR - Cílové skupiny:     </vt:lpstr>
      <vt:lpstr>Propagace ČR jako destinace CR - Kampaně - Tematická komunikace  </vt:lpstr>
      <vt:lpstr>Strategicky řízená destinace</vt:lpstr>
      <vt:lpstr>Marketing destinace</vt:lpstr>
      <vt:lpstr>Produkt destinace CR </vt:lpstr>
      <vt:lpstr>Vytváření produktu</vt:lpstr>
      <vt:lpstr>Tvorba balíčků služeb a programů v destinaci </vt:lpstr>
      <vt:lpstr>Výhody společných balíčků</vt:lpstr>
      <vt:lpstr>Význam partnerství v destinaci </vt:lpstr>
      <vt:lpstr>Partnerství v destinaci</vt:lpstr>
      <vt:lpstr>Shrnutí přednášky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starzyczna</cp:lastModifiedBy>
  <cp:revision>103</cp:revision>
  <dcterms:created xsi:type="dcterms:W3CDTF">2016-07-06T15:42:34Z</dcterms:created>
  <dcterms:modified xsi:type="dcterms:W3CDTF">2018-04-27T08:44:35Z</dcterms:modified>
</cp:coreProperties>
</file>