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96" r:id="rId2"/>
    <p:sldId id="256" r:id="rId3"/>
    <p:sldId id="279" r:id="rId4"/>
    <p:sldId id="257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8" r:id="rId38"/>
    <p:sldId id="278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852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27. 4. 2018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458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2255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1309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6293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5222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19347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7634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9960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6594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921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387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883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3962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2395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2897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5555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4703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9829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0070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12684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513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64419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34183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975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34476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219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77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367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648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458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730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713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MARKETING CESTOVNÍHO RUCHU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Ing. Halina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tarzyczná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Miroslava Kostková,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59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563638"/>
            <a:ext cx="6336704" cy="23762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Tx/>
              <a:buAutoNum type="arabicPeriod"/>
            </a:pPr>
            <a:r>
              <a:rPr lang="cs-CZ" altLang="cs-CZ" sz="2200" dirty="0"/>
              <a:t>konkurenční přístup,</a:t>
            </a:r>
          </a:p>
          <a:p>
            <a:pPr marL="457200" indent="-457200">
              <a:buFontTx/>
              <a:buAutoNum type="arabicPeriod"/>
            </a:pPr>
            <a:r>
              <a:rPr lang="cs-CZ" altLang="cs-CZ" sz="2200" dirty="0"/>
              <a:t>přístup založený na následování tržních vůdců</a:t>
            </a:r>
            <a:r>
              <a:rPr lang="cs-CZ" altLang="cs-CZ" sz="2200" i="1" dirty="0"/>
              <a:t>,</a:t>
            </a:r>
            <a:endParaRPr lang="cs-CZ" altLang="cs-CZ" sz="2200" dirty="0"/>
          </a:p>
          <a:p>
            <a:pPr marL="457200" indent="-457200">
              <a:buFontTx/>
              <a:buAutoNum type="arabicPeriod"/>
            </a:pPr>
            <a:r>
              <a:rPr lang="cs-CZ" altLang="cs-CZ" sz="2200" dirty="0"/>
              <a:t>intuitivní přístup – „kurážný“,</a:t>
            </a:r>
          </a:p>
          <a:p>
            <a:pPr marL="457200" indent="-457200">
              <a:buFontTx/>
              <a:buAutoNum type="arabicPeriod"/>
            </a:pPr>
            <a:r>
              <a:rPr lang="cs-CZ" altLang="cs-CZ" sz="2200" dirty="0"/>
              <a:t>tradiční přístup – „ze zkušenosti“- (</a:t>
            </a:r>
            <a:r>
              <a:rPr lang="cs-CZ" altLang="cs-CZ" sz="2200" i="1" dirty="0"/>
              <a:t>navýšení ceny jídla 1.5-2 násobně).</a:t>
            </a:r>
            <a:endParaRPr lang="cs-CZ" altLang="cs-CZ" sz="2200" u="sng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altLang="cs-CZ" b="1" dirty="0"/>
              <a:t>Nevědecké přístupy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241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275606"/>
            <a:ext cx="7704856" cy="25202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endParaRPr lang="cs-CZ" sz="2100" dirty="0"/>
          </a:p>
          <a:p>
            <a:pPr>
              <a:buFont typeface="Arial" charset="0"/>
              <a:buChar char="•"/>
              <a:defRPr/>
            </a:pPr>
            <a:r>
              <a:rPr lang="cs-CZ" sz="2100" dirty="0"/>
              <a:t>Používají jen velmi málo výzkum – intuice vedoucích pracovníků,</a:t>
            </a:r>
          </a:p>
          <a:p>
            <a:pPr>
              <a:buFont typeface="Arial" charset="0"/>
              <a:buChar char="•"/>
              <a:defRPr/>
            </a:pPr>
            <a:r>
              <a:rPr lang="cs-CZ" sz="2100" dirty="0"/>
              <a:t>vychází pouze z jednoho faktoru, který ovlivňuje ceny – </a:t>
            </a:r>
            <a:r>
              <a:rPr lang="cs-CZ" sz="2100" b="1" i="1" dirty="0"/>
              <a:t>ceny konkurence</a:t>
            </a:r>
            <a:r>
              <a:rPr lang="cs-CZ" sz="2100" i="1" dirty="0"/>
              <a:t>,</a:t>
            </a:r>
            <a:endParaRPr lang="cs-CZ" sz="2100" dirty="0"/>
          </a:p>
          <a:p>
            <a:pPr>
              <a:defRPr/>
            </a:pPr>
            <a:r>
              <a:rPr lang="cs-CZ" sz="2100" dirty="0"/>
              <a:t>neuvažují vlastní individuální strukturu nákladů nebo zisku </a:t>
            </a:r>
            <a:r>
              <a:rPr lang="cs-CZ" sz="2100" dirty="0" smtClean="0"/>
              <a:t>a</a:t>
            </a:r>
          </a:p>
          <a:p>
            <a:pPr>
              <a:defRPr/>
            </a:pPr>
            <a:r>
              <a:rPr lang="cs-CZ" sz="2100" dirty="0" smtClean="0"/>
              <a:t>nezabývají </a:t>
            </a:r>
            <a:r>
              <a:rPr lang="cs-CZ" sz="2100" dirty="0"/>
              <a:t>se preferencemi </a:t>
            </a:r>
            <a:r>
              <a:rPr lang="cs-CZ" sz="2100" dirty="0" smtClean="0"/>
              <a:t>zákazníka.</a:t>
            </a:r>
            <a:endParaRPr lang="cs-CZ" sz="2100" dirty="0"/>
          </a:p>
          <a:p>
            <a:pPr>
              <a:buFont typeface="Arial" charset="0"/>
              <a:buChar char="•"/>
              <a:defRPr/>
            </a:pPr>
            <a:endParaRPr lang="cs-CZ" sz="21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b="1" dirty="0"/>
              <a:t>Nevýhody nevědeckých </a:t>
            </a:r>
            <a:r>
              <a:rPr lang="cs-CZ" b="1" dirty="0" smtClean="0"/>
              <a:t>přístupů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133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15566"/>
            <a:ext cx="7632848" cy="33123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2000" dirty="0"/>
              <a:t>Základní charakteristiky zákazníka – cenová sensitivita, 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celkové cíle společnosti,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image a pozice společnosti na trhu,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objemy spotřebitelské poptávky,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náklady,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konkurence,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distribuční kanály, 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komplementární služby a zařízení - aplikace portfoliového přístupu na rozdíl od stanovování ceny každé jednotlivé položky,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nutná konzistentnost s ostatními součástmi marketingového mixu a marketingovou strategií.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altLang="cs-CZ" b="1" dirty="0"/>
              <a:t>Faktory ovlivňující ceny: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515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15566"/>
            <a:ext cx="7488832" cy="36724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None/>
            </a:pPr>
            <a:r>
              <a:rPr lang="cs-CZ" altLang="cs-CZ" sz="2600" b="1" dirty="0"/>
              <a:t>1. Cílová cenová tvorba </a:t>
            </a:r>
            <a:endParaRPr lang="cs-CZ" altLang="cs-CZ" sz="2600" dirty="0"/>
          </a:p>
          <a:p>
            <a:pPr marL="609600" indent="-609600">
              <a:lnSpc>
                <a:spcPct val="90000"/>
              </a:lnSpc>
              <a:buFont typeface="Wingdings 2" panose="05020102010507070707" pitchFamily="18" charset="2"/>
              <a:buChar char=""/>
            </a:pPr>
            <a:r>
              <a:rPr lang="cs-CZ" altLang="cs-CZ" sz="1800" dirty="0"/>
              <a:t>Vědecký přístup - založený na orientaci na zisk, </a:t>
            </a:r>
          </a:p>
          <a:p>
            <a:pPr marL="609600" indent="-609600">
              <a:lnSpc>
                <a:spcPct val="90000"/>
              </a:lnSpc>
              <a:buFont typeface="Wingdings 2" panose="05020102010507070707" pitchFamily="18" charset="2"/>
              <a:buChar char=""/>
            </a:pPr>
            <a:r>
              <a:rPr lang="cs-CZ" altLang="cs-CZ" sz="1800" dirty="0"/>
              <a:t>cílová návratnost investic. </a:t>
            </a:r>
            <a:endParaRPr lang="cs-CZ" altLang="cs-CZ" sz="1800" dirty="0" smtClean="0"/>
          </a:p>
          <a:p>
            <a:pPr marL="0" indent="0">
              <a:lnSpc>
                <a:spcPct val="90000"/>
              </a:lnSpc>
              <a:buNone/>
            </a:pPr>
            <a:endParaRPr lang="cs-CZ" altLang="cs-CZ" sz="1800" dirty="0"/>
          </a:p>
          <a:p>
            <a:pPr marL="609600" indent="-609600">
              <a:lnSpc>
                <a:spcPct val="90000"/>
              </a:lnSpc>
              <a:buNone/>
            </a:pPr>
            <a:r>
              <a:rPr lang="cs-CZ" altLang="cs-CZ" sz="2000" b="1" dirty="0"/>
              <a:t>Výhody metody cílové ceny : </a:t>
            </a:r>
          </a:p>
          <a:p>
            <a:pPr marL="609600" indent="-609600">
              <a:lnSpc>
                <a:spcPct val="90000"/>
              </a:lnSpc>
              <a:buFont typeface="Wingdings 2" panose="05020102010507070707" pitchFamily="18" charset="2"/>
              <a:buChar char=""/>
            </a:pPr>
            <a:r>
              <a:rPr lang="cs-CZ" altLang="cs-CZ" sz="2000" dirty="0"/>
              <a:t>detailní přehled předpokládané úrovně nákladů a zisku,</a:t>
            </a:r>
          </a:p>
          <a:p>
            <a:pPr marL="609600" indent="-609600">
              <a:lnSpc>
                <a:spcPct val="90000"/>
              </a:lnSpc>
              <a:buFont typeface="Wingdings 2" panose="05020102010507070707" pitchFamily="18" charset="2"/>
              <a:buChar char=""/>
            </a:pPr>
            <a:r>
              <a:rPr lang="cs-CZ" altLang="cs-CZ" sz="2000" dirty="0"/>
              <a:t>odhad poptávky,</a:t>
            </a:r>
          </a:p>
          <a:p>
            <a:pPr marL="609600" indent="-609600">
              <a:lnSpc>
                <a:spcPct val="90000"/>
              </a:lnSpc>
              <a:buFont typeface="Wingdings 2" panose="05020102010507070707" pitchFamily="18" charset="2"/>
              <a:buChar char=""/>
            </a:pPr>
            <a:r>
              <a:rPr lang="cs-CZ" altLang="cs-CZ" sz="2000" dirty="0"/>
              <a:t>zohlednění cenových preferencí jednotlivých tržních segmentů,</a:t>
            </a:r>
          </a:p>
          <a:p>
            <a:pPr marL="609600" indent="-609600">
              <a:lnSpc>
                <a:spcPct val="90000"/>
              </a:lnSpc>
              <a:buFont typeface="Wingdings 2" panose="05020102010507070707" pitchFamily="18" charset="2"/>
              <a:buChar char=""/>
            </a:pPr>
            <a:r>
              <a:rPr lang="cs-CZ" altLang="cs-CZ" sz="2000" dirty="0"/>
              <a:t>specifikace celkových cílů společnosti,</a:t>
            </a:r>
          </a:p>
          <a:p>
            <a:pPr marL="609600" indent="-609600">
              <a:lnSpc>
                <a:spcPct val="90000"/>
              </a:lnSpc>
              <a:buFont typeface="Wingdings 2" panose="05020102010507070707" pitchFamily="18" charset="2"/>
              <a:buChar char=""/>
            </a:pPr>
            <a:r>
              <a:rPr lang="cs-CZ" altLang="cs-CZ" sz="2000" dirty="0"/>
              <a:t>odhad provize, která bude zaplacena zprostředkovatelům.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Přístupy k tvorbě cen</a:t>
            </a:r>
            <a:r>
              <a:rPr lang="cs-CZ" sz="1600" b="1" i="1" dirty="0"/>
              <a:t/>
            </a:r>
            <a:br>
              <a:rPr lang="cs-CZ" sz="1600" b="1" i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820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131590"/>
            <a:ext cx="7488832" cy="27363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None/>
            </a:pPr>
            <a:r>
              <a:rPr lang="cs-CZ" altLang="cs-CZ" sz="2600" b="1" dirty="0"/>
              <a:t>2. Propagační tvorba cen</a:t>
            </a:r>
            <a:r>
              <a:rPr lang="cs-CZ" altLang="cs-CZ" sz="2600" dirty="0"/>
              <a:t> </a:t>
            </a:r>
          </a:p>
          <a:p>
            <a:r>
              <a:rPr lang="cs-CZ" altLang="cs-CZ" sz="2000" dirty="0"/>
              <a:t>zahrnuje krátkodobé cenové zvýhodnění, které slouží dočasnému zvýšení prodeje- součásti podpory prodeje, např. dva za jeden.</a:t>
            </a:r>
          </a:p>
          <a:p>
            <a:pPr marL="609600" indent="-609600">
              <a:buNone/>
            </a:pPr>
            <a:r>
              <a:rPr lang="cs-CZ" altLang="cs-CZ" sz="2600" b="1" dirty="0"/>
              <a:t>3. Tvorba cen přirážkou</a:t>
            </a:r>
            <a:r>
              <a:rPr lang="cs-CZ" altLang="cs-CZ" sz="2600" dirty="0"/>
              <a:t> </a:t>
            </a:r>
          </a:p>
          <a:p>
            <a:r>
              <a:rPr lang="cs-CZ" altLang="cs-CZ" sz="2000" dirty="0"/>
              <a:t>z nákladů přidáním standardní přirážky (určitého objemu peněz nebo procentního podílu -  požadované rozpětí) ke skutečným nebo odhadovaným nákladům v rámci stanovení konečné ceny.</a:t>
            </a:r>
          </a:p>
        </p:txBody>
      </p:sp>
    </p:spTree>
    <p:extLst>
      <p:ext uri="{BB962C8B-B14F-4D97-AF65-F5344CB8AC3E}">
        <p14:creationId xmlns:p14="http://schemas.microsoft.com/office/powerpoint/2010/main" val="991698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15566"/>
            <a:ext cx="7488832" cy="36724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None/>
            </a:pPr>
            <a:r>
              <a:rPr lang="cs-CZ" altLang="cs-CZ" sz="2600" b="1" dirty="0"/>
              <a:t>4. „Šití ceny na míru“.</a:t>
            </a:r>
          </a:p>
          <a:p>
            <a:pPr marL="609600" indent="-609600">
              <a:lnSpc>
                <a:spcPct val="90000"/>
              </a:lnSpc>
              <a:buNone/>
            </a:pPr>
            <a:endParaRPr lang="cs-CZ" altLang="cs-CZ" sz="1600" b="1" dirty="0"/>
          </a:p>
          <a:p>
            <a:pPr marL="609600" indent="-609600">
              <a:lnSpc>
                <a:spcPct val="90000"/>
              </a:lnSpc>
              <a:buNone/>
            </a:pPr>
            <a:r>
              <a:rPr lang="cs-CZ" altLang="cs-CZ" sz="2600" b="1" dirty="0"/>
              <a:t>5. Cenová tvorba s ohledem na psychologické vlivy a vliv lichých číslic v cenách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psychologická cenová tvorba vliv lichých a sudých čísel.</a:t>
            </a:r>
          </a:p>
          <a:p>
            <a:pPr marL="609600" indent="-609600">
              <a:lnSpc>
                <a:spcPct val="90000"/>
              </a:lnSpc>
              <a:buNone/>
            </a:pPr>
            <a:endParaRPr lang="cs-CZ" altLang="cs-CZ" sz="2000" b="1" dirty="0"/>
          </a:p>
          <a:p>
            <a:pPr marL="609600" indent="-609600">
              <a:lnSpc>
                <a:spcPct val="90000"/>
              </a:lnSpc>
              <a:buNone/>
            </a:pPr>
            <a:r>
              <a:rPr lang="cs-CZ" altLang="cs-CZ" sz="2600" b="1" dirty="0"/>
              <a:t>6. Cenové zvýhodnění 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dirty="0"/>
              <a:t>pizza + </a:t>
            </a:r>
            <a:r>
              <a:rPr lang="cs-CZ" altLang="cs-CZ" sz="2000" dirty="0" err="1"/>
              <a:t>cola</a:t>
            </a:r>
            <a:r>
              <a:rPr lang="cs-CZ" altLang="cs-CZ" sz="2000" dirty="0"/>
              <a:t> zdarma, </a:t>
            </a:r>
            <a:r>
              <a:rPr lang="cs-CZ" altLang="cs-CZ" sz="2000" dirty="0" err="1"/>
              <a:t>cola</a:t>
            </a:r>
            <a:r>
              <a:rPr lang="cs-CZ" altLang="cs-CZ" sz="2000" dirty="0"/>
              <a:t> -„reklamní zboží“.</a:t>
            </a:r>
          </a:p>
        </p:txBody>
      </p:sp>
    </p:spTree>
    <p:extLst>
      <p:ext uri="{BB962C8B-B14F-4D97-AF65-F5344CB8AC3E}">
        <p14:creationId xmlns:p14="http://schemas.microsoft.com/office/powerpoint/2010/main" val="3570854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275606"/>
            <a:ext cx="7488832" cy="30243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None/>
            </a:pPr>
            <a:endParaRPr lang="cs-CZ" altLang="cs-CZ" sz="2100" dirty="0"/>
          </a:p>
          <a:p>
            <a:pPr marL="609600" indent="-609600"/>
            <a:r>
              <a:rPr lang="cs-CZ" altLang="cs-CZ" sz="2100" dirty="0"/>
              <a:t>sazby, poplatky nebo ceny, které jsou nižší než ceny dříve zveřejněné,</a:t>
            </a:r>
          </a:p>
          <a:p>
            <a:pPr marL="609600" indent="-609600"/>
            <a:r>
              <a:rPr lang="cs-CZ" altLang="cs-CZ" sz="2100" b="1" dirty="0"/>
              <a:t>součást cenových programů</a:t>
            </a:r>
            <a:r>
              <a:rPr lang="cs-CZ" altLang="cs-CZ" sz="2100" dirty="0"/>
              <a:t>, které mají zajistit dosažení specifických cílů, které jsou analyzovány z hlediska jejich vlivu na náklady a zisk,</a:t>
            </a:r>
          </a:p>
          <a:p>
            <a:pPr marL="609600" indent="-609600"/>
            <a:r>
              <a:rPr lang="cs-CZ" altLang="cs-CZ" sz="2100" b="1" dirty="0"/>
              <a:t>snížení cen </a:t>
            </a:r>
            <a:r>
              <a:rPr lang="cs-CZ" altLang="cs-CZ" sz="2100" dirty="0"/>
              <a:t>v důsledku potřeby pružně reagovat na změny cen konkurence </a:t>
            </a:r>
            <a:r>
              <a:rPr lang="cs-CZ" altLang="cs-CZ" sz="2100" b="1" dirty="0"/>
              <a:t>–</a:t>
            </a:r>
            <a:r>
              <a:rPr lang="cs-CZ" altLang="cs-CZ" sz="2100" dirty="0"/>
              <a:t> </a:t>
            </a:r>
            <a:r>
              <a:rPr lang="cs-CZ" altLang="cs-CZ" sz="2100" b="1" dirty="0"/>
              <a:t>není sleva!</a:t>
            </a:r>
            <a:r>
              <a:rPr lang="cs-CZ" altLang="cs-CZ" sz="2100" dirty="0"/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5040560" cy="507703"/>
          </a:xfrm>
        </p:spPr>
        <p:txBody>
          <a:bodyPr/>
          <a:lstStyle/>
          <a:p>
            <a:r>
              <a:rPr lang="cs-CZ" altLang="cs-CZ" b="1" dirty="0"/>
              <a:t>Cenové slevy a cenová diskriminace</a:t>
            </a:r>
            <a:r>
              <a:rPr lang="cs-CZ" altLang="cs-CZ" dirty="0"/>
              <a:t> </a:t>
            </a:r>
            <a:br>
              <a:rPr lang="cs-CZ" alt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456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683568" y="1419622"/>
            <a:ext cx="7416824" cy="27363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90000"/>
              </a:lnSpc>
            </a:pPr>
            <a:r>
              <a:rPr lang="cs-CZ" altLang="cs-CZ" sz="2100" b="1" dirty="0"/>
              <a:t>Cílový trh </a:t>
            </a:r>
            <a:r>
              <a:rPr lang="cs-CZ" altLang="cs-CZ" sz="2100" dirty="0"/>
              <a:t>– cenová diferenciace - slevy pro seniory, obchodní cestující, pro CK, pro korporátní klientelu apod.</a:t>
            </a:r>
          </a:p>
          <a:p>
            <a:pPr marL="457200" indent="-457200">
              <a:lnSpc>
                <a:spcPct val="90000"/>
              </a:lnSpc>
            </a:pPr>
            <a:r>
              <a:rPr lang="cs-CZ" altLang="cs-CZ" sz="2100" b="1" dirty="0"/>
              <a:t>Místo </a:t>
            </a:r>
            <a:r>
              <a:rPr lang="cs-CZ" altLang="cs-CZ" sz="2100" dirty="0"/>
              <a:t>– ceny se mění v závislosti na umístění zařízení a služeb, např. za pokoj s výhledem na moře zaplatí klient více, </a:t>
            </a:r>
          </a:p>
          <a:p>
            <a:pPr marL="457200" indent="-457200">
              <a:lnSpc>
                <a:spcPct val="90000"/>
              </a:lnSpc>
            </a:pPr>
            <a:r>
              <a:rPr lang="cs-CZ" altLang="cs-CZ" sz="2100" b="1" dirty="0"/>
              <a:t>Čas</a:t>
            </a:r>
            <a:r>
              <a:rPr lang="cs-CZ" altLang="cs-CZ" sz="2100" dirty="0"/>
              <a:t> – důsledek pomíjivého charakteru služeb, např. víkendové </a:t>
            </a:r>
            <a:r>
              <a:rPr lang="cs-CZ" altLang="cs-CZ" sz="2100" dirty="0" smtClean="0"/>
              <a:t>balíčky (</a:t>
            </a:r>
            <a:r>
              <a:rPr lang="cs-CZ" altLang="cs-CZ" sz="2100" dirty="0" err="1" smtClean="0"/>
              <a:t>packages</a:t>
            </a:r>
            <a:r>
              <a:rPr lang="cs-CZ" altLang="cs-CZ" sz="2100" dirty="0" smtClean="0"/>
              <a:t>) </a:t>
            </a:r>
            <a:r>
              <a:rPr lang="cs-CZ" altLang="cs-CZ" sz="2100" dirty="0"/>
              <a:t>městských hotelů.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altLang="cs-CZ" b="1" dirty="0"/>
              <a:t>Kritéria cenových slev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4208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059582"/>
            <a:ext cx="7488832" cy="25202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None/>
            </a:pPr>
            <a:endParaRPr lang="cs-CZ" altLang="cs-CZ" sz="2100" b="1" dirty="0"/>
          </a:p>
          <a:p>
            <a:pPr marL="609600" indent="-609600">
              <a:lnSpc>
                <a:spcPct val="90000"/>
              </a:lnSpc>
              <a:buFont typeface="Wingdings 2" panose="05020102010507070707" pitchFamily="18" charset="2"/>
              <a:buChar char=""/>
            </a:pPr>
            <a:r>
              <a:rPr lang="cs-CZ" altLang="cs-CZ" sz="2100" b="1" dirty="0"/>
              <a:t>Strategie rychlého sběru</a:t>
            </a:r>
            <a:r>
              <a:rPr lang="cs-CZ" altLang="cs-CZ" sz="2100" dirty="0"/>
              <a:t> – vysoká cena, vysoká podpora,</a:t>
            </a:r>
          </a:p>
          <a:p>
            <a:pPr marL="609600" indent="-609600">
              <a:lnSpc>
                <a:spcPct val="90000"/>
              </a:lnSpc>
              <a:buFont typeface="Wingdings 2" panose="05020102010507070707" pitchFamily="18" charset="2"/>
              <a:buChar char=""/>
            </a:pPr>
            <a:r>
              <a:rPr lang="cs-CZ" altLang="cs-CZ" sz="2100" b="1" dirty="0"/>
              <a:t>strategie pomalého sběru </a:t>
            </a:r>
            <a:r>
              <a:rPr lang="cs-CZ" altLang="cs-CZ" sz="2100" dirty="0"/>
              <a:t>– vysoká cena, nízká podpora, malý počet potenciálních zákazníků,</a:t>
            </a:r>
          </a:p>
          <a:p>
            <a:pPr marL="609600" indent="-609600">
              <a:lnSpc>
                <a:spcPct val="90000"/>
              </a:lnSpc>
              <a:buFont typeface="Wingdings 2" panose="05020102010507070707" pitchFamily="18" charset="2"/>
              <a:buChar char=""/>
            </a:pPr>
            <a:r>
              <a:rPr lang="cs-CZ" altLang="cs-CZ" sz="2100" b="1" dirty="0"/>
              <a:t>strategie rychlého prolínání </a:t>
            </a:r>
            <a:r>
              <a:rPr lang="cs-CZ" altLang="cs-CZ" sz="2100" dirty="0"/>
              <a:t>– nízká cena, vysoká podpora, </a:t>
            </a:r>
          </a:p>
          <a:p>
            <a:pPr marL="609600" indent="-609600">
              <a:lnSpc>
                <a:spcPct val="90000"/>
              </a:lnSpc>
              <a:buFont typeface="Wingdings 2" panose="05020102010507070707" pitchFamily="18" charset="2"/>
              <a:buChar char=""/>
            </a:pPr>
            <a:r>
              <a:rPr lang="cs-CZ" altLang="cs-CZ" sz="2100" b="1" dirty="0"/>
              <a:t>strategie pomalého prolínání </a:t>
            </a:r>
            <a:r>
              <a:rPr lang="cs-CZ" altLang="cs-CZ" sz="2100" dirty="0"/>
              <a:t>– nízká cena, nízká podpora – potenciální trh je velký a cenově senzitivní.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392488" cy="507703"/>
          </a:xfrm>
        </p:spPr>
        <p:txBody>
          <a:bodyPr/>
          <a:lstStyle/>
          <a:p>
            <a:r>
              <a:rPr lang="cs-CZ" b="1" dirty="0"/>
              <a:t>Stanovení cen nových výrobků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345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7344816" cy="25922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80000"/>
              </a:lnSpc>
              <a:buNone/>
            </a:pPr>
            <a:r>
              <a:rPr lang="cs-CZ" altLang="cs-CZ" sz="2100" dirty="0"/>
              <a:t>1. vymezení celkových </a:t>
            </a:r>
            <a:r>
              <a:rPr lang="cs-CZ" altLang="cs-CZ" sz="2100" b="1" dirty="0"/>
              <a:t>cílů spole</a:t>
            </a:r>
            <a:r>
              <a:rPr lang="cs-CZ" altLang="cs-CZ" sz="2100" dirty="0"/>
              <a:t>čnosti a specifických cílů cenové tvorby,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100" dirty="0"/>
              <a:t>2. identifikace a analýza </a:t>
            </a:r>
            <a:r>
              <a:rPr lang="cs-CZ" altLang="cs-CZ" sz="2100" b="1" dirty="0"/>
              <a:t>cílového trhu </a:t>
            </a:r>
            <a:r>
              <a:rPr lang="cs-CZ" altLang="cs-CZ" sz="2100" dirty="0"/>
              <a:t>nebo cílových trhů,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100" dirty="0"/>
              <a:t>3. posouzení </a:t>
            </a:r>
            <a:r>
              <a:rPr lang="cs-CZ" altLang="cs-CZ" sz="2100" b="1" dirty="0"/>
              <a:t>image a pozice společnosti </a:t>
            </a:r>
            <a:r>
              <a:rPr lang="cs-CZ" altLang="cs-CZ" sz="2100" dirty="0"/>
              <a:t>na trhu ve vztahu k cílovým trhům,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100" dirty="0"/>
              <a:t>4. předpověď </a:t>
            </a:r>
            <a:r>
              <a:rPr lang="cs-CZ" altLang="cs-CZ" sz="2100" b="1" dirty="0"/>
              <a:t>budoucí spotřebitelské poptávky </a:t>
            </a:r>
            <a:r>
              <a:rPr lang="cs-CZ" altLang="cs-CZ" sz="2100" dirty="0"/>
              <a:t>po nabízených službách v různých cenových úrovních,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100" dirty="0"/>
              <a:t>5. určení </a:t>
            </a:r>
            <a:r>
              <a:rPr lang="cs-CZ" altLang="cs-CZ" sz="2100" b="1" dirty="0"/>
              <a:t>náklad</a:t>
            </a:r>
            <a:r>
              <a:rPr lang="cs-CZ" altLang="cs-CZ" sz="2100" dirty="0"/>
              <a:t>ů na realizované služby,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altLang="cs-CZ" b="1" dirty="0" smtClean="0"/>
              <a:t>Mnohoúrovňový </a:t>
            </a:r>
            <a:r>
              <a:rPr lang="cs-CZ" altLang="cs-CZ" b="1" dirty="0"/>
              <a:t>přístup: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537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b="1" dirty="0" smtClean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 smtClean="0">
              <a:solidFill>
                <a:schemeClr val="bg1"/>
              </a:solidFill>
            </a:endParaRPr>
          </a:p>
          <a:p>
            <a:endParaRPr lang="cs-CZ" b="1" dirty="0">
              <a:solidFill>
                <a:schemeClr val="bg1"/>
              </a:solidFill>
            </a:endParaRPr>
          </a:p>
          <a:p>
            <a:endParaRPr lang="cs-CZ" b="1" dirty="0" smtClean="0">
              <a:solidFill>
                <a:schemeClr val="bg1"/>
              </a:solidFill>
            </a:endParaRPr>
          </a:p>
          <a:p>
            <a:r>
              <a:rPr lang="cs-CZ" sz="2000" b="1" dirty="0" smtClean="0">
                <a:solidFill>
                  <a:schemeClr val="bg1"/>
                </a:solidFill>
              </a:rPr>
              <a:t>Cíl </a:t>
            </a:r>
            <a:r>
              <a:rPr lang="cs-CZ" sz="2000" b="1" dirty="0">
                <a:solidFill>
                  <a:schemeClr val="bg1"/>
                </a:solidFill>
              </a:rPr>
              <a:t>přednášky: </a:t>
            </a:r>
            <a:r>
              <a:rPr lang="cs-CZ" sz="2000" dirty="0">
                <a:solidFill>
                  <a:schemeClr val="bg1"/>
                </a:solidFill>
              </a:rPr>
              <a:t>pochopit cenu jako nástroj marketingového mixu v cestovním ruchu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03548" y="250261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distribuce služeb v CR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Halina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Ph.D.</a:t>
            </a:r>
          </a:p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Miroslava Kostková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15566"/>
            <a:ext cx="7704856" cy="34563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sz="2400" dirty="0"/>
              <a:t>6. </a:t>
            </a:r>
            <a:r>
              <a:rPr lang="cs-CZ" sz="2000" dirty="0"/>
              <a:t>hodnocení potenciálního </a:t>
            </a:r>
            <a:r>
              <a:rPr lang="cs-CZ" sz="2000" b="1" dirty="0"/>
              <a:t>chování konkurence</a:t>
            </a:r>
            <a:r>
              <a:rPr lang="cs-CZ" sz="2000" dirty="0"/>
              <a:t> v případech alternativní aplikace cen</a:t>
            </a:r>
            <a:r>
              <a:rPr lang="cs-CZ" sz="2000" dirty="0" smtClean="0"/>
              <a:t>,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cs-CZ" sz="2000" dirty="0"/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sz="2000" dirty="0"/>
              <a:t>7. posouzení vlivu cen na zprostředkovatele služeb</a:t>
            </a:r>
            <a:r>
              <a:rPr lang="cs-CZ" sz="2000" dirty="0" smtClean="0"/>
              <a:t>,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cs-CZ" sz="2000" dirty="0"/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sz="2000" dirty="0"/>
              <a:t>8. posouzení dopadu cen na nabízené </a:t>
            </a:r>
            <a:r>
              <a:rPr lang="cs-CZ" sz="2000" b="1" dirty="0"/>
              <a:t>komplementární služby </a:t>
            </a:r>
            <a:r>
              <a:rPr lang="cs-CZ" sz="2000" dirty="0"/>
              <a:t>a zařízení</a:t>
            </a:r>
            <a:r>
              <a:rPr lang="cs-CZ" sz="2000" dirty="0" smtClean="0"/>
              <a:t>,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cs-CZ" sz="2000" dirty="0"/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sz="2000" dirty="0"/>
              <a:t>9. posouzení dopadu cen na ostatní součásti </a:t>
            </a:r>
            <a:r>
              <a:rPr lang="cs-CZ" sz="2000" b="1" dirty="0"/>
              <a:t>marketingového mixu </a:t>
            </a:r>
            <a:r>
              <a:rPr lang="cs-CZ" sz="2000" dirty="0"/>
              <a:t>a celkovou </a:t>
            </a:r>
            <a:r>
              <a:rPr lang="cs-CZ" sz="2000" b="1" dirty="0"/>
              <a:t>marketingovou strategii</a:t>
            </a:r>
            <a:r>
              <a:rPr lang="cs-CZ" sz="2000" dirty="0" smtClean="0"/>
              <a:t>,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cs-CZ" sz="2000" dirty="0"/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cs-CZ" sz="2000" dirty="0"/>
              <a:t>10</a:t>
            </a:r>
            <a:r>
              <a:rPr lang="cs-CZ" sz="2000" b="1" dirty="0"/>
              <a:t>. výběr </a:t>
            </a:r>
            <a:r>
              <a:rPr lang="cs-CZ" sz="2000" dirty="0"/>
              <a:t>a </a:t>
            </a:r>
            <a:r>
              <a:rPr lang="cs-CZ" sz="2000" dirty="0" smtClean="0"/>
              <a:t>využití </a:t>
            </a:r>
            <a:r>
              <a:rPr lang="cs-CZ" sz="2000" b="1" dirty="0"/>
              <a:t>přístupu</a:t>
            </a:r>
            <a:r>
              <a:rPr lang="cs-CZ" sz="2000" dirty="0"/>
              <a:t>, který znamená stanovení finální ceny.</a:t>
            </a:r>
          </a:p>
          <a:p>
            <a:pPr marL="274320" indent="-274320">
              <a:buFont typeface="Wingdings 2"/>
              <a:buChar char=""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83290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491630"/>
            <a:ext cx="7488832" cy="20882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100" dirty="0"/>
              <a:t>Vliv ceny na prodej.</a:t>
            </a:r>
          </a:p>
          <a:p>
            <a:pPr>
              <a:defRPr/>
            </a:pPr>
            <a:r>
              <a:rPr lang="cs-CZ" sz="2100" dirty="0"/>
              <a:t>Hodnocení úspěchu cenové tvorby - </a:t>
            </a:r>
            <a:r>
              <a:rPr lang="cs-CZ" sz="2100" b="1" dirty="0"/>
              <a:t>marketingový výzkum </a:t>
            </a:r>
            <a:r>
              <a:rPr lang="cs-CZ" sz="2100" dirty="0"/>
              <a:t>– posouzení, zda noví zákazníci byli přilákání cenou, nebo vlivem jiných faktorů (změny spotřebního chování, změna zvyklostí zákazníků konkurence, reklamní aktivita, počasí apod.).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80520" cy="507703"/>
          </a:xfrm>
        </p:spPr>
        <p:txBody>
          <a:bodyPr/>
          <a:lstStyle/>
          <a:p>
            <a:r>
              <a:rPr lang="cs-CZ" altLang="cs-CZ" b="1" dirty="0"/>
              <a:t>III. Měření a hodnocení úspěchu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9810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275606"/>
            <a:ext cx="7344816" cy="23762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/>
              <a:t>Zprostředkovatelé služeb CR</a:t>
            </a:r>
            <a:br>
              <a:rPr lang="cs-CZ" sz="2000" b="1" dirty="0"/>
            </a:br>
            <a:endParaRPr lang="cs-CZ" sz="2000" b="1" dirty="0" smtClean="0"/>
          </a:p>
          <a:p>
            <a:r>
              <a:rPr lang="cs-CZ" altLang="cs-CZ" sz="2000" dirty="0" smtClean="0"/>
              <a:t>vytváří </a:t>
            </a:r>
            <a:r>
              <a:rPr lang="cs-CZ" altLang="cs-CZ" sz="2000" dirty="0"/>
              <a:t>podnikatelské příležitosti pro dodavatele, výzkum, dopravce a marketingové organizace</a:t>
            </a:r>
            <a:r>
              <a:rPr lang="cs-CZ" altLang="cs-CZ" sz="2000" dirty="0" smtClean="0"/>
              <a:t>,</a:t>
            </a:r>
          </a:p>
          <a:p>
            <a:endParaRPr lang="cs-CZ" altLang="cs-CZ" sz="2000" b="1" dirty="0"/>
          </a:p>
          <a:p>
            <a:r>
              <a:rPr lang="cs-CZ" altLang="cs-CZ" sz="2000" dirty="0"/>
              <a:t>důležité je určení typu a počtu zprostředkovatelů.</a:t>
            </a:r>
            <a:endParaRPr lang="cs-CZ" altLang="cs-CZ" sz="2000" b="1" dirty="0"/>
          </a:p>
          <a:p>
            <a:endParaRPr lang="cs-CZ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Distribuční cesty v </a:t>
            </a:r>
            <a:r>
              <a:rPr lang="cs-CZ" sz="2800" b="1" dirty="0"/>
              <a:t>CR </a:t>
            </a:r>
            <a:r>
              <a:rPr lang="cs-CZ" sz="2800" b="1" dirty="0" smtClean="0"/>
              <a:t>(</a:t>
            </a:r>
            <a:r>
              <a:rPr lang="cs-CZ" sz="2800" b="1" dirty="0" err="1" smtClean="0"/>
              <a:t>Placement</a:t>
            </a:r>
            <a:r>
              <a:rPr lang="cs-CZ" sz="2800" b="1" dirty="0" smtClean="0"/>
              <a:t>)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8561360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275606"/>
            <a:ext cx="7344816" cy="24482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000" dirty="0"/>
              <a:t>rozšiřují informace o službách a zařízeních,</a:t>
            </a:r>
          </a:p>
          <a:p>
            <a:r>
              <a:rPr lang="cs-CZ" altLang="cs-CZ" sz="2000" dirty="0"/>
              <a:t>zpřístupňují a zatraktivňují nabízené služby zákazníkům, </a:t>
            </a:r>
          </a:p>
          <a:p>
            <a:r>
              <a:rPr lang="cs-CZ" altLang="cs-CZ" sz="2000" b="1" dirty="0"/>
              <a:t>nutné věnovat zvláštní pozornost v rámci MK plánu.</a:t>
            </a:r>
          </a:p>
          <a:p>
            <a:pPr marL="0" indent="0">
              <a:buNone/>
            </a:pPr>
            <a:endParaRPr lang="cs-CZ" altLang="cs-CZ" sz="2000" b="1" dirty="0"/>
          </a:p>
          <a:p>
            <a:pPr algn="ctr">
              <a:buNone/>
            </a:pPr>
            <a:r>
              <a:rPr lang="cs-CZ" altLang="cs-CZ" sz="2000" b="1" dirty="0"/>
              <a:t>Zprostředkovatelé </a:t>
            </a:r>
            <a:r>
              <a:rPr lang="cs-CZ" altLang="cs-CZ" sz="2000" dirty="0"/>
              <a:t>= specifické cílové trhy, pro které je třeba použít speciální strategie, přístupy k umísťování, cíle a propagační mix. </a:t>
            </a:r>
          </a:p>
          <a:p>
            <a:endParaRPr lang="cs-CZ" altLang="cs-CZ" sz="2000" dirty="0"/>
          </a:p>
          <a:p>
            <a:endParaRPr lang="cs-CZ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95486"/>
            <a:ext cx="7488832" cy="507703"/>
          </a:xfrm>
        </p:spPr>
        <p:txBody>
          <a:bodyPr/>
          <a:lstStyle/>
          <a:p>
            <a:r>
              <a:rPr lang="cs-CZ" b="1" dirty="0"/>
              <a:t>Zprostředkovatelé = obchod se službami CR </a:t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30519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987574"/>
            <a:ext cx="7344816" cy="30243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000" b="1" dirty="0"/>
              <a:t>Záznamy rezervací a registrace klientů</a:t>
            </a:r>
          </a:p>
          <a:p>
            <a:r>
              <a:rPr lang="cs-CZ" altLang="cs-CZ" sz="2000" dirty="0"/>
              <a:t>společnosti, které zajistily rezervaci pro ubytované klienty (GDS, CRS, agentury,</a:t>
            </a:r>
            <a:r>
              <a:rPr lang="cs-CZ" altLang="cs-CZ" sz="2000" b="1" dirty="0"/>
              <a:t> </a:t>
            </a:r>
            <a:r>
              <a:rPr lang="cs-CZ" altLang="cs-CZ" sz="2000" dirty="0"/>
              <a:t>sdružení, asociace, vládní instituce a neziskové organizace,</a:t>
            </a:r>
            <a:r>
              <a:rPr lang="cs-CZ" altLang="cs-CZ" sz="2000" b="1" dirty="0"/>
              <a:t> </a:t>
            </a:r>
            <a:r>
              <a:rPr lang="cs-CZ" altLang="cs-CZ" sz="2000" dirty="0"/>
              <a:t>velkoobchodníci se zájezdy a organizátoři zájezdů za odměnu,</a:t>
            </a:r>
            <a:endParaRPr lang="cs-CZ" altLang="cs-CZ" sz="2000" b="1" dirty="0"/>
          </a:p>
          <a:p>
            <a:r>
              <a:rPr lang="cs-CZ" altLang="cs-CZ" sz="2000" b="1" dirty="0" smtClean="0"/>
              <a:t>hotelový </a:t>
            </a:r>
            <a:r>
              <a:rPr lang="cs-CZ" altLang="cs-CZ" sz="2000" b="1" dirty="0"/>
              <a:t>rezervační systém.</a:t>
            </a:r>
          </a:p>
          <a:p>
            <a:endParaRPr lang="cs-CZ" altLang="cs-CZ" sz="2000" b="1" dirty="0"/>
          </a:p>
          <a:p>
            <a:pPr algn="ctr">
              <a:buNone/>
            </a:pPr>
            <a:r>
              <a:rPr lang="cs-CZ" altLang="cs-CZ" sz="2000" b="1" dirty="0"/>
              <a:t>Důležité je stanovení cílů pro zprostředkovatele.</a:t>
            </a:r>
          </a:p>
          <a:p>
            <a:endParaRPr lang="cs-CZ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b="1" dirty="0"/>
              <a:t>Zdroje: </a:t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118344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987574"/>
            <a:ext cx="7344816" cy="302433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000" dirty="0"/>
              <a:t>Hoteliéři, ubytovatelé</a:t>
            </a:r>
          </a:p>
          <a:p>
            <a:r>
              <a:rPr lang="cs-CZ" altLang="cs-CZ" sz="2000" dirty="0"/>
              <a:t>Dopravci, půjčovny automobilů</a:t>
            </a:r>
          </a:p>
          <a:p>
            <a:r>
              <a:rPr lang="cs-CZ" altLang="cs-CZ" sz="2000" dirty="0"/>
              <a:t>Dodavatelé doplňkových služeb</a:t>
            </a:r>
          </a:p>
          <a:p>
            <a:r>
              <a:rPr lang="cs-CZ" altLang="cs-CZ" sz="2800" b="1" dirty="0">
                <a:solidFill>
                  <a:srgbClr val="FF0000"/>
                </a:solidFill>
              </a:rPr>
              <a:t>CK – také distribuční cesty (společně s CA) = zprostředkovatelé služeb CR</a:t>
            </a:r>
          </a:p>
          <a:p>
            <a:r>
              <a:rPr lang="cs-CZ" altLang="cs-CZ" sz="2000" dirty="0"/>
              <a:t>Marketingové organizace v destinaci</a:t>
            </a:r>
          </a:p>
          <a:p>
            <a:r>
              <a:rPr lang="cs-CZ" altLang="cs-CZ" sz="2000" dirty="0"/>
              <a:t>Atraktivity </a:t>
            </a:r>
            <a:r>
              <a:rPr lang="cs-CZ" altLang="cs-CZ" sz="2000" dirty="0" smtClean="0"/>
              <a:t>CR</a:t>
            </a:r>
            <a:endParaRPr lang="cs-CZ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b="1" dirty="0" smtClean="0"/>
              <a:t>Producenti služeb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42643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419622"/>
            <a:ext cx="7344816" cy="17281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000" b="1" dirty="0"/>
              <a:t>Exkluzivní </a:t>
            </a:r>
            <a:r>
              <a:rPr lang="cs-CZ" altLang="cs-CZ" sz="2000" dirty="0"/>
              <a:t>– vybraný subjekt pro jeden geografický okruh,</a:t>
            </a:r>
          </a:p>
          <a:p>
            <a:r>
              <a:rPr lang="cs-CZ" altLang="cs-CZ" sz="2000" b="1" dirty="0"/>
              <a:t>Intenzivní </a:t>
            </a:r>
            <a:r>
              <a:rPr lang="cs-CZ" altLang="cs-CZ" sz="2000" dirty="0"/>
              <a:t>– prostřednictvím co největšího počtu kanálů,</a:t>
            </a:r>
          </a:p>
          <a:p>
            <a:r>
              <a:rPr lang="cs-CZ" altLang="cs-CZ" sz="2000" b="1" dirty="0"/>
              <a:t>Výběrová (selektivní)</a:t>
            </a:r>
            <a:r>
              <a:rPr lang="cs-CZ" altLang="cs-CZ" sz="2000" dirty="0"/>
              <a:t>  distribuce – vybrané produkty pro vybrané distribuční kanály.</a:t>
            </a:r>
            <a:endParaRPr lang="cs-CZ" altLang="cs-CZ" sz="2000" u="sng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b="1" dirty="0"/>
              <a:t>Typy distribuce</a:t>
            </a:r>
          </a:p>
        </p:txBody>
      </p:sp>
    </p:spTree>
    <p:extLst>
      <p:ext uri="{BB962C8B-B14F-4D97-AF65-F5344CB8AC3E}">
        <p14:creationId xmlns:p14="http://schemas.microsoft.com/office/powerpoint/2010/main" val="35916331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987574"/>
            <a:ext cx="7344816" cy="2880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/>
            <a:r>
              <a:rPr lang="cs-CZ" altLang="cs-CZ" sz="2100" b="1" dirty="0"/>
              <a:t>Přímý distribuční kanál </a:t>
            </a:r>
            <a:endParaRPr lang="cs-CZ" altLang="cs-CZ" sz="2100" b="1" dirty="0" smtClean="0"/>
          </a:p>
          <a:p>
            <a:pPr marL="609600" indent="-609600"/>
            <a:r>
              <a:rPr lang="cs-CZ" altLang="cs-CZ" sz="2100" b="1" dirty="0" smtClean="0"/>
              <a:t>Nepřímé </a:t>
            </a:r>
            <a:r>
              <a:rPr lang="cs-CZ" altLang="cs-CZ" sz="2100" b="1" dirty="0"/>
              <a:t>distribuční kanály:</a:t>
            </a:r>
          </a:p>
          <a:p>
            <a:pPr marL="1371600" lvl="2" indent="-457200">
              <a:buFontTx/>
              <a:buAutoNum type="arabicPeriod"/>
            </a:pPr>
            <a:r>
              <a:rPr lang="cs-CZ" altLang="cs-CZ" sz="2100" dirty="0"/>
              <a:t>maloobchodní CK a CA</a:t>
            </a:r>
          </a:p>
          <a:p>
            <a:pPr marL="1371600" lvl="2" indent="-457200">
              <a:buFontTx/>
              <a:buAutoNum type="arabicPeriod"/>
            </a:pPr>
            <a:r>
              <a:rPr lang="cs-CZ" altLang="cs-CZ" sz="2100" dirty="0"/>
              <a:t>velkoobchod se zájezdy a touroperátoři</a:t>
            </a:r>
          </a:p>
          <a:p>
            <a:pPr marL="1371600" lvl="2" indent="-457200">
              <a:buFontTx/>
              <a:buAutoNum type="arabicPeriod"/>
            </a:pPr>
            <a:r>
              <a:rPr lang="cs-CZ" altLang="cs-CZ" sz="2100" dirty="0"/>
              <a:t>agentury služebních a pracovních cest</a:t>
            </a:r>
          </a:p>
          <a:p>
            <a:pPr marL="1371600" lvl="2" indent="-457200">
              <a:buFontTx/>
              <a:buAutoNum type="arabicPeriod"/>
            </a:pPr>
            <a:r>
              <a:rPr lang="cs-CZ" altLang="cs-CZ" sz="2100" dirty="0"/>
              <a:t>organizátoři zájezdů za odměnu</a:t>
            </a:r>
          </a:p>
          <a:p>
            <a:pPr marL="1371600" lvl="2" indent="-457200">
              <a:buFontTx/>
              <a:buAutoNum type="arabicPeriod"/>
            </a:pPr>
            <a:r>
              <a:rPr lang="cs-CZ" altLang="cs-CZ" sz="2100" dirty="0"/>
              <a:t>organizátoři konferencí a mítinků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b="1" dirty="0"/>
              <a:t>Distribuční kanály</a:t>
            </a:r>
          </a:p>
        </p:txBody>
      </p:sp>
    </p:spTree>
    <p:extLst>
      <p:ext uri="{BB962C8B-B14F-4D97-AF65-F5344CB8AC3E}">
        <p14:creationId xmlns:p14="http://schemas.microsoft.com/office/powerpoint/2010/main" val="18568675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131590"/>
            <a:ext cx="7272808" cy="2952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</a:pPr>
            <a:r>
              <a:rPr lang="cs-CZ" altLang="cs-CZ" sz="2000" dirty="0"/>
              <a:t>Ještě před 15 léty - 90 % objemu mezinárodní letecké turistické přepravy, 70 % mezinárodní rezervace kapacity hotelů.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000" dirty="0"/>
              <a:t>Zajišťují rezervace kapacit hotelů a středisek CR, půjčování automobilů a dalších služeb dodavatelů-tematických parků a ostatních atraktivit CR</a:t>
            </a:r>
          </a:p>
          <a:p>
            <a:pPr marL="609600" indent="-609600">
              <a:lnSpc>
                <a:spcPct val="90000"/>
              </a:lnSpc>
            </a:pPr>
            <a:r>
              <a:rPr lang="cs-CZ" altLang="cs-CZ" sz="2000" dirty="0"/>
              <a:t>reklamní kampaně dodavatelů ve specializovaných časopisech – „</a:t>
            </a:r>
            <a:r>
              <a:rPr lang="cs-CZ" altLang="cs-CZ" sz="2000" b="1" dirty="0"/>
              <a:t>obchodní reklamy</a:t>
            </a:r>
            <a:r>
              <a:rPr lang="cs-CZ" altLang="cs-CZ" sz="2000" dirty="0"/>
              <a:t>“</a:t>
            </a:r>
            <a:endParaRPr lang="cs-CZ" altLang="cs-CZ" sz="2000" u="sng" dirty="0"/>
          </a:p>
          <a:p>
            <a:pPr marL="609600" indent="-609600">
              <a:lnSpc>
                <a:spcPct val="90000"/>
              </a:lnSpc>
            </a:pPr>
            <a:r>
              <a:rPr lang="cs-CZ" altLang="cs-CZ" sz="2000" dirty="0"/>
              <a:t>Příjmy (provize) CK</a:t>
            </a:r>
            <a:endParaRPr lang="cs-CZ" altLang="cs-CZ" sz="2000" u="sng" dirty="0"/>
          </a:p>
          <a:p>
            <a:pPr marL="609600" indent="-609600">
              <a:lnSpc>
                <a:spcPct val="90000"/>
              </a:lnSpc>
            </a:pPr>
            <a:r>
              <a:rPr lang="cs-CZ" altLang="cs-CZ" sz="2000" dirty="0"/>
              <a:t>Velikost - malé 8-9 zaměstnanců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b="1" dirty="0"/>
              <a:t>1. Maloobchodní cestovní kanceláře</a:t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601938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779662"/>
            <a:ext cx="7128792" cy="18722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/>
            <a:r>
              <a:rPr lang="cs-CZ" altLang="cs-CZ" sz="2000" dirty="0"/>
              <a:t>p</a:t>
            </a:r>
            <a:r>
              <a:rPr lang="cs-CZ" altLang="cs-CZ" sz="2000" dirty="0" smtClean="0"/>
              <a:t>lánují</a:t>
            </a:r>
            <a:r>
              <a:rPr lang="cs-CZ" altLang="cs-CZ" sz="2000" dirty="0"/>
              <a:t>, připravují, obchodují a administrativně </a:t>
            </a:r>
            <a:r>
              <a:rPr lang="cs-CZ" altLang="cs-CZ" sz="2000" dirty="0" smtClean="0"/>
              <a:t>řídí </a:t>
            </a:r>
            <a:r>
              <a:rPr lang="cs-CZ" altLang="cs-CZ" sz="2000" dirty="0"/>
              <a:t>- kombinace </a:t>
            </a:r>
            <a:r>
              <a:rPr lang="cs-CZ" altLang="cs-CZ" sz="2000" dirty="0" smtClean="0"/>
              <a:t>služeb (</a:t>
            </a:r>
            <a:r>
              <a:rPr lang="cs-CZ" altLang="cs-CZ" sz="2000" dirty="0" err="1" smtClean="0"/>
              <a:t>packages</a:t>
            </a:r>
            <a:r>
              <a:rPr lang="cs-CZ" altLang="cs-CZ" sz="2000" dirty="0" smtClean="0"/>
              <a:t>)</a:t>
            </a:r>
            <a:endParaRPr lang="cs-CZ" altLang="cs-CZ" sz="2000" dirty="0"/>
          </a:p>
          <a:p>
            <a:pPr marL="609600" indent="-609600"/>
            <a:r>
              <a:rPr lang="cs-CZ" altLang="cs-CZ" sz="2000" dirty="0"/>
              <a:t>n</a:t>
            </a:r>
            <a:r>
              <a:rPr lang="cs-CZ" altLang="cs-CZ" sz="2000" dirty="0" smtClean="0"/>
              <a:t>eprodávají </a:t>
            </a:r>
            <a:r>
              <a:rPr lang="cs-CZ" altLang="cs-CZ" sz="2000" dirty="0"/>
              <a:t>přímo zákazníkům, ale maloobchodním CK</a:t>
            </a:r>
          </a:p>
          <a:p>
            <a:pPr marL="609600" indent="-609600"/>
            <a:r>
              <a:rPr lang="cs-CZ" altLang="cs-CZ" sz="2000" dirty="0"/>
              <a:t>n</a:t>
            </a:r>
            <a:r>
              <a:rPr lang="cs-CZ" altLang="cs-CZ" sz="2000" dirty="0" smtClean="0"/>
              <a:t>akupují </a:t>
            </a:r>
            <a:r>
              <a:rPr lang="cs-CZ" altLang="cs-CZ" sz="2000" dirty="0"/>
              <a:t>ve velkém a transferují je k CK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08712" cy="507703"/>
          </a:xfrm>
        </p:spPr>
        <p:txBody>
          <a:bodyPr/>
          <a:lstStyle/>
          <a:p>
            <a:r>
              <a:rPr lang="cs-CZ" b="1" dirty="0"/>
              <a:t>2. Touroperátoři a velkoobchodníci se zájezdy</a:t>
            </a:r>
          </a:p>
        </p:txBody>
      </p:sp>
    </p:spTree>
    <p:extLst>
      <p:ext uri="{BB962C8B-B14F-4D97-AF65-F5344CB8AC3E}">
        <p14:creationId xmlns:p14="http://schemas.microsoft.com/office/powerpoint/2010/main" val="215624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7260" y="226939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51520" y="1415589"/>
            <a:ext cx="331236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přednášky:</a:t>
            </a:r>
          </a:p>
          <a:p>
            <a:pPr algn="l"/>
            <a:endParaRPr lang="cs-CZ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06BE1987-DF6E-405C-85C5-79689E6B46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532231"/>
            <a:ext cx="1728192" cy="172819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788024" y="1456144"/>
            <a:ext cx="4032448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 jako nástroj marketingového mixu 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Cenotvorba</a:t>
            </a: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 strategie</a:t>
            </a: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 elasticita poptávky</a:t>
            </a: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 diferenciace</a:t>
            </a: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Distribuce služeb</a:t>
            </a: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Distribuční cesty v CR</a:t>
            </a: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distribuce přímé a nepřímé</a:t>
            </a:r>
          </a:p>
        </p:txBody>
      </p:sp>
    </p:spTree>
    <p:extLst>
      <p:ext uri="{BB962C8B-B14F-4D97-AF65-F5344CB8AC3E}">
        <p14:creationId xmlns:p14="http://schemas.microsoft.com/office/powerpoint/2010/main" val="97874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563638"/>
            <a:ext cx="4752528" cy="16561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None/>
            </a:pPr>
            <a:r>
              <a:rPr lang="cs-CZ" altLang="cs-CZ" sz="2000" b="1" u="sng" dirty="0"/>
              <a:t>Důvody vzniku:</a:t>
            </a:r>
          </a:p>
          <a:p>
            <a:pPr marL="609600" indent="-609600"/>
            <a:r>
              <a:rPr lang="cs-CZ" altLang="cs-CZ" sz="2000" dirty="0"/>
              <a:t>snížit výdaje na služební cesty </a:t>
            </a:r>
          </a:p>
          <a:p>
            <a:pPr marL="609600" indent="-609600"/>
            <a:r>
              <a:rPr lang="cs-CZ" altLang="cs-CZ" sz="2000" dirty="0"/>
              <a:t>poskytovat cestujícím lepší služby </a:t>
            </a:r>
          </a:p>
          <a:p>
            <a:pPr marL="609600" indent="-609600"/>
            <a:r>
              <a:rPr lang="cs-CZ" altLang="cs-CZ" sz="2000" dirty="0"/>
              <a:t>zvýšit kupní sílu právnických osob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pl-PL" b="1" dirty="0"/>
              <a:t>3. Agentury služebních a pracovních cest</a:t>
            </a:r>
            <a:endParaRPr lang="cs-CZ" b="1" dirty="0"/>
          </a:p>
        </p:txBody>
      </p:sp>
      <p:pic>
        <p:nvPicPr>
          <p:cNvPr id="2" name="Obrázek 1" descr="Glacier Express – Wikipedi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521852"/>
            <a:ext cx="2520280" cy="1697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29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203598"/>
            <a:ext cx="5976664" cy="1800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/>
            <a:r>
              <a:rPr lang="cs-CZ" altLang="cs-CZ" sz="2000" b="1" dirty="0"/>
              <a:t>Incentivní</a:t>
            </a:r>
            <a:r>
              <a:rPr lang="cs-CZ" altLang="cs-CZ" sz="2000" dirty="0"/>
              <a:t> - motivace a odměňování zaměstnanců nebo dealerů za dosažení cílů</a:t>
            </a:r>
          </a:p>
          <a:p>
            <a:pPr marL="609600" indent="-609600"/>
            <a:r>
              <a:rPr lang="cs-CZ" altLang="cs-CZ" sz="2000" b="1" dirty="0"/>
              <a:t>Klienti</a:t>
            </a:r>
            <a:r>
              <a:rPr lang="cs-CZ" altLang="cs-CZ" sz="2000" dirty="0"/>
              <a:t> - právnické subjekty</a:t>
            </a:r>
          </a:p>
          <a:p>
            <a:pPr marL="609600" indent="-609600"/>
            <a:r>
              <a:rPr lang="cs-CZ" altLang="cs-CZ" sz="2000" dirty="0"/>
              <a:t>Sestavují </a:t>
            </a:r>
            <a:r>
              <a:rPr lang="cs-CZ" altLang="cs-CZ" sz="2000" dirty="0" err="1"/>
              <a:t>packages</a:t>
            </a:r>
            <a:r>
              <a:rPr lang="cs-CZ" altLang="cs-CZ" sz="2000" dirty="0"/>
              <a:t> „</a:t>
            </a:r>
            <a:r>
              <a:rPr lang="cs-CZ" altLang="cs-CZ" sz="2000" b="1" dirty="0"/>
              <a:t>šité na míru</a:t>
            </a:r>
            <a:r>
              <a:rPr lang="cs-CZ" altLang="cs-CZ" sz="2000" dirty="0"/>
              <a:t>“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pl-PL" b="1" dirty="0"/>
              <a:t>4. Organizátoři zájezdů za odměnu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034670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60840" cy="403244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80000"/>
              </a:lnSpc>
              <a:buNone/>
            </a:pPr>
            <a:r>
              <a:rPr lang="cs-CZ" altLang="cs-CZ" sz="2000" b="1" i="1" dirty="0"/>
              <a:t>Úkoly</a:t>
            </a:r>
            <a:r>
              <a:rPr lang="cs-CZ" altLang="cs-CZ" sz="2000" b="1" dirty="0"/>
              <a:t>: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000" dirty="0"/>
              <a:t>připravit </a:t>
            </a:r>
            <a:r>
              <a:rPr lang="cs-CZ" altLang="cs-CZ" sz="2000" b="1" dirty="0"/>
              <a:t>rozpočet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000" dirty="0"/>
              <a:t>zvolit </a:t>
            </a:r>
            <a:r>
              <a:rPr lang="cs-CZ" altLang="cs-CZ" sz="2000" b="1" dirty="0"/>
              <a:t>místo</a:t>
            </a:r>
            <a:r>
              <a:rPr lang="cs-CZ" altLang="cs-CZ" sz="2000" dirty="0"/>
              <a:t> a vybavenost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000" dirty="0"/>
              <a:t>dojednat skupinové </a:t>
            </a:r>
            <a:r>
              <a:rPr lang="cs-CZ" altLang="cs-CZ" sz="2000" b="1" dirty="0"/>
              <a:t>sazby za ubytování</a:t>
            </a:r>
            <a:r>
              <a:rPr lang="cs-CZ" altLang="cs-CZ" sz="2000" dirty="0"/>
              <a:t>, </a:t>
            </a:r>
            <a:r>
              <a:rPr lang="cs-CZ" altLang="cs-CZ" sz="2000" b="1" dirty="0"/>
              <a:t>leteckou a pozemní dopravu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000" dirty="0"/>
              <a:t>sestavit </a:t>
            </a:r>
            <a:r>
              <a:rPr lang="cs-CZ" altLang="cs-CZ" sz="2000" b="1" dirty="0"/>
              <a:t>jednací a pracovní program </a:t>
            </a:r>
            <a:r>
              <a:rPr lang="cs-CZ" altLang="cs-CZ" sz="2000" dirty="0"/>
              <a:t>setkání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000" dirty="0"/>
              <a:t>zajistit účastníkům </a:t>
            </a:r>
            <a:r>
              <a:rPr lang="cs-CZ" altLang="cs-CZ" sz="2000" b="1" dirty="0"/>
              <a:t>rezervaci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000" dirty="0"/>
              <a:t>provést </a:t>
            </a:r>
            <a:r>
              <a:rPr lang="cs-CZ" altLang="cs-CZ" sz="2000" b="1" dirty="0"/>
              <a:t>strukturalizaci jednání </a:t>
            </a:r>
            <a:r>
              <a:rPr lang="cs-CZ" altLang="cs-CZ" sz="2000" dirty="0"/>
              <a:t>a zajistit </a:t>
            </a:r>
            <a:r>
              <a:rPr lang="cs-CZ" altLang="cs-CZ" sz="2000" b="1" dirty="0"/>
              <a:t>bezpečnost</a:t>
            </a:r>
            <a:r>
              <a:rPr lang="cs-CZ" altLang="cs-CZ" sz="2000" dirty="0"/>
              <a:t> setkání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000" dirty="0"/>
              <a:t>zajistit a koordinovat </a:t>
            </a:r>
            <a:r>
              <a:rPr lang="cs-CZ" altLang="cs-CZ" sz="2000" b="1" dirty="0"/>
              <a:t>společensko-zábavní programy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000" dirty="0"/>
              <a:t>plánovat </a:t>
            </a:r>
            <a:r>
              <a:rPr lang="cs-CZ" altLang="cs-CZ" sz="2000" b="1" dirty="0"/>
              <a:t>stravování a občerstvení </a:t>
            </a:r>
            <a:r>
              <a:rPr lang="cs-CZ" altLang="cs-CZ" sz="2000" dirty="0"/>
              <a:t>účastníků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000" dirty="0"/>
              <a:t>koordinovat </a:t>
            </a:r>
            <a:r>
              <a:rPr lang="cs-CZ" altLang="cs-CZ" sz="2000" b="1" dirty="0"/>
              <a:t>výrobu tištěných a audiovizuálních materiálů </a:t>
            </a:r>
            <a:r>
              <a:rPr lang="cs-CZ" altLang="cs-CZ" sz="2000" dirty="0"/>
              <a:t>pro jednání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000" dirty="0"/>
              <a:t>administrativně řídit </a:t>
            </a:r>
            <a:r>
              <a:rPr lang="cs-CZ" altLang="cs-CZ" sz="2000" b="1" dirty="0"/>
              <a:t>průběh jednání </a:t>
            </a:r>
            <a:r>
              <a:rPr lang="cs-CZ" altLang="cs-CZ" sz="2000" dirty="0"/>
              <a:t>v místě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r>
              <a:rPr lang="pt-BR" b="1" dirty="0"/>
              <a:t>5. Organizátoři konferencí a </a:t>
            </a:r>
            <a:r>
              <a:rPr lang="cs-CZ" b="1" dirty="0"/>
              <a:t>meetingů</a:t>
            </a:r>
          </a:p>
        </p:txBody>
      </p:sp>
    </p:spTree>
    <p:extLst>
      <p:ext uri="{BB962C8B-B14F-4D97-AF65-F5344CB8AC3E}">
        <p14:creationId xmlns:p14="http://schemas.microsoft.com/office/powerpoint/2010/main" val="11196757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987574"/>
            <a:ext cx="7344816" cy="31683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2000" b="1" dirty="0"/>
              <a:t>Internet</a:t>
            </a:r>
          </a:p>
          <a:p>
            <a:pPr>
              <a:lnSpc>
                <a:spcPct val="80000"/>
              </a:lnSpc>
            </a:pP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Rezervační systémy (CRS) </a:t>
            </a:r>
            <a:r>
              <a:rPr lang="cs-CZ" altLang="cs-CZ" sz="2000" dirty="0"/>
              <a:t>– české: </a:t>
            </a:r>
            <a:r>
              <a:rPr lang="cs-CZ" altLang="cs-CZ" sz="2000" dirty="0" err="1"/>
              <a:t>Agnis</a:t>
            </a:r>
            <a:r>
              <a:rPr lang="cs-CZ" altLang="cs-CZ" sz="2000" dirty="0"/>
              <a:t>, Mefisto, </a:t>
            </a:r>
            <a:r>
              <a:rPr lang="cs-CZ" altLang="cs-CZ" sz="2000" dirty="0" err="1"/>
              <a:t>Hores</a:t>
            </a:r>
            <a:r>
              <a:rPr lang="cs-CZ" altLang="cs-CZ" sz="2000" dirty="0"/>
              <a:t> atd., </a:t>
            </a:r>
            <a:r>
              <a:rPr lang="cs-CZ" altLang="cs-CZ" sz="2000" dirty="0" err="1"/>
              <a:t>Fidelio</a:t>
            </a:r>
            <a:r>
              <a:rPr lang="cs-CZ" altLang="cs-CZ" sz="2000" dirty="0"/>
              <a:t>…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Globální distribuční systémy (GDS</a:t>
            </a:r>
            <a:r>
              <a:rPr lang="cs-CZ" altLang="cs-CZ" sz="2000" dirty="0"/>
              <a:t>):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SABRE – American Airlines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TRAVICOM – </a:t>
            </a:r>
            <a:r>
              <a:rPr lang="cs-CZ" altLang="cs-CZ" sz="2000" dirty="0" err="1"/>
              <a:t>British</a:t>
            </a:r>
            <a:r>
              <a:rPr lang="cs-CZ" altLang="cs-CZ" sz="2000" dirty="0"/>
              <a:t> </a:t>
            </a:r>
            <a:r>
              <a:rPr lang="cs-CZ" altLang="cs-CZ" sz="2000" dirty="0" err="1"/>
              <a:t>Airways</a:t>
            </a:r>
            <a:endParaRPr lang="cs-CZ" altLang="cs-CZ" sz="2000" dirty="0"/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AMADEUS, GALILEO, </a:t>
            </a:r>
            <a:r>
              <a:rPr lang="cs-CZ" altLang="cs-CZ" sz="2000" dirty="0" err="1"/>
              <a:t>System</a:t>
            </a:r>
            <a:r>
              <a:rPr lang="cs-CZ" altLang="cs-CZ" sz="2000" dirty="0"/>
              <a:t> </a:t>
            </a:r>
            <a:r>
              <a:rPr lang="cs-CZ" altLang="cs-CZ" sz="2000" dirty="0" err="1"/>
              <a:t>One</a:t>
            </a: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U nás </a:t>
            </a:r>
            <a:r>
              <a:rPr lang="cs-CZ" altLang="cs-CZ" sz="2000" dirty="0" smtClean="0"/>
              <a:t>nejvíc AMADEUS </a:t>
            </a:r>
            <a:r>
              <a:rPr lang="cs-CZ" altLang="cs-CZ" sz="2000" dirty="0"/>
              <a:t>ap.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b="1" dirty="0"/>
              <a:t>6. Nové </a:t>
            </a:r>
            <a:r>
              <a:rPr lang="cs-CZ" b="1" dirty="0" smtClean="0"/>
              <a:t>technologie v distribuci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686045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3600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2000" b="1" dirty="0"/>
              <a:t>Obchodují se službami </a:t>
            </a:r>
            <a:r>
              <a:rPr lang="cs-CZ" altLang="cs-CZ" sz="2000" dirty="0"/>
              <a:t>dodavatelů, dopravců a dalších zprostředkovatelů v místě, které je výhodné z hlediska zákazníka,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rozšiřují distribuční síť</a:t>
            </a:r>
            <a:r>
              <a:rPr lang="cs-CZ" altLang="cs-CZ" sz="2000" dirty="0"/>
              <a:t>,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poskytují </a:t>
            </a:r>
            <a:r>
              <a:rPr lang="cs-CZ" altLang="cs-CZ" sz="2000" b="1" dirty="0"/>
              <a:t>odborné rady </a:t>
            </a:r>
            <a:r>
              <a:rPr lang="cs-CZ" altLang="cs-CZ" sz="2000" dirty="0"/>
              <a:t>klientům o destinaci, cenách, vybavení, časových termínech a poskytovaných službách,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koordinují </a:t>
            </a:r>
            <a:r>
              <a:rPr lang="cs-CZ" altLang="cs-CZ" sz="2000" b="1" dirty="0"/>
              <a:t>společné postupy </a:t>
            </a:r>
            <a:r>
              <a:rPr lang="cs-CZ" altLang="cs-CZ" sz="2000" dirty="0"/>
              <a:t>k dosažení maximální efektivnosti společně vynaložených prostředků,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vytvářejí </a:t>
            </a:r>
            <a:r>
              <a:rPr lang="cs-CZ" altLang="cs-CZ" sz="2000" b="1" dirty="0"/>
              <a:t>prázdninové </a:t>
            </a:r>
            <a:r>
              <a:rPr lang="cs-CZ" altLang="cs-CZ" sz="2000" b="1" dirty="0" smtClean="0"/>
              <a:t>balíčky </a:t>
            </a:r>
            <a:r>
              <a:rPr lang="cs-CZ" altLang="cs-CZ" sz="2000" dirty="0" smtClean="0"/>
              <a:t>(</a:t>
            </a:r>
            <a:r>
              <a:rPr lang="cs-CZ" altLang="cs-CZ" sz="2000" dirty="0" err="1" smtClean="0"/>
              <a:t>packages</a:t>
            </a:r>
            <a:r>
              <a:rPr lang="cs-CZ" altLang="cs-CZ" sz="2000" dirty="0" smtClean="0"/>
              <a:t>),</a:t>
            </a: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„</a:t>
            </a:r>
            <a:r>
              <a:rPr lang="cs-CZ" altLang="cs-CZ" sz="2000" b="1" dirty="0"/>
              <a:t>šijí na míru</a:t>
            </a:r>
            <a:r>
              <a:rPr lang="cs-CZ" altLang="cs-CZ" sz="2000" dirty="0"/>
              <a:t>“ zájezdy a </a:t>
            </a:r>
            <a:r>
              <a:rPr lang="cs-CZ" altLang="cs-CZ" sz="2000" dirty="0" smtClean="0"/>
              <a:t>pobyty,</a:t>
            </a: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organizují a koordinují </a:t>
            </a:r>
            <a:r>
              <a:rPr lang="cs-CZ" altLang="cs-CZ" sz="2000" b="1" dirty="0"/>
              <a:t>kongresy, konference a mítinky</a:t>
            </a:r>
            <a:r>
              <a:rPr lang="cs-CZ" altLang="cs-CZ" sz="2000" dirty="0"/>
              <a:t>,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řízení a doprovázení </a:t>
            </a:r>
            <a:r>
              <a:rPr lang="cs-CZ" altLang="cs-CZ" sz="2000" dirty="0"/>
              <a:t>skupin.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b="1" dirty="0"/>
              <a:t>Úkoly a výhody nepřímé distribuce</a:t>
            </a:r>
          </a:p>
        </p:txBody>
      </p:sp>
    </p:spTree>
    <p:extLst>
      <p:ext uri="{BB962C8B-B14F-4D97-AF65-F5344CB8AC3E}">
        <p14:creationId xmlns:p14="http://schemas.microsoft.com/office/powerpoint/2010/main" val="38855844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347614"/>
            <a:ext cx="4608512" cy="23762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sz="2000" dirty="0"/>
              <a:t>Přidání nebo vypuštění individuálních členů distribuční cesty,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přidání nebo vypuštění marketingových distribučních cest,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vývoj zcela nového způsobu prodeje zboží a služeb na všech trzích.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040560" cy="507703"/>
          </a:xfrm>
        </p:spPr>
        <p:txBody>
          <a:bodyPr/>
          <a:lstStyle/>
          <a:p>
            <a:r>
              <a:rPr lang="cs-CZ" b="1" dirty="0"/>
              <a:t>Hodnocení distribučních cest</a:t>
            </a:r>
          </a:p>
        </p:txBody>
      </p:sp>
    </p:spTree>
    <p:extLst>
      <p:ext uri="{BB962C8B-B14F-4D97-AF65-F5344CB8AC3E}">
        <p14:creationId xmlns:p14="http://schemas.microsoft.com/office/powerpoint/2010/main" val="40593620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987574"/>
            <a:ext cx="7272808" cy="33123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cs-CZ" sz="2000" dirty="0"/>
              <a:t>Seznamovací výlety, 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soutěže a výhry, 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specializovaná reklama „pozornosti podniku“, 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prodejní výstavy, 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osobní a telefonický prodej, 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inzerce a propagační materiály, 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vztahy s veřejností a publicita, 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kooperativní marketing - společná příprava propagačních materiálů.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7494"/>
            <a:ext cx="7848872" cy="507703"/>
          </a:xfrm>
        </p:spPr>
        <p:txBody>
          <a:bodyPr/>
          <a:lstStyle/>
          <a:p>
            <a:r>
              <a:rPr lang="cs-CZ" b="1" dirty="0"/>
              <a:t>Marketingová komunikace zaměřená na zprostředkovatele</a:t>
            </a:r>
          </a:p>
        </p:txBody>
      </p:sp>
    </p:spTree>
    <p:extLst>
      <p:ext uri="{BB962C8B-B14F-4D97-AF65-F5344CB8AC3E}">
        <p14:creationId xmlns:p14="http://schemas.microsoft.com/office/powerpoint/2010/main" val="7062146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403648" y="195486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Shrnutí přednášky</a:t>
            </a:r>
            <a:endParaRPr lang="cs-CZ" sz="24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683568" y="1059582"/>
            <a:ext cx="7056784" cy="37856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Cena</a:t>
            </a:r>
            <a:r>
              <a:rPr lang="cs-CZ" sz="2000" dirty="0" smtClean="0"/>
              <a:t> – její definice, dvojí role</a:t>
            </a:r>
          </a:p>
          <a:p>
            <a:r>
              <a:rPr lang="cs-CZ" sz="2000" b="1" dirty="0" smtClean="0"/>
              <a:t>Cenová elasticita </a:t>
            </a:r>
            <a:r>
              <a:rPr lang="cs-CZ" sz="2000" dirty="0" smtClean="0"/>
              <a:t>– vlivy na ni působící</a:t>
            </a:r>
          </a:p>
          <a:p>
            <a:r>
              <a:rPr lang="cs-CZ" sz="2000" dirty="0" smtClean="0"/>
              <a:t>Cena a kvalita</a:t>
            </a:r>
          </a:p>
          <a:p>
            <a:r>
              <a:rPr lang="cs-CZ" sz="2000" b="1" dirty="0" smtClean="0"/>
              <a:t>Proces plánování ceny </a:t>
            </a:r>
            <a:r>
              <a:rPr lang="cs-CZ" sz="2000" dirty="0" smtClean="0"/>
              <a:t>– stanovení cílů, volba přístupů, měření a hodnocení úspěchů, </a:t>
            </a:r>
          </a:p>
          <a:p>
            <a:r>
              <a:rPr lang="cs-CZ" sz="2000" dirty="0" smtClean="0"/>
              <a:t>Faktory ovlivňující ceny</a:t>
            </a:r>
          </a:p>
          <a:p>
            <a:r>
              <a:rPr lang="cs-CZ" sz="2000" b="1" dirty="0" smtClean="0"/>
              <a:t>Cenové slevy a cenová diskriminace- </a:t>
            </a:r>
            <a:r>
              <a:rPr lang="cs-CZ" sz="2000" dirty="0" smtClean="0"/>
              <a:t>kritéria slev</a:t>
            </a:r>
          </a:p>
          <a:p>
            <a:r>
              <a:rPr lang="cs-CZ" sz="2000" b="1" dirty="0" smtClean="0"/>
              <a:t>Stanovení cen nových výrobků </a:t>
            </a:r>
            <a:r>
              <a:rPr lang="cs-CZ" sz="2000" dirty="0" smtClean="0"/>
              <a:t>– strategie rychlého a pomalého sběru, strategie rychlého a pomalého prolínání</a:t>
            </a:r>
          </a:p>
          <a:p>
            <a:r>
              <a:rPr lang="cs-CZ" sz="2000" b="1" dirty="0" smtClean="0"/>
              <a:t>Distribuční cesty </a:t>
            </a:r>
            <a:r>
              <a:rPr lang="cs-CZ" sz="2000" dirty="0" smtClean="0"/>
              <a:t>– zprostředkovatelé, producenti služeb, typy distribuce, distribuční kanály přímé, nepřímé,</a:t>
            </a:r>
          </a:p>
          <a:p>
            <a:r>
              <a:rPr lang="cs-CZ" sz="2000" b="1" dirty="0" smtClean="0"/>
              <a:t>Nové technologie </a:t>
            </a:r>
            <a:r>
              <a:rPr lang="cs-CZ" sz="2000" b="1" smtClean="0"/>
              <a:t>v </a:t>
            </a:r>
            <a:r>
              <a:rPr lang="cs-CZ" sz="2000" b="1" smtClean="0"/>
              <a:t>distribuci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668338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53702B-8CA1-407C-9A91-72816ECF8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7864" y="2283718"/>
            <a:ext cx="2736304" cy="507703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484722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71550"/>
            <a:ext cx="7488832" cy="25922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cs-CZ" altLang="cs-CZ" sz="2000" dirty="0"/>
              <a:t>cenová tvorba a politika často nemají adekvátní zastoupení v marketingovém plánu. </a:t>
            </a:r>
            <a:endParaRPr lang="cs-CZ" altLang="cs-CZ" sz="20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2000" dirty="0"/>
              <a:t> </a:t>
            </a:r>
            <a:r>
              <a:rPr lang="cs-CZ" altLang="cs-CZ" sz="2000" dirty="0" smtClean="0"/>
              <a:t>   Vyžadují </a:t>
            </a:r>
            <a:r>
              <a:rPr lang="cs-CZ" altLang="cs-CZ" sz="2000" dirty="0"/>
              <a:t>mnohem větší pozornost: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technika marketingu,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hlavní determinanta zisku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Doporučuje </a:t>
            </a:r>
            <a:r>
              <a:rPr lang="cs-CZ" altLang="cs-CZ" sz="2000" b="1" dirty="0" smtClean="0"/>
              <a:t>se - </a:t>
            </a:r>
            <a:r>
              <a:rPr lang="cs-CZ" altLang="cs-CZ" sz="2000" dirty="0" smtClean="0"/>
              <a:t>úplný </a:t>
            </a:r>
            <a:r>
              <a:rPr lang="cs-CZ" altLang="cs-CZ" sz="2000" dirty="0"/>
              <a:t>cenový </a:t>
            </a:r>
            <a:r>
              <a:rPr lang="cs-CZ" altLang="cs-CZ" sz="2000" dirty="0" smtClean="0"/>
              <a:t>plán zahrnující veškeré </a:t>
            </a:r>
            <a:r>
              <a:rPr lang="cs-CZ" altLang="cs-CZ" sz="2000" dirty="0"/>
              <a:t>speciální sazby, ceny a slevy uvažované pro nadcházející období</a:t>
            </a:r>
            <a:r>
              <a:rPr lang="cs-CZ" altLang="cs-CZ" sz="2000" dirty="0" smtClean="0"/>
              <a:t>.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endParaRPr lang="cs-CZ" alt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altLang="cs-CZ" b="1" dirty="0" smtClean="0"/>
              <a:t>CENA – (PRICE)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7544" y="3939902"/>
            <a:ext cx="748883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000" b="1" dirty="0"/>
              <a:t>Obchodní </a:t>
            </a:r>
            <a:r>
              <a:rPr lang="cs-CZ" altLang="cs-CZ" sz="2000" dirty="0"/>
              <a:t>- cena je přímou determinantou rentability, </a:t>
            </a:r>
          </a:p>
          <a:p>
            <a:r>
              <a:rPr lang="cs-CZ" altLang="cs-CZ" sz="2000" b="1" dirty="0"/>
              <a:t>informativní</a:t>
            </a:r>
            <a:r>
              <a:rPr lang="cs-CZ" altLang="cs-CZ" sz="2000" dirty="0"/>
              <a:t> - součást propagačního mixu.</a:t>
            </a:r>
          </a:p>
        </p:txBody>
      </p:sp>
      <p:sp>
        <p:nvSpPr>
          <p:cNvPr id="5" name="Nadpis 5"/>
          <p:cNvSpPr txBox="1">
            <a:spLocks/>
          </p:cNvSpPr>
          <p:nvPr/>
        </p:nvSpPr>
        <p:spPr>
          <a:xfrm>
            <a:off x="303724" y="3391832"/>
            <a:ext cx="3888432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b="1" smtClean="0"/>
              <a:t>Dvojí úloha ceny: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15566"/>
            <a:ext cx="7488832" cy="16561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None/>
            </a:pPr>
            <a:r>
              <a:rPr lang="cs-CZ" altLang="cs-CZ" sz="2200" b="1" i="1" dirty="0"/>
              <a:t>Elasticita</a:t>
            </a:r>
            <a:endParaRPr lang="cs-CZ" altLang="cs-CZ" sz="22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měřítko reakce-schopnosti = procentuální změna množství / procentuální změna té proměnné, která způsobila změnu množství,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elasticita hodnotí příčinu a její důsledek v procentuálním vyjádření, 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hodnocení vlivu cen a důchodů na poptávku a nabídku.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Cenová elasticita poptávky</a:t>
            </a:r>
            <a:endParaRPr lang="cs-CZ" altLang="cs-CZ" b="1" i="1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29227" y="2571750"/>
            <a:ext cx="7488832" cy="2088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None/>
            </a:pPr>
            <a:r>
              <a:rPr lang="cs-CZ" altLang="cs-CZ" sz="2100" b="1" dirty="0"/>
              <a:t>Cenovou elasticitu ovlivňuje:</a:t>
            </a:r>
            <a:endParaRPr lang="cs-CZ" altLang="cs-CZ" sz="2100" dirty="0"/>
          </a:p>
          <a:p>
            <a:pPr marL="609600" indent="-609600">
              <a:buFontTx/>
              <a:buAutoNum type="arabicPeriod"/>
            </a:pPr>
            <a:r>
              <a:rPr lang="cs-CZ" altLang="cs-CZ" sz="2100" dirty="0"/>
              <a:t>Část důchodů vydávaná na statek.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2100" dirty="0"/>
              <a:t>Specifické vymezení statku.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2100" dirty="0"/>
              <a:t>Jak snadné je nalézt substituty.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2100" dirty="0"/>
              <a:t>Kolik času je k dispozici pro adaptaci na změnu ceny.</a:t>
            </a:r>
          </a:p>
        </p:txBody>
      </p:sp>
    </p:spTree>
    <p:extLst>
      <p:ext uri="{BB962C8B-B14F-4D97-AF65-F5344CB8AC3E}">
        <p14:creationId xmlns:p14="http://schemas.microsoft.com/office/powerpoint/2010/main" val="1966933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851670"/>
            <a:ext cx="7632848" cy="23762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90000"/>
              </a:lnSpc>
              <a:buNone/>
              <a:defRPr/>
            </a:pPr>
            <a:endParaRPr lang="cs-CZ" sz="1600" b="1" dirty="0"/>
          </a:p>
          <a:p>
            <a:pPr marL="457200" indent="-457200">
              <a:lnSpc>
                <a:spcPct val="90000"/>
              </a:lnSpc>
              <a:buFontTx/>
              <a:buAutoNum type="arabicPeriod"/>
              <a:defRPr/>
            </a:pPr>
            <a:r>
              <a:rPr lang="cs-CZ" sz="2000" b="1" dirty="0"/>
              <a:t>Nedostatek informací </a:t>
            </a:r>
            <a:r>
              <a:rPr lang="cs-CZ" sz="2000" dirty="0"/>
              <a:t>nebo předcházejících zkušeností,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  <a:defRPr/>
            </a:pPr>
            <a:r>
              <a:rPr lang="cs-CZ" sz="2000" b="1" dirty="0"/>
              <a:t>služby </a:t>
            </a:r>
            <a:r>
              <a:rPr lang="cs-CZ" sz="2000" dirty="0"/>
              <a:t>jsou vnímány </a:t>
            </a:r>
            <a:r>
              <a:rPr lang="cs-CZ" sz="2000" b="1" dirty="0"/>
              <a:t>jako komplex</a:t>
            </a:r>
            <a:r>
              <a:rPr lang="cs-CZ" sz="2000" dirty="0"/>
              <a:t>,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  <a:defRPr/>
            </a:pPr>
            <a:r>
              <a:rPr lang="cs-CZ" sz="2000" b="1" dirty="0"/>
              <a:t>služby</a:t>
            </a:r>
            <a:r>
              <a:rPr lang="cs-CZ" sz="2000" dirty="0"/>
              <a:t> jsou považovány za kategorii </a:t>
            </a:r>
            <a:r>
              <a:rPr lang="cs-CZ" sz="2000" b="1" dirty="0"/>
              <a:t>společenské prestiže</a:t>
            </a:r>
            <a:r>
              <a:rPr lang="cs-CZ" sz="2000" dirty="0"/>
              <a:t>,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v případech, kdy jsou rozdíly mezi cenami konkurenčních služeb minimální si zákazníci pravděpodobně vyberou </a:t>
            </a:r>
            <a:r>
              <a:rPr lang="cs-CZ" sz="2000" b="1" dirty="0"/>
              <a:t>služby s nejvyšší cenou</a:t>
            </a:r>
            <a:r>
              <a:rPr lang="cs-CZ" sz="2000" dirty="0"/>
              <a:t>, protože předpokládají vyšší záruku </a:t>
            </a:r>
            <a:r>
              <a:rPr lang="cs-CZ" sz="2000" b="1" dirty="0"/>
              <a:t>kvality</a:t>
            </a:r>
            <a:r>
              <a:rPr lang="cs-CZ" sz="2000" dirty="0"/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7128792" cy="864096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dirty="0"/>
              <a:t>Vyšší cena - důvody zákazníků pro sklon spojovat vyšší cenu s vyšší kvalitou služeb a zařízení:</a:t>
            </a:r>
            <a:br>
              <a:rPr lang="cs-CZ" b="1" dirty="0"/>
            </a:br>
            <a:endParaRPr lang="cs-CZ" dirty="0"/>
          </a:p>
        </p:txBody>
      </p:sp>
      <p:sp>
        <p:nvSpPr>
          <p:cNvPr id="2" name="Šipka dolů 1"/>
          <p:cNvSpPr/>
          <p:nvPr/>
        </p:nvSpPr>
        <p:spPr>
          <a:xfrm>
            <a:off x="2987824" y="1275606"/>
            <a:ext cx="432048" cy="432048"/>
          </a:xfrm>
          <a:prstGeom prst="downArrow">
            <a:avLst/>
          </a:prstGeom>
          <a:solidFill>
            <a:srgbClr val="3078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457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1707654"/>
            <a:ext cx="4032448" cy="21602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None/>
            </a:pPr>
            <a:r>
              <a:rPr lang="cs-CZ" altLang="cs-CZ" sz="2200" dirty="0"/>
              <a:t>I.  Stanovení cílů cenové tvorby.</a:t>
            </a:r>
          </a:p>
          <a:p>
            <a:pPr marL="609600" indent="-609600">
              <a:buNone/>
            </a:pPr>
            <a:r>
              <a:rPr lang="cs-CZ" altLang="cs-CZ" sz="2200" dirty="0"/>
              <a:t>II. Volba přístupů k cenové  tvorbě.</a:t>
            </a:r>
          </a:p>
          <a:p>
            <a:pPr marL="609600" indent="-609600">
              <a:buNone/>
            </a:pPr>
            <a:r>
              <a:rPr lang="cs-CZ" altLang="cs-CZ" sz="2200" dirty="0"/>
              <a:t>III. Měření a hodnocení úspěchu.</a:t>
            </a:r>
          </a:p>
          <a:p>
            <a:pPr marL="609600" indent="-609600"/>
            <a:endParaRPr lang="cs-CZ" altLang="cs-CZ" sz="2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altLang="cs-CZ" b="1" dirty="0"/>
              <a:t>Proces plánování cen</a:t>
            </a:r>
            <a:endParaRPr lang="cs-CZ" dirty="0"/>
          </a:p>
        </p:txBody>
      </p:sp>
      <p:pic>
        <p:nvPicPr>
          <p:cNvPr id="2" name="Obrázek 1" descr="Free vector graphic: Coins, Money, Profit, Wealth - Free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707654"/>
            <a:ext cx="3408040" cy="223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792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15566"/>
            <a:ext cx="7488832" cy="36724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90000"/>
              </a:lnSpc>
              <a:buFont typeface="Wingdings 2"/>
              <a:buChar char=""/>
              <a:defRPr/>
            </a:pPr>
            <a:endParaRPr lang="cs-CZ" sz="2400" dirty="0"/>
          </a:p>
          <a:p>
            <a:pPr marL="457200" indent="-457200">
              <a:lnSpc>
                <a:spcPct val="90000"/>
              </a:lnSpc>
              <a:buFontTx/>
              <a:buAutoNum type="arabicPeriod"/>
              <a:defRPr/>
            </a:pPr>
            <a:r>
              <a:rPr lang="cs-CZ" b="1" dirty="0"/>
              <a:t>cíle orientované na zisk</a:t>
            </a:r>
          </a:p>
          <a:p>
            <a:pPr marL="838200" lvl="1" indent="-381000">
              <a:lnSpc>
                <a:spcPct val="90000"/>
              </a:lnSpc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sz="3200" dirty="0"/>
              <a:t>cílová cena – na dosažení cílové úrovně zisku,</a:t>
            </a:r>
          </a:p>
          <a:p>
            <a:pPr marL="838200" lvl="1" indent="-381000">
              <a:lnSpc>
                <a:spcPct val="90000"/>
              </a:lnSpc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sz="3200" dirty="0"/>
              <a:t>maximalizace zisku – dosažení maximálního objemu zisku.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  <a:defRPr/>
            </a:pPr>
            <a:r>
              <a:rPr lang="cs-CZ" b="1" dirty="0"/>
              <a:t>cíle orientované na prodej </a:t>
            </a:r>
            <a:r>
              <a:rPr lang="cs-CZ" dirty="0"/>
              <a:t>– na objemy realizace - nízká cena → zvýšení poptávky mimo sezonu:</a:t>
            </a:r>
          </a:p>
          <a:p>
            <a:pPr marL="838200" lvl="1" indent="-381000">
              <a:lnSpc>
                <a:spcPct val="90000"/>
              </a:lnSpc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sz="3200" dirty="0"/>
              <a:t>cílová úroveň objemu,</a:t>
            </a:r>
          </a:p>
          <a:p>
            <a:pPr marL="838200" lvl="1" indent="-381000">
              <a:lnSpc>
                <a:spcPct val="90000"/>
              </a:lnSpc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sz="3200" dirty="0"/>
              <a:t>maximální možná míra objemu,</a:t>
            </a:r>
          </a:p>
          <a:p>
            <a:pPr marL="838200" lvl="1" indent="-381000">
              <a:lnSpc>
                <a:spcPct val="90000"/>
              </a:lnSpc>
              <a:buClr>
                <a:schemeClr val="accent2">
                  <a:shade val="75000"/>
                </a:schemeClr>
              </a:buClr>
              <a:buFont typeface="Wingdings 2"/>
              <a:buChar char=""/>
              <a:defRPr/>
            </a:pPr>
            <a:r>
              <a:rPr lang="cs-CZ" sz="3200" dirty="0"/>
              <a:t>získání většího podílu na trhu.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  <a:defRPr/>
            </a:pPr>
            <a:r>
              <a:rPr lang="cs-CZ" b="1" dirty="0"/>
              <a:t>status-quo orientace </a:t>
            </a:r>
            <a:r>
              <a:rPr lang="cs-CZ" dirty="0"/>
              <a:t>- ceny podle konkurence, podle tržních vůdců.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altLang="cs-CZ" b="1" dirty="0"/>
              <a:t>I. Stanovení cílů cenové tvorby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563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611560" y="1923678"/>
            <a:ext cx="4032448" cy="16561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AutoNum type="arabicPeriod"/>
            </a:pPr>
            <a:r>
              <a:rPr lang="cs-CZ" altLang="cs-CZ" sz="2200" dirty="0"/>
              <a:t>Nevědecké přístupy.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2200" dirty="0"/>
              <a:t>Vědecké přístupy. 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2200" dirty="0"/>
              <a:t>Mnohoúrovňový přístup.</a:t>
            </a:r>
            <a:r>
              <a:rPr lang="cs-CZ" altLang="cs-CZ" sz="2200" i="1" dirty="0"/>
              <a:t/>
            </a:r>
            <a:br>
              <a:rPr lang="cs-CZ" altLang="cs-CZ" sz="2200" i="1" dirty="0"/>
            </a:br>
            <a:endParaRPr lang="cs-CZ" altLang="cs-CZ" sz="2200" i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altLang="cs-CZ" b="1" dirty="0"/>
              <a:t>II. Volba přístupu k cenové tvorbě</a:t>
            </a:r>
            <a:br>
              <a:rPr lang="cs-CZ" alt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86918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2356</TotalTime>
  <Words>1422</Words>
  <Application>Microsoft Office PowerPoint</Application>
  <PresentationFormat>Předvádění na obrazovce (16:9)</PresentationFormat>
  <Paragraphs>325</Paragraphs>
  <Slides>38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Wingdings 2</vt:lpstr>
      <vt:lpstr>SLU</vt:lpstr>
      <vt:lpstr>Název prezentace</vt:lpstr>
      <vt:lpstr> Cena a distribuce služeb v CR</vt:lpstr>
      <vt:lpstr>Prezentace aplikace PowerPoint</vt:lpstr>
      <vt:lpstr>CENA – (PRICE)</vt:lpstr>
      <vt:lpstr>Cenová elasticita poptávky</vt:lpstr>
      <vt:lpstr>Vyšší cena - důvody zákazníků pro sklon spojovat vyšší cenu s vyšší kvalitou služeb a zařízení: </vt:lpstr>
      <vt:lpstr>Proces plánování cen</vt:lpstr>
      <vt:lpstr>I. Stanovení cílů cenové tvorby</vt:lpstr>
      <vt:lpstr>II. Volba přístupu k cenové tvorbě </vt:lpstr>
      <vt:lpstr>Nevědecké přístupy </vt:lpstr>
      <vt:lpstr>Nevýhody nevědeckých přístupů </vt:lpstr>
      <vt:lpstr>Faktory ovlivňující ceny:</vt:lpstr>
      <vt:lpstr>Přístupy k tvorbě cen </vt:lpstr>
      <vt:lpstr>Prezentace aplikace PowerPoint</vt:lpstr>
      <vt:lpstr>Prezentace aplikace PowerPoint</vt:lpstr>
      <vt:lpstr>Cenové slevy a cenová diskriminace  </vt:lpstr>
      <vt:lpstr>Kritéria cenových slev</vt:lpstr>
      <vt:lpstr>Stanovení cen nových výrobků</vt:lpstr>
      <vt:lpstr>Mnohoúrovňový přístup:</vt:lpstr>
      <vt:lpstr>Prezentace aplikace PowerPoint</vt:lpstr>
      <vt:lpstr>III. Měření a hodnocení úspěchu</vt:lpstr>
      <vt:lpstr>Distribuční cesty v CR (Placement) </vt:lpstr>
      <vt:lpstr>Zprostředkovatelé = obchod se službami CR  </vt:lpstr>
      <vt:lpstr>Zdroje:  </vt:lpstr>
      <vt:lpstr>Producenti služeb</vt:lpstr>
      <vt:lpstr>Typy distribuce</vt:lpstr>
      <vt:lpstr>Distribuční kanály</vt:lpstr>
      <vt:lpstr>1. Maloobchodní cestovní kanceláře </vt:lpstr>
      <vt:lpstr>2. Touroperátoři a velkoobchodníci se zájezdy</vt:lpstr>
      <vt:lpstr>3. Agentury služebních a pracovních cest</vt:lpstr>
      <vt:lpstr>4. Organizátoři zájezdů za odměnu</vt:lpstr>
      <vt:lpstr>5. Organizátoři konferencí a meetingů</vt:lpstr>
      <vt:lpstr>6. Nové technologie v distribuci </vt:lpstr>
      <vt:lpstr>Úkoly a výhody nepřímé distribuce</vt:lpstr>
      <vt:lpstr>Hodnocení distribučních cest</vt:lpstr>
      <vt:lpstr>Marketingová komunikace zaměřená na zprostředkovatele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starzyczna</cp:lastModifiedBy>
  <cp:revision>61</cp:revision>
  <dcterms:created xsi:type="dcterms:W3CDTF">2016-07-06T15:42:34Z</dcterms:created>
  <dcterms:modified xsi:type="dcterms:W3CDTF">2018-04-27T08:35:31Z</dcterms:modified>
</cp:coreProperties>
</file>