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5" r:id="rId2"/>
    <p:sldId id="256" r:id="rId3"/>
    <p:sldId id="304" r:id="rId4"/>
    <p:sldId id="257" r:id="rId5"/>
    <p:sldId id="306" r:id="rId6"/>
    <p:sldId id="258" r:id="rId7"/>
    <p:sldId id="259" r:id="rId8"/>
    <p:sldId id="260" r:id="rId9"/>
    <p:sldId id="263" r:id="rId10"/>
    <p:sldId id="308" r:id="rId11"/>
    <p:sldId id="290" r:id="rId12"/>
    <p:sldId id="291" r:id="rId13"/>
    <p:sldId id="292" r:id="rId14"/>
    <p:sldId id="293" r:id="rId15"/>
    <p:sldId id="294" r:id="rId16"/>
    <p:sldId id="295" r:id="rId17"/>
    <p:sldId id="266" r:id="rId18"/>
    <p:sldId id="267" r:id="rId19"/>
    <p:sldId id="269" r:id="rId20"/>
    <p:sldId id="271" r:id="rId21"/>
    <p:sldId id="272" r:id="rId22"/>
    <p:sldId id="273" r:id="rId23"/>
    <p:sldId id="274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264" r:id="rId32"/>
    <p:sldId id="265" r:id="rId33"/>
    <p:sldId id="275" r:id="rId34"/>
    <p:sldId id="276" r:id="rId35"/>
    <p:sldId id="307" r:id="rId36"/>
    <p:sldId id="303" r:id="rId3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7.4.2021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594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44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369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516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234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793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512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951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182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84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257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707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374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774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731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569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77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211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18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62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26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165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328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403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08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0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88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3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940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1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MARKETING CESTOVNÍHO RUCHU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cs-CZ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tarzyczná</a:t>
            </a:r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Miroslava Kostková, Ph.D.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9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Faktory ovlivňující komunikační mix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395536" y="1707654"/>
            <a:ext cx="4176464" cy="2880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100" dirty="0"/>
              <a:t>Cílové trhy</a:t>
            </a:r>
          </a:p>
          <a:p>
            <a:r>
              <a:rPr lang="cs-CZ" altLang="cs-CZ" sz="2100" dirty="0"/>
              <a:t>Marketingové cíle</a:t>
            </a:r>
          </a:p>
          <a:p>
            <a:r>
              <a:rPr lang="cs-CZ" altLang="cs-CZ" sz="2100" dirty="0"/>
              <a:t>Konkurence a používané prostředky marketingové komunikace</a:t>
            </a:r>
          </a:p>
          <a:p>
            <a:r>
              <a:rPr lang="cs-CZ" altLang="cs-CZ" sz="2100" dirty="0"/>
              <a:t>Dostupný rozpočet marketingové komunikace</a:t>
            </a:r>
          </a:p>
          <a:p>
            <a:endParaRPr lang="cs-CZ" altLang="cs-CZ" sz="21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707654"/>
            <a:ext cx="3582072" cy="238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676246"/>
            <a:ext cx="705678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= neosobní prezentace a propagace myšlenek, zboží/služeb za úplatu konkrétním subjektem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Reklama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BE5118-06E5-44F1-B4AB-74FB34587494}"/>
              </a:ext>
            </a:extLst>
          </p:cNvPr>
          <p:cNvSpPr/>
          <p:nvPr/>
        </p:nvSpPr>
        <p:spPr>
          <a:xfrm>
            <a:off x="175608" y="1391773"/>
            <a:ext cx="4320480" cy="37794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056FD0-6203-4AA8-9853-ECC9187FE8F4}"/>
              </a:ext>
            </a:extLst>
          </p:cNvPr>
          <p:cNvSpPr/>
          <p:nvPr/>
        </p:nvSpPr>
        <p:spPr>
          <a:xfrm>
            <a:off x="4752020" y="1544251"/>
            <a:ext cx="4104456" cy="3599249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C956D5D-F0D8-4F13-92E0-748F492C3A8C}"/>
              </a:ext>
            </a:extLst>
          </p:cNvPr>
          <p:cNvSpPr txBox="1">
            <a:spLocks/>
          </p:cNvSpPr>
          <p:nvPr/>
        </p:nvSpPr>
        <p:spPr>
          <a:xfrm>
            <a:off x="175608" y="1812642"/>
            <a:ext cx="4320480" cy="35674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nízké náklady kontaktu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možnosti zastihnout zákazníka tam a tehdy, kdy nemůže prodejce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velké množství tvůrčího a zajímavějšího zpracování zprávy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schopnost vytvořit image, který prodejci nemohou dokázat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nezastrašující charakter neosobního prodeje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>
                <a:solidFill>
                  <a:schemeClr val="bg1"/>
                </a:solidFill>
              </a:rPr>
              <a:t>možnost </a:t>
            </a:r>
            <a:r>
              <a:rPr lang="cs-CZ" altLang="cs-CZ" sz="1800" dirty="0">
                <a:solidFill>
                  <a:schemeClr val="bg1"/>
                </a:solidFill>
              </a:rPr>
              <a:t>několikrát zprávu opakovat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prestiž a působivost reklamy </a:t>
            </a:r>
            <a:r>
              <a:rPr lang="cs-CZ" altLang="cs-CZ" sz="1800" dirty="0" smtClean="0">
                <a:solidFill>
                  <a:schemeClr val="bg1"/>
                </a:solidFill>
              </a:rPr>
              <a:t>ve </a:t>
            </a:r>
            <a:r>
              <a:rPr lang="cs-CZ" altLang="cs-CZ" sz="1800" dirty="0">
                <a:solidFill>
                  <a:schemeClr val="bg1"/>
                </a:solidFill>
              </a:rPr>
              <a:t>sdělovacích prostředcích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80F4096-07F9-4304-AB3F-85F24FDEBD64}"/>
              </a:ext>
            </a:extLst>
          </p:cNvPr>
          <p:cNvSpPr txBox="1">
            <a:spLocks/>
          </p:cNvSpPr>
          <p:nvPr/>
        </p:nvSpPr>
        <p:spPr>
          <a:xfrm>
            <a:off x="4860032" y="1899113"/>
            <a:ext cx="3888432" cy="297689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neschopnost „uzavírat“ obchody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reklamní „shluky“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schopnost zákazníka ignorovat reklamní zprávy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problém získání okamžité odpovědi či reakce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nemožnost rychle získat zpětnou vazbu a případně upravit zprávu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obtížnost měření efektivnosti reklamy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relativně vysoký faktor „ztrát“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C1326A9-203B-4C62-A3CE-B4249842283D}"/>
              </a:ext>
            </a:extLst>
          </p:cNvPr>
          <p:cNvSpPr txBox="1">
            <a:spLocks/>
          </p:cNvSpPr>
          <p:nvPr/>
        </p:nvSpPr>
        <p:spPr>
          <a:xfrm>
            <a:off x="273307" y="1470101"/>
            <a:ext cx="3327176" cy="34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	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C7E834D-8B7D-4CAD-8A29-143884DADF71}"/>
              </a:ext>
            </a:extLst>
          </p:cNvPr>
          <p:cNvSpPr txBox="1">
            <a:spLocks/>
          </p:cNvSpPr>
          <p:nvPr/>
        </p:nvSpPr>
        <p:spPr>
          <a:xfrm>
            <a:off x="4860032" y="1522593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3538526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7334" y="699254"/>
            <a:ext cx="7667033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= zahrnuje ústní konverzaci, </a:t>
            </a:r>
            <a:r>
              <a:rPr lang="cs-CZ" sz="2000" dirty="0" smtClean="0"/>
              <a:t>prostřednictvím </a:t>
            </a:r>
            <a:r>
              <a:rPr lang="cs-CZ" sz="2000" dirty="0"/>
              <a:t>telefonu nebo přímým osobním rozhovorem prodejce s perspektivními zákazníky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Osobní prodej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BE5118-06E5-44F1-B4AB-74FB34587494}"/>
              </a:ext>
            </a:extLst>
          </p:cNvPr>
          <p:cNvSpPr/>
          <p:nvPr/>
        </p:nvSpPr>
        <p:spPr>
          <a:xfrm>
            <a:off x="215516" y="1419334"/>
            <a:ext cx="4248472" cy="3240361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056FD0-6203-4AA8-9853-ECC9187FE8F4}"/>
              </a:ext>
            </a:extLst>
          </p:cNvPr>
          <p:cNvSpPr/>
          <p:nvPr/>
        </p:nvSpPr>
        <p:spPr>
          <a:xfrm>
            <a:off x="4714713" y="1419333"/>
            <a:ext cx="4104456" cy="3240361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C956D5D-F0D8-4F13-92E0-748F492C3A8C}"/>
              </a:ext>
            </a:extLst>
          </p:cNvPr>
          <p:cNvSpPr txBox="1">
            <a:spLocks/>
          </p:cNvSpPr>
          <p:nvPr/>
        </p:nvSpPr>
        <p:spPr>
          <a:xfrm>
            <a:off x="323528" y="1751331"/>
            <a:ext cx="4032448" cy="28123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schopnost dokončit prodej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schopnost udržovat zákazníkovu pozornost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okamžité působení zpětné vazby a dvousměrná komunikace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prezentace je „šita na míru“ individuálních potřeb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možnost přesně zacílit zákazníky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schopnost rozvíjet vztahy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schopnost vyvolat okamžitou reakci</a:t>
            </a:r>
            <a:endParaRPr lang="cs-CZ" altLang="cs-CZ" sz="18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80F4096-07F9-4304-AB3F-85F24FDEBD64}"/>
              </a:ext>
            </a:extLst>
          </p:cNvPr>
          <p:cNvSpPr txBox="1">
            <a:spLocks/>
          </p:cNvSpPr>
          <p:nvPr/>
        </p:nvSpPr>
        <p:spPr>
          <a:xfrm>
            <a:off x="4924335" y="2392739"/>
            <a:ext cx="3888432" cy="2664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vysoké náklady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bg1"/>
                </a:solidFill>
              </a:rPr>
              <a:t>neschopnost dosáhnout u některých zákazníků maximální účinnost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C1326A9-203B-4C62-A3CE-B4249842283D}"/>
              </a:ext>
            </a:extLst>
          </p:cNvPr>
          <p:cNvSpPr txBox="1">
            <a:spLocks/>
          </p:cNvSpPr>
          <p:nvPr/>
        </p:nvSpPr>
        <p:spPr>
          <a:xfrm>
            <a:off x="323528" y="1355674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	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C7E834D-8B7D-4CAD-8A29-143884DADF71}"/>
              </a:ext>
            </a:extLst>
          </p:cNvPr>
          <p:cNvSpPr txBox="1">
            <a:spLocks/>
          </p:cNvSpPr>
          <p:nvPr/>
        </p:nvSpPr>
        <p:spPr>
          <a:xfrm>
            <a:off x="4863624" y="1812642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3860497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47564" y="619373"/>
            <a:ext cx="756479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= zákazníkovi je dán určitý motiv k okamžitému nákupu, např. zvýhodněné kupony na nákup zboží, </a:t>
            </a:r>
            <a:r>
              <a:rPr lang="cs-CZ" sz="2000" dirty="0" smtClean="0"/>
              <a:t>soutěže, výhry</a:t>
            </a:r>
            <a:r>
              <a:rPr lang="cs-CZ" sz="2000" dirty="0"/>
              <a:t>, vzorky a prémie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Podpora prodeje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BE5118-06E5-44F1-B4AB-74FB34587494}"/>
              </a:ext>
            </a:extLst>
          </p:cNvPr>
          <p:cNvSpPr/>
          <p:nvPr/>
        </p:nvSpPr>
        <p:spPr>
          <a:xfrm>
            <a:off x="151527" y="1339453"/>
            <a:ext cx="4248472" cy="3240361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056FD0-6203-4AA8-9853-ECC9187FE8F4}"/>
              </a:ext>
            </a:extLst>
          </p:cNvPr>
          <p:cNvSpPr/>
          <p:nvPr/>
        </p:nvSpPr>
        <p:spPr>
          <a:xfrm>
            <a:off x="4637627" y="1339453"/>
            <a:ext cx="4104456" cy="3240361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C956D5D-F0D8-4F13-92E0-748F492C3A8C}"/>
              </a:ext>
            </a:extLst>
          </p:cNvPr>
          <p:cNvSpPr txBox="1">
            <a:spLocks/>
          </p:cNvSpPr>
          <p:nvPr/>
        </p:nvSpPr>
        <p:spPr>
          <a:xfrm>
            <a:off x="246263" y="1694126"/>
            <a:ext cx="4032448" cy="28123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kombinace některých výhod reklamy a osobního prodeje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bg1"/>
                </a:solidFill>
              </a:rPr>
              <a:t>rychlá zpětná </a:t>
            </a:r>
            <a:r>
              <a:rPr lang="cs-CZ" altLang="cs-CZ" sz="2000" dirty="0">
                <a:solidFill>
                  <a:schemeClr val="bg1"/>
                </a:solidFill>
              </a:rPr>
              <a:t>vazbu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schopnost přidat na zajímavosti výrobku nebo službě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další možnosti komunikace se zákazníkem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flexibilní načasování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efektivnost</a:t>
            </a:r>
            <a:endParaRPr lang="cs-CZ" alt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80F4096-07F9-4304-AB3F-85F24FDEBD64}"/>
              </a:ext>
            </a:extLst>
          </p:cNvPr>
          <p:cNvSpPr txBox="1">
            <a:spLocks/>
          </p:cNvSpPr>
          <p:nvPr/>
        </p:nvSpPr>
        <p:spPr>
          <a:xfrm>
            <a:off x="4745639" y="1842175"/>
            <a:ext cx="3888432" cy="2664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krátkodobé výhody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neúčinnost při snaze vytvořit    u zákazníků dlouhodobou věrnost společnosti či „značce“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závislost na podpoře ostatních součástí komunikačního mixu z hlediska dlouhodobosti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často nevhodné použití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C1326A9-203B-4C62-A3CE-B4249842283D}"/>
              </a:ext>
            </a:extLst>
          </p:cNvPr>
          <p:cNvSpPr txBox="1">
            <a:spLocks/>
          </p:cNvSpPr>
          <p:nvPr/>
        </p:nvSpPr>
        <p:spPr>
          <a:xfrm>
            <a:off x="247564" y="1309642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	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C7E834D-8B7D-4CAD-8A29-143884DADF71}"/>
              </a:ext>
            </a:extLst>
          </p:cNvPr>
          <p:cNvSpPr txBox="1">
            <a:spLocks/>
          </p:cNvSpPr>
          <p:nvPr/>
        </p:nvSpPr>
        <p:spPr>
          <a:xfrm>
            <a:off x="4853673" y="1339453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2503614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593831"/>
            <a:ext cx="7560840" cy="90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= materiály používané pro vnitřní stimulaci prodeje, jídelní a nápojové lístky, nápisy, plakáty, vývěsní tabule  a ostatní součásti místní marketingové </a:t>
            </a:r>
            <a:r>
              <a:rPr lang="cs-CZ" sz="2000" dirty="0" smtClean="0"/>
              <a:t>komunikace (např. 3D reklama)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Interní reklama – </a:t>
            </a:r>
            <a:r>
              <a:rPr lang="cs-CZ" b="1" dirty="0" err="1"/>
              <a:t>M</a:t>
            </a:r>
            <a:r>
              <a:rPr lang="cs-CZ" b="1" dirty="0" err="1" smtClean="0"/>
              <a:t>erchandising</a:t>
            </a:r>
            <a:endParaRPr lang="cs-CZ" b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BE5118-06E5-44F1-B4AB-74FB34587494}"/>
              </a:ext>
            </a:extLst>
          </p:cNvPr>
          <p:cNvSpPr/>
          <p:nvPr/>
        </p:nvSpPr>
        <p:spPr>
          <a:xfrm>
            <a:off x="215516" y="1579859"/>
            <a:ext cx="4248472" cy="3563641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056FD0-6203-4AA8-9853-ECC9187FE8F4}"/>
              </a:ext>
            </a:extLst>
          </p:cNvPr>
          <p:cNvSpPr/>
          <p:nvPr/>
        </p:nvSpPr>
        <p:spPr>
          <a:xfrm>
            <a:off x="4752020" y="1545919"/>
            <a:ext cx="4104456" cy="3597581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C956D5D-F0D8-4F13-92E0-748F492C3A8C}"/>
              </a:ext>
            </a:extLst>
          </p:cNvPr>
          <p:cNvSpPr txBox="1">
            <a:spLocks/>
          </p:cNvSpPr>
          <p:nvPr/>
        </p:nvSpPr>
        <p:spPr>
          <a:xfrm>
            <a:off x="233212" y="1900855"/>
            <a:ext cx="4032448" cy="28123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kombinace některých výhod reklamy a osobního prodeje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získávání rychlé zpětné vazby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zvyšování přitažlivosti služby   a výrobku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>
                <a:solidFill>
                  <a:schemeClr val="bg1"/>
                </a:solidFill>
              </a:rPr>
              <a:t>další způsoby </a:t>
            </a:r>
            <a:r>
              <a:rPr lang="cs-CZ" altLang="cs-CZ" sz="2000" dirty="0">
                <a:solidFill>
                  <a:schemeClr val="bg1"/>
                </a:solidFill>
              </a:rPr>
              <a:t>komunikace se zákazníky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>
                <a:solidFill>
                  <a:schemeClr val="bg1"/>
                </a:solidFill>
              </a:rPr>
              <a:t>možnosti </a:t>
            </a:r>
            <a:r>
              <a:rPr lang="cs-CZ" altLang="cs-CZ" sz="2000" dirty="0">
                <a:solidFill>
                  <a:schemeClr val="bg1"/>
                </a:solidFill>
              </a:rPr>
              <a:t>flexibilního načasování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stimulace „podnětů“ ke koupi  a vyšší průměrná útrata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podpora reklamních kampaní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80F4096-07F9-4304-AB3F-85F24FDEBD64}"/>
              </a:ext>
            </a:extLst>
          </p:cNvPr>
          <p:cNvSpPr txBox="1">
            <a:spLocks/>
          </p:cNvSpPr>
          <p:nvPr/>
        </p:nvSpPr>
        <p:spPr>
          <a:xfrm>
            <a:off x="4860032" y="2203044"/>
            <a:ext cx="3888432" cy="2664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i když může mít dlouhodobý pozitivní vliv, nepostačuje     pro budování dlouhodobé věrnosti  ke „značce“ nebo společnosti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zákazníci nevnímají nebo ignorují množství upozornění na stolcích v restauracích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C1326A9-203B-4C62-A3CE-B4249842283D}"/>
              </a:ext>
            </a:extLst>
          </p:cNvPr>
          <p:cNvSpPr txBox="1">
            <a:spLocks/>
          </p:cNvSpPr>
          <p:nvPr/>
        </p:nvSpPr>
        <p:spPr>
          <a:xfrm>
            <a:off x="233212" y="1508601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	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C7E834D-8B7D-4CAD-8A29-143884DADF71}"/>
              </a:ext>
            </a:extLst>
          </p:cNvPr>
          <p:cNvSpPr txBox="1">
            <a:spLocks/>
          </p:cNvSpPr>
          <p:nvPr/>
        </p:nvSpPr>
        <p:spPr>
          <a:xfrm>
            <a:off x="4824432" y="1545919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3282487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95071" y="619373"/>
            <a:ext cx="756084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= </a:t>
            </a:r>
            <a:r>
              <a:rPr lang="cs-CZ" sz="2000" dirty="0" smtClean="0"/>
              <a:t>aktivity </a:t>
            </a:r>
            <a:r>
              <a:rPr lang="cs-CZ" sz="2000" dirty="0"/>
              <a:t>organizace  spojené s udržováním nebo zlepšováním vztahů s ostatními organizacemi nebo jednotlivci, </a:t>
            </a:r>
            <a:r>
              <a:rPr lang="cs-CZ" sz="2000" dirty="0" smtClean="0"/>
              <a:t>neplacená komunikace a </a:t>
            </a:r>
            <a:r>
              <a:rPr lang="cs-CZ" sz="2000" dirty="0"/>
              <a:t>zprostředkování informací o službách organizace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pt-BR" b="1" dirty="0"/>
              <a:t>Vztahy s veřejností a publicita</a:t>
            </a:r>
            <a:endParaRPr lang="cs-CZ" b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BE5118-06E5-44F1-B4AB-74FB34587494}"/>
              </a:ext>
            </a:extLst>
          </p:cNvPr>
          <p:cNvSpPr/>
          <p:nvPr/>
        </p:nvSpPr>
        <p:spPr>
          <a:xfrm>
            <a:off x="189685" y="1704006"/>
            <a:ext cx="4248472" cy="3240361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056FD0-6203-4AA8-9853-ECC9187FE8F4}"/>
              </a:ext>
            </a:extLst>
          </p:cNvPr>
          <p:cNvSpPr/>
          <p:nvPr/>
        </p:nvSpPr>
        <p:spPr>
          <a:xfrm>
            <a:off x="4752020" y="1704007"/>
            <a:ext cx="4104456" cy="3240361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C956D5D-F0D8-4F13-92E0-748F492C3A8C}"/>
              </a:ext>
            </a:extLst>
          </p:cNvPr>
          <p:cNvSpPr txBox="1">
            <a:spLocks/>
          </p:cNvSpPr>
          <p:nvPr/>
        </p:nvSpPr>
        <p:spPr>
          <a:xfrm>
            <a:off x="316604" y="2120799"/>
            <a:ext cx="4032448" cy="28123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nízké náklady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účinné, protože nejsou považovány za komerční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důvěryhodnost a „přidání souhlasu“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prestiž a působivost pozornosti věnované sdělovacími prostředky 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dodání na zajímavosti a okázalosti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udržování přítomnosti na „veřejnosti“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80F4096-07F9-4304-AB3F-85F24FDEBD64}"/>
              </a:ext>
            </a:extLst>
          </p:cNvPr>
          <p:cNvSpPr txBox="1">
            <a:spLocks/>
          </p:cNvSpPr>
          <p:nvPr/>
        </p:nvSpPr>
        <p:spPr>
          <a:xfrm>
            <a:off x="4860032" y="2209693"/>
            <a:ext cx="3888432" cy="2664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obtížné dosažení trvalé přízně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nedostatek kontroly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C1326A9-203B-4C62-A3CE-B4249842283D}"/>
              </a:ext>
            </a:extLst>
          </p:cNvPr>
          <p:cNvSpPr txBox="1">
            <a:spLocks/>
          </p:cNvSpPr>
          <p:nvPr/>
        </p:nvSpPr>
        <p:spPr>
          <a:xfrm>
            <a:off x="312436" y="1703621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	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C7E834D-8B7D-4CAD-8A29-143884DADF71}"/>
              </a:ext>
            </a:extLst>
          </p:cNvPr>
          <p:cNvSpPr txBox="1">
            <a:spLocks/>
          </p:cNvSpPr>
          <p:nvPr/>
        </p:nvSpPr>
        <p:spPr>
          <a:xfrm>
            <a:off x="4842510" y="1703621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4178615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83541"/>
            <a:ext cx="705678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= navázání přímých kontaktů s pečlivě vybranými zákazníky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 smtClean="0"/>
              <a:t>Přímý marketing (Direct marketing)</a:t>
            </a:r>
            <a:endParaRPr lang="cs-CZ" b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BE5118-06E5-44F1-B4AB-74FB34587494}"/>
              </a:ext>
            </a:extLst>
          </p:cNvPr>
          <p:cNvSpPr/>
          <p:nvPr/>
        </p:nvSpPr>
        <p:spPr>
          <a:xfrm>
            <a:off x="189685" y="1704006"/>
            <a:ext cx="4248472" cy="3240361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056FD0-6203-4AA8-9853-ECC9187FE8F4}"/>
              </a:ext>
            </a:extLst>
          </p:cNvPr>
          <p:cNvSpPr/>
          <p:nvPr/>
        </p:nvSpPr>
        <p:spPr>
          <a:xfrm>
            <a:off x="4752020" y="1704007"/>
            <a:ext cx="4104456" cy="3240361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C956D5D-F0D8-4F13-92E0-748F492C3A8C}"/>
              </a:ext>
            </a:extLst>
          </p:cNvPr>
          <p:cNvSpPr txBox="1">
            <a:spLocks/>
          </p:cNvSpPr>
          <p:nvPr/>
        </p:nvSpPr>
        <p:spPr>
          <a:xfrm>
            <a:off x="323528" y="2209693"/>
            <a:ext cx="4032448" cy="28123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m</a:t>
            </a:r>
            <a:r>
              <a:rPr lang="cs-CZ" altLang="cs-CZ" sz="2000" dirty="0" smtClean="0">
                <a:solidFill>
                  <a:schemeClr val="bg1"/>
                </a:solidFill>
              </a:rPr>
              <a:t>ožnost </a:t>
            </a:r>
            <a:r>
              <a:rPr lang="cs-CZ" altLang="cs-CZ" sz="2000" dirty="0">
                <a:solidFill>
                  <a:schemeClr val="bg1"/>
                </a:solidFill>
              </a:rPr>
              <a:t>okamžité reakce na nabídku ze strany zákazníka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m</a:t>
            </a:r>
            <a:r>
              <a:rPr lang="cs-CZ" altLang="cs-CZ" sz="2000" dirty="0" smtClean="0">
                <a:solidFill>
                  <a:schemeClr val="bg1"/>
                </a:solidFill>
              </a:rPr>
              <a:t>ožnost </a:t>
            </a:r>
            <a:r>
              <a:rPr lang="cs-CZ" altLang="cs-CZ" sz="2000" dirty="0">
                <a:solidFill>
                  <a:schemeClr val="bg1"/>
                </a:solidFill>
              </a:rPr>
              <a:t>budování dlouhodobých vztahů se zákazníky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80F4096-07F9-4304-AB3F-85F24FDEBD64}"/>
              </a:ext>
            </a:extLst>
          </p:cNvPr>
          <p:cNvSpPr txBox="1">
            <a:spLocks/>
          </p:cNvSpPr>
          <p:nvPr/>
        </p:nvSpPr>
        <p:spPr>
          <a:xfrm>
            <a:off x="4924335" y="2392739"/>
            <a:ext cx="3888432" cy="2664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 smtClean="0">
                <a:solidFill>
                  <a:schemeClr val="bg1"/>
                </a:solidFill>
              </a:rPr>
              <a:t>SPAM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C1326A9-203B-4C62-A3CE-B4249842283D}"/>
              </a:ext>
            </a:extLst>
          </p:cNvPr>
          <p:cNvSpPr txBox="1">
            <a:spLocks/>
          </p:cNvSpPr>
          <p:nvPr/>
        </p:nvSpPr>
        <p:spPr>
          <a:xfrm>
            <a:off x="312436" y="1703621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	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C7E834D-8B7D-4CAD-8A29-143884DADF71}"/>
              </a:ext>
            </a:extLst>
          </p:cNvPr>
          <p:cNvSpPr txBox="1">
            <a:spLocks/>
          </p:cNvSpPr>
          <p:nvPr/>
        </p:nvSpPr>
        <p:spPr>
          <a:xfrm>
            <a:off x="4863624" y="1812642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2526032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20680" cy="507703"/>
          </a:xfrm>
        </p:spPr>
        <p:txBody>
          <a:bodyPr/>
          <a:lstStyle/>
          <a:p>
            <a:r>
              <a:rPr lang="cs-CZ" b="1" dirty="0"/>
              <a:t>On-line </a:t>
            </a:r>
            <a:r>
              <a:rPr lang="cs-CZ" b="1" dirty="0" smtClean="0"/>
              <a:t>marketing /internetový marketing </a:t>
            </a:r>
            <a:endParaRPr lang="cs-CZ" b="1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395536" y="915566"/>
            <a:ext cx="7488832" cy="4104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altLang="cs-CZ" sz="2100" dirty="0" smtClean="0"/>
              <a:t>v </a:t>
            </a:r>
            <a:r>
              <a:rPr lang="cs-CZ" altLang="cs-CZ" sz="2100" dirty="0"/>
              <a:t>posledních letech velký boom a </a:t>
            </a:r>
            <a:r>
              <a:rPr lang="cs-CZ" altLang="cs-CZ" sz="2100" dirty="0" smtClean="0"/>
              <a:t>předhánění klasických marketingových nástrojů </a:t>
            </a:r>
            <a:r>
              <a:rPr lang="cs-CZ" altLang="cs-CZ" sz="2100" dirty="0"/>
              <a:t>v tradičních médiích. </a:t>
            </a:r>
            <a:endParaRPr lang="cs-CZ" altLang="cs-CZ" sz="2100" dirty="0" smtClean="0"/>
          </a:p>
          <a:p>
            <a:pPr marL="0" indent="0">
              <a:buNone/>
            </a:pPr>
            <a:r>
              <a:rPr lang="cs-CZ" altLang="cs-CZ" sz="2100" dirty="0" smtClean="0"/>
              <a:t>v ČR:</a:t>
            </a:r>
          </a:p>
          <a:p>
            <a:pPr>
              <a:buFontTx/>
              <a:buChar char="-"/>
            </a:pPr>
            <a:r>
              <a:rPr lang="cs-CZ" altLang="cs-CZ" sz="2100" dirty="0" smtClean="0"/>
              <a:t>objem </a:t>
            </a:r>
            <a:r>
              <a:rPr lang="cs-CZ" altLang="cs-CZ" sz="2100" dirty="0"/>
              <a:t>prostředků vynaložených na internetovou reklamu </a:t>
            </a:r>
            <a:r>
              <a:rPr lang="cs-CZ" altLang="cs-CZ" sz="2100" dirty="0" smtClean="0"/>
              <a:t>se dostal </a:t>
            </a:r>
            <a:r>
              <a:rPr lang="cs-CZ" altLang="cs-CZ" sz="2100" dirty="0"/>
              <a:t>na třetí místo za televizní reklamu a tiskovou reklamu se sumou 6,5 miliard korun v roce 2013. </a:t>
            </a:r>
            <a:endParaRPr lang="cs-CZ" altLang="cs-CZ" sz="2100" dirty="0" smtClean="0"/>
          </a:p>
          <a:p>
            <a:pPr>
              <a:buFontTx/>
              <a:buChar char="-"/>
            </a:pPr>
            <a:r>
              <a:rPr lang="cs-CZ" altLang="cs-CZ" sz="2100" dirty="0" smtClean="0"/>
              <a:t>Od </a:t>
            </a:r>
            <a:r>
              <a:rPr lang="cs-CZ" altLang="cs-CZ" sz="2100" dirty="0"/>
              <a:t>roku 2012 byl zaznamenán nárůst o 19,3 %. (</a:t>
            </a:r>
            <a:r>
              <a:rPr lang="cs-CZ" altLang="cs-CZ" sz="2100" dirty="0" err="1"/>
              <a:t>Mediaresearch</a:t>
            </a:r>
            <a:r>
              <a:rPr lang="cs-CZ" altLang="cs-CZ" sz="2100" dirty="0"/>
              <a:t>, 2013</a:t>
            </a:r>
            <a:r>
              <a:rPr lang="cs-CZ" altLang="cs-CZ" sz="2100" dirty="0" smtClean="0"/>
              <a:t>)</a:t>
            </a:r>
          </a:p>
          <a:p>
            <a:pPr>
              <a:buFontTx/>
              <a:buChar char="-"/>
            </a:pPr>
            <a:r>
              <a:rPr lang="cs-CZ" altLang="cs-CZ" sz="2100" b="1" dirty="0" smtClean="0"/>
              <a:t>Internetový marketing </a:t>
            </a:r>
            <a:r>
              <a:rPr lang="cs-CZ" altLang="cs-CZ" sz="2100" dirty="0" smtClean="0"/>
              <a:t>- </a:t>
            </a:r>
            <a:r>
              <a:rPr lang="cs-CZ" altLang="cs-CZ" sz="2100" dirty="0"/>
              <a:t>jedno z nejdynamičtějších odvětví marketingu, </a:t>
            </a:r>
            <a:r>
              <a:rPr lang="cs-CZ" altLang="cs-CZ" sz="2100" dirty="0" smtClean="0"/>
              <a:t>měnící se každý </a:t>
            </a:r>
            <a:r>
              <a:rPr lang="cs-CZ" altLang="cs-CZ" sz="2100" dirty="0"/>
              <a:t>den a </a:t>
            </a:r>
            <a:r>
              <a:rPr lang="cs-CZ" altLang="cs-CZ" sz="2100" dirty="0" smtClean="0"/>
              <a:t>oslovující </a:t>
            </a:r>
            <a:r>
              <a:rPr lang="cs-CZ" altLang="cs-CZ" sz="2100" dirty="0"/>
              <a:t>stále větší počet uživatelů</a:t>
            </a:r>
            <a:r>
              <a:rPr lang="cs-CZ" altLang="cs-CZ" sz="2100" dirty="0" smtClean="0"/>
              <a:t>.</a:t>
            </a:r>
          </a:p>
          <a:p>
            <a:pPr>
              <a:buFontTx/>
              <a:buChar char="-"/>
            </a:pPr>
            <a:r>
              <a:rPr lang="cs-CZ" altLang="cs-CZ" sz="2100" b="1" dirty="0"/>
              <a:t>Internet</a:t>
            </a:r>
            <a:r>
              <a:rPr lang="cs-CZ" altLang="cs-CZ" sz="2100" dirty="0"/>
              <a:t> </a:t>
            </a:r>
            <a:r>
              <a:rPr lang="cs-CZ" altLang="cs-CZ" sz="2100" dirty="0" smtClean="0"/>
              <a:t>– poskytnutí širšího výběru </a:t>
            </a:r>
            <a:r>
              <a:rPr lang="cs-CZ" altLang="cs-CZ" sz="2100" dirty="0"/>
              <a:t>produktů a služeb a </a:t>
            </a:r>
            <a:r>
              <a:rPr lang="cs-CZ" altLang="cs-CZ" sz="2100" dirty="0" smtClean="0"/>
              <a:t>informací o </a:t>
            </a:r>
            <a:r>
              <a:rPr lang="cs-CZ" altLang="cs-CZ" sz="2100" dirty="0"/>
              <a:t>situaci na trhu, o konkurenci, kvalitě zboží a zkušenostech jiných zákazníků. </a:t>
            </a:r>
            <a:endParaRPr lang="cs-CZ" altLang="cs-CZ" sz="2100" dirty="0" smtClean="0"/>
          </a:p>
          <a:p>
            <a:pPr>
              <a:buFontTx/>
              <a:buChar char="-"/>
            </a:pPr>
            <a:r>
              <a:rPr lang="cs-CZ" altLang="cs-CZ" sz="2100" b="1" dirty="0" smtClean="0"/>
              <a:t>Firmy</a:t>
            </a:r>
            <a:r>
              <a:rPr lang="cs-CZ" altLang="cs-CZ" sz="2100" dirty="0" smtClean="0"/>
              <a:t> - snaží se držet </a:t>
            </a:r>
            <a:r>
              <a:rPr lang="cs-CZ" altLang="cs-CZ" sz="2100" dirty="0"/>
              <a:t>krok s tímto rychlým vývojem a vymýšlí stále nové metody komunikace svých produktů a služeb. </a:t>
            </a:r>
          </a:p>
        </p:txBody>
      </p:sp>
    </p:spTree>
    <p:extLst>
      <p:ext uri="{BB962C8B-B14F-4D97-AF65-F5344CB8AC3E}">
        <p14:creationId xmlns:p14="http://schemas.microsoft.com/office/powerpoint/2010/main" val="26398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107504" y="339502"/>
            <a:ext cx="7848872" cy="4680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b="1" dirty="0" smtClean="0"/>
              <a:t>Hlavní </a:t>
            </a:r>
            <a:r>
              <a:rPr lang="cs-CZ" altLang="cs-CZ" sz="1800" b="1" dirty="0"/>
              <a:t>výhody online marketingu </a:t>
            </a:r>
            <a:endParaRPr lang="cs-CZ" altLang="cs-CZ" sz="1800" b="1" dirty="0" smtClean="0"/>
          </a:p>
          <a:p>
            <a:pPr>
              <a:buFontTx/>
              <a:buChar char="-"/>
            </a:pPr>
            <a:r>
              <a:rPr lang="cs-CZ" altLang="cs-CZ" sz="1800" dirty="0" smtClean="0"/>
              <a:t>snadný přístup k potenciálním </a:t>
            </a:r>
            <a:r>
              <a:rPr lang="cs-CZ" altLang="cs-CZ" sz="1800" dirty="0"/>
              <a:t>klientům po celém světě v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jazykových mutacích, </a:t>
            </a:r>
            <a:endParaRPr lang="cs-CZ" altLang="cs-CZ" sz="1800" dirty="0" smtClean="0"/>
          </a:p>
          <a:p>
            <a:pPr>
              <a:buFontTx/>
              <a:buChar char="-"/>
            </a:pPr>
            <a:r>
              <a:rPr lang="cs-CZ" altLang="cs-CZ" sz="1800" dirty="0" smtClean="0"/>
              <a:t>relativně </a:t>
            </a:r>
            <a:r>
              <a:rPr lang="cs-CZ" altLang="cs-CZ" sz="1800" dirty="0"/>
              <a:t>nízké náklady, </a:t>
            </a:r>
            <a:endParaRPr lang="cs-CZ" altLang="cs-CZ" sz="1800" dirty="0" smtClean="0"/>
          </a:p>
          <a:p>
            <a:pPr>
              <a:buFontTx/>
              <a:buChar char="-"/>
            </a:pPr>
            <a:r>
              <a:rPr lang="cs-CZ" altLang="cs-CZ" sz="1800" dirty="0" smtClean="0"/>
              <a:t>nepřetržitá </a:t>
            </a:r>
            <a:r>
              <a:rPr lang="cs-CZ" altLang="cs-CZ" sz="1800" dirty="0"/>
              <a:t>nabídka - reklama viditelná 24 hodin denně, 365 dní v roce, </a:t>
            </a:r>
            <a:endParaRPr lang="cs-CZ" altLang="cs-CZ" sz="1800" dirty="0" smtClean="0"/>
          </a:p>
          <a:p>
            <a:pPr>
              <a:buFontTx/>
              <a:buChar char="-"/>
            </a:pPr>
            <a:r>
              <a:rPr lang="cs-CZ" altLang="cs-CZ" sz="1800" dirty="0" smtClean="0"/>
              <a:t>možnost </a:t>
            </a:r>
            <a:r>
              <a:rPr lang="cs-CZ" altLang="cs-CZ" sz="1800" dirty="0"/>
              <a:t>okamžité aktualizace obsahu sdělení, interakce a snadný vstup na mezinárodní trh za neměnnou </a:t>
            </a:r>
            <a:r>
              <a:rPr lang="cs-CZ" altLang="cs-CZ" sz="1800" dirty="0" smtClean="0"/>
              <a:t>cenu.</a:t>
            </a:r>
            <a:endParaRPr lang="cs-CZ" altLang="cs-CZ" sz="1800" dirty="0"/>
          </a:p>
          <a:p>
            <a:r>
              <a:rPr lang="cs-CZ" altLang="cs-CZ" sz="1800" b="1" dirty="0"/>
              <a:t>Problémem online marketingu ve firmách </a:t>
            </a:r>
            <a:endParaRPr lang="cs-CZ" altLang="cs-CZ" sz="1800" b="1" dirty="0" smtClean="0"/>
          </a:p>
          <a:p>
            <a:pPr>
              <a:buFontTx/>
              <a:buChar char="-"/>
            </a:pPr>
            <a:r>
              <a:rPr lang="cs-CZ" altLang="cs-CZ" sz="1800" dirty="0" smtClean="0"/>
              <a:t>značná </a:t>
            </a:r>
            <a:r>
              <a:rPr lang="cs-CZ" altLang="cs-CZ" sz="1800" dirty="0"/>
              <a:t>složitost, velké množství izolovaných nástrojů a </a:t>
            </a:r>
            <a:r>
              <a:rPr lang="cs-CZ" altLang="cs-CZ" sz="1800" dirty="0" smtClean="0"/>
              <a:t>možností</a:t>
            </a:r>
            <a:r>
              <a:rPr lang="cs-CZ" altLang="cs-CZ" sz="1800" dirty="0"/>
              <a:t>, jak je řídit a zacházet s </a:t>
            </a:r>
            <a:r>
              <a:rPr lang="cs-CZ" altLang="cs-CZ" sz="1800" dirty="0" smtClean="0"/>
              <a:t>nimi</a:t>
            </a:r>
            <a:r>
              <a:rPr lang="cs-CZ" altLang="cs-CZ" sz="1800" dirty="0"/>
              <a:t>,</a:t>
            </a:r>
            <a:endParaRPr lang="cs-CZ" altLang="cs-CZ" sz="1800" dirty="0" smtClean="0"/>
          </a:p>
          <a:p>
            <a:pPr>
              <a:buFontTx/>
              <a:buChar char="-"/>
            </a:pPr>
            <a:r>
              <a:rPr lang="cs-CZ" altLang="cs-CZ" sz="1800" dirty="0"/>
              <a:t>t</a:t>
            </a:r>
            <a:r>
              <a:rPr lang="cs-CZ" altLang="cs-CZ" sz="1800" dirty="0" smtClean="0"/>
              <a:t>eorie </a:t>
            </a:r>
            <a:r>
              <a:rPr lang="cs-CZ" altLang="cs-CZ" sz="1800" dirty="0"/>
              <a:t>i praxe radí využívat reklamu na sociálních sítích, spravovat vlastní webové stránky, publikovat PR články, psát blogy, využívat PPC reklamu a </a:t>
            </a:r>
            <a:r>
              <a:rPr lang="cs-CZ" altLang="cs-CZ" sz="1800" dirty="0" smtClean="0"/>
              <a:t>aktualizovat </a:t>
            </a:r>
            <a:r>
              <a:rPr lang="cs-CZ" altLang="cs-CZ" sz="1800" dirty="0"/>
              <a:t>všechny kanály a podřizovat je jednotné firemní </a:t>
            </a:r>
            <a:r>
              <a:rPr lang="cs-CZ" altLang="cs-CZ" sz="1800" dirty="0" smtClean="0"/>
              <a:t>strategii, </a:t>
            </a:r>
            <a:endParaRPr lang="cs-CZ" altLang="cs-CZ" sz="1800" dirty="0" smtClean="0"/>
          </a:p>
          <a:p>
            <a:pPr>
              <a:buFontTx/>
              <a:buChar char="-"/>
            </a:pPr>
            <a:r>
              <a:rPr lang="cs-CZ" altLang="cs-CZ" sz="1800" dirty="0"/>
              <a:t>o</a:t>
            </a:r>
            <a:r>
              <a:rPr lang="cs-CZ" altLang="cs-CZ" sz="1800" dirty="0" smtClean="0"/>
              <a:t>nline </a:t>
            </a:r>
            <a:r>
              <a:rPr lang="cs-CZ" altLang="cs-CZ" sz="1800" dirty="0"/>
              <a:t>marketing </a:t>
            </a:r>
            <a:r>
              <a:rPr lang="cs-CZ" altLang="cs-CZ" sz="1800" dirty="0" smtClean="0"/>
              <a:t>- složitý </a:t>
            </a:r>
            <a:r>
              <a:rPr lang="cs-CZ" altLang="cs-CZ" sz="1800" dirty="0"/>
              <a:t>proces s mnoha prvky a podprocesy, který lze jen těžko bez organizace sjednotit a využívat </a:t>
            </a:r>
            <a:r>
              <a:rPr lang="cs-CZ" altLang="cs-CZ" sz="1800" dirty="0" smtClean="0"/>
              <a:t>efektivně, práce </a:t>
            </a:r>
            <a:r>
              <a:rPr lang="cs-CZ" altLang="cs-CZ" sz="1800" dirty="0"/>
              <a:t>marketingových manažerů musí být důsledně organizována a předem plánována. </a:t>
            </a:r>
          </a:p>
        </p:txBody>
      </p:sp>
    </p:spTree>
    <p:extLst>
      <p:ext uri="{BB962C8B-B14F-4D97-AF65-F5344CB8AC3E}">
        <p14:creationId xmlns:p14="http://schemas.microsoft.com/office/powerpoint/2010/main" val="19487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Plánování reklamních aktivit: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179512" y="704354"/>
            <a:ext cx="7488832" cy="40276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altLang="cs-CZ" sz="2100" b="1" dirty="0"/>
              <a:t>Stanovení cílů reklamy </a:t>
            </a:r>
            <a:r>
              <a:rPr lang="cs-CZ" altLang="cs-CZ" sz="2100" dirty="0"/>
              <a:t>- spotřebitelská reklama, obchodní reklama.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100" dirty="0"/>
              <a:t>Rozhodnutí o vlastním </a:t>
            </a:r>
            <a:r>
              <a:rPr lang="cs-CZ" altLang="cs-CZ" sz="2100" b="1" dirty="0"/>
              <a:t>zajištění reklamy</a:t>
            </a:r>
            <a:r>
              <a:rPr lang="cs-CZ" altLang="cs-CZ" sz="2100" dirty="0"/>
              <a:t> nebo využití služeb reklamní agentury.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100" dirty="0"/>
              <a:t>Navržení </a:t>
            </a:r>
            <a:r>
              <a:rPr lang="cs-CZ" altLang="cs-CZ" sz="2100" b="1" dirty="0"/>
              <a:t>předběžného rozpočtu </a:t>
            </a:r>
            <a:r>
              <a:rPr lang="cs-CZ" altLang="cs-CZ" sz="2100" dirty="0"/>
              <a:t>na reklamu.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100" dirty="0"/>
              <a:t>Rozhodnutí o </a:t>
            </a:r>
            <a:r>
              <a:rPr lang="cs-CZ" altLang="cs-CZ" sz="2100" b="1" dirty="0"/>
              <a:t>společné reklamě</a:t>
            </a:r>
          </a:p>
          <a:p>
            <a:pPr lvl="1"/>
            <a:r>
              <a:rPr lang="cs-CZ" altLang="cs-CZ" sz="1900" dirty="0"/>
              <a:t>výhody kooperativní reklamy</a:t>
            </a:r>
          </a:p>
          <a:p>
            <a:pPr lvl="1"/>
            <a:r>
              <a:rPr lang="cs-CZ" altLang="cs-CZ" sz="1900" dirty="0"/>
              <a:t>zvýšení objemu prostředků na reklamu, </a:t>
            </a:r>
          </a:p>
          <a:p>
            <a:pPr lvl="1"/>
            <a:r>
              <a:rPr lang="cs-CZ" altLang="cs-CZ" sz="1900" dirty="0"/>
              <a:t>lepší komunikace na úrovni mezi potřebami zákazníka a službami </a:t>
            </a:r>
            <a:r>
              <a:rPr lang="cs-CZ" altLang="cs-CZ" sz="1900" dirty="0" smtClean="0"/>
              <a:t>partnera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cs-CZ" altLang="cs-CZ" sz="2100" dirty="0"/>
              <a:t>Rozhodnutí o </a:t>
            </a:r>
            <a:r>
              <a:rPr lang="cs-CZ" altLang="cs-CZ" sz="2200" b="1" dirty="0"/>
              <a:t>strategií reklamní zprávy</a:t>
            </a:r>
          </a:p>
          <a:p>
            <a:pPr lvl="1"/>
            <a:r>
              <a:rPr lang="cs-CZ" altLang="cs-CZ" sz="1700" dirty="0"/>
              <a:t>myšlenkový obsah zprávy </a:t>
            </a:r>
          </a:p>
          <a:p>
            <a:pPr lvl="1"/>
            <a:r>
              <a:rPr lang="cs-CZ" altLang="cs-CZ" sz="1700" dirty="0"/>
              <a:t>základní text zprávy </a:t>
            </a:r>
          </a:p>
          <a:p>
            <a:pPr lvl="1"/>
            <a:r>
              <a:rPr lang="cs-CZ" altLang="cs-CZ" sz="1700" dirty="0"/>
              <a:t>formát (podoba) </a:t>
            </a:r>
            <a:r>
              <a:rPr lang="cs-CZ" altLang="cs-CZ" sz="1700" dirty="0" smtClean="0"/>
              <a:t>zprávy</a:t>
            </a:r>
            <a:r>
              <a:rPr lang="cs-CZ" altLang="cs-CZ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6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Marketingová 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</a:t>
            </a: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cestovním ruchu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3219822"/>
            <a:ext cx="5184576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přednášky: pochopit specifika marketingové komunikace v cestovním ruchu a osvojit si výhody a nevýhody komunikačních nástrojů 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Halina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Ph.D.</a:t>
            </a:r>
          </a:p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Miroslava Kostková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395536" y="915566"/>
            <a:ext cx="7488832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6"/>
            </a:pPr>
            <a:r>
              <a:rPr lang="cs-CZ" altLang="cs-CZ" sz="2000" b="1" dirty="0"/>
              <a:t>Výběr reklamních médií</a:t>
            </a:r>
          </a:p>
          <a:p>
            <a:pPr lvl="1"/>
            <a:r>
              <a:rPr lang="cs-CZ" altLang="cs-CZ" sz="2000" dirty="0"/>
              <a:t>kritéria hodnocení médií</a:t>
            </a:r>
          </a:p>
          <a:p>
            <a:pPr lvl="1"/>
            <a:r>
              <a:rPr lang="cs-CZ" altLang="cs-CZ" sz="2000" dirty="0"/>
              <a:t>náklady – kritérium nákladů na tisíc osob</a:t>
            </a:r>
          </a:p>
          <a:p>
            <a:pPr lvl="1"/>
            <a:r>
              <a:rPr lang="cs-CZ" altLang="cs-CZ" sz="2000" dirty="0"/>
              <a:t>dosah – objem distribuce</a:t>
            </a:r>
          </a:p>
          <a:p>
            <a:pPr lvl="1"/>
            <a:r>
              <a:rPr lang="cs-CZ" altLang="cs-CZ" sz="2000" dirty="0"/>
              <a:t>frekvence</a:t>
            </a:r>
          </a:p>
          <a:p>
            <a:pPr lvl="1"/>
            <a:r>
              <a:rPr lang="cs-CZ" altLang="cs-CZ" sz="2000" dirty="0"/>
              <a:t>flexibilita a lhůta zveřejnění</a:t>
            </a:r>
          </a:p>
          <a:p>
            <a:pPr lvl="1"/>
            <a:r>
              <a:rPr lang="cs-CZ" altLang="cs-CZ" sz="2000" dirty="0"/>
              <a:t>shluky a dominance</a:t>
            </a:r>
          </a:p>
          <a:p>
            <a:pPr lvl="1"/>
            <a:r>
              <a:rPr lang="cs-CZ" altLang="cs-CZ" sz="2000" dirty="0"/>
              <a:t>trvalost zprávy</a:t>
            </a:r>
          </a:p>
          <a:p>
            <a:pPr lvl="1"/>
            <a:r>
              <a:rPr lang="cs-CZ" altLang="cs-CZ" sz="2000" dirty="0"/>
              <a:t>přesvědčovací vliv a nálada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427734"/>
            <a:ext cx="3940884" cy="192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395536" y="915566"/>
            <a:ext cx="7488832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7"/>
            </a:pPr>
            <a:r>
              <a:rPr lang="cs-CZ" altLang="cs-CZ" sz="2100" b="1" dirty="0"/>
              <a:t>Rozhodnutí o vhodném načasování reklamy</a:t>
            </a:r>
          </a:p>
          <a:p>
            <a:pPr lvl="1"/>
            <a:r>
              <a:rPr lang="cs-CZ" altLang="cs-CZ" sz="1700" dirty="0"/>
              <a:t>ve vlnách, náletem nebo pulzováním</a:t>
            </a:r>
          </a:p>
          <a:p>
            <a:pPr lvl="1"/>
            <a:r>
              <a:rPr lang="cs-CZ" altLang="cs-CZ" sz="1700" dirty="0"/>
              <a:t>koncentrovaný přístup</a:t>
            </a:r>
          </a:p>
          <a:p>
            <a:pPr lvl="1"/>
            <a:r>
              <a:rPr lang="cs-CZ" altLang="cs-CZ" sz="1700" dirty="0"/>
              <a:t>kontinuální </a:t>
            </a:r>
            <a:r>
              <a:rPr lang="cs-CZ" altLang="cs-CZ" sz="1700" dirty="0" smtClean="0"/>
              <a:t>přístup</a:t>
            </a:r>
          </a:p>
          <a:p>
            <a:pPr lvl="1"/>
            <a:endParaRPr lang="cs-CZ" altLang="cs-CZ" sz="1700" dirty="0"/>
          </a:p>
          <a:p>
            <a:pPr marL="457200" indent="-457200">
              <a:buFont typeface="+mj-lt"/>
              <a:buAutoNum type="arabicPeriod" startAt="7"/>
            </a:pPr>
            <a:r>
              <a:rPr lang="cs-CZ" altLang="cs-CZ" sz="2100" b="1" dirty="0" err="1"/>
              <a:t>Pretestování</a:t>
            </a:r>
            <a:r>
              <a:rPr lang="cs-CZ" altLang="cs-CZ" sz="2100" b="1" dirty="0"/>
              <a:t> </a:t>
            </a:r>
            <a:r>
              <a:rPr lang="cs-CZ" altLang="cs-CZ" sz="2100" b="1" dirty="0" smtClean="0"/>
              <a:t>reklamy</a:t>
            </a:r>
          </a:p>
          <a:p>
            <a:pPr marL="457200" indent="-457200">
              <a:buFont typeface="+mj-lt"/>
              <a:buAutoNum type="arabicPeriod" startAt="7"/>
            </a:pPr>
            <a:endParaRPr lang="cs-CZ" altLang="cs-CZ" sz="2100" dirty="0"/>
          </a:p>
          <a:p>
            <a:pPr marL="457200" indent="-457200">
              <a:buFont typeface="+mj-lt"/>
              <a:buAutoNum type="arabicPeriod" startAt="7"/>
            </a:pPr>
            <a:r>
              <a:rPr lang="cs-CZ" altLang="cs-CZ" sz="2100" dirty="0"/>
              <a:t>Příprava finálního </a:t>
            </a:r>
            <a:r>
              <a:rPr lang="cs-CZ" altLang="cs-CZ" sz="2100" b="1" dirty="0"/>
              <a:t>plánu reklamy a rozpočtu</a:t>
            </a:r>
          </a:p>
          <a:p>
            <a:endParaRPr lang="cs-CZ" altLang="cs-CZ" sz="21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693873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323528" y="843558"/>
            <a:ext cx="8568952" cy="3960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10"/>
            </a:pPr>
            <a:r>
              <a:rPr lang="cs-CZ" altLang="cs-CZ" sz="2100" b="1" dirty="0"/>
              <a:t>Měření a hodnocení úspěšnosti </a:t>
            </a:r>
            <a:r>
              <a:rPr lang="cs-CZ" altLang="cs-CZ" sz="2100" b="1" dirty="0" smtClean="0"/>
              <a:t>reklamy</a:t>
            </a:r>
          </a:p>
          <a:p>
            <a:pPr marL="0" indent="0">
              <a:buNone/>
            </a:pPr>
            <a:r>
              <a:rPr lang="cs-CZ" altLang="cs-CZ" sz="2100" b="1" dirty="0" smtClean="0"/>
              <a:t> </a:t>
            </a:r>
            <a:r>
              <a:rPr lang="cs-CZ" altLang="cs-CZ" sz="2000" b="1" dirty="0" smtClean="0"/>
              <a:t>Kritéria </a:t>
            </a:r>
            <a:r>
              <a:rPr lang="cs-CZ" altLang="cs-CZ" sz="2000" dirty="0" smtClean="0"/>
              <a:t>testování </a:t>
            </a:r>
            <a:r>
              <a:rPr lang="cs-CZ" altLang="cs-CZ" sz="2000" dirty="0"/>
              <a:t>– měření:</a:t>
            </a:r>
          </a:p>
          <a:p>
            <a:pPr lvl="1"/>
            <a:r>
              <a:rPr lang="cs-CZ" altLang="cs-CZ" sz="2000" b="1" dirty="0"/>
              <a:t>zásah</a:t>
            </a:r>
            <a:r>
              <a:rPr lang="cs-CZ" altLang="cs-CZ" sz="2000" dirty="0"/>
              <a:t> – Kolik potenciálních zákazníků bylo vystaveno reklamě?</a:t>
            </a:r>
          </a:p>
          <a:p>
            <a:pPr lvl="1"/>
            <a:r>
              <a:rPr lang="cs-CZ" altLang="cs-CZ" sz="2000" b="1" dirty="0"/>
              <a:t>odezva</a:t>
            </a:r>
            <a:r>
              <a:rPr lang="cs-CZ" altLang="cs-CZ" sz="2000" dirty="0"/>
              <a:t> – Jak zákazníci reagují na reklamu?</a:t>
            </a:r>
          </a:p>
          <a:p>
            <a:pPr lvl="1"/>
            <a:r>
              <a:rPr lang="cs-CZ" altLang="cs-CZ" sz="2000" b="1" dirty="0"/>
              <a:t>efekt komunikace </a:t>
            </a:r>
            <a:r>
              <a:rPr lang="cs-CZ" altLang="cs-CZ" sz="2000" dirty="0"/>
              <a:t>– Změnili zákazníci své reakce podle záměru organizace?</a:t>
            </a:r>
          </a:p>
          <a:p>
            <a:pPr lvl="1"/>
            <a:r>
              <a:rPr lang="cs-CZ" altLang="cs-CZ" sz="2000" b="1" dirty="0"/>
              <a:t>reakce cílových příjemců </a:t>
            </a:r>
            <a:r>
              <a:rPr lang="cs-CZ" altLang="cs-CZ" sz="2000" dirty="0"/>
              <a:t>- Chovají se cíloví zákazníci v souladu s našimi záměry?</a:t>
            </a:r>
          </a:p>
          <a:p>
            <a:pPr lvl="1"/>
            <a:r>
              <a:rPr lang="cs-CZ" altLang="cs-CZ" sz="2000" b="1" dirty="0"/>
              <a:t>prodej nebo tržní podíl </a:t>
            </a:r>
            <a:r>
              <a:rPr lang="cs-CZ" altLang="cs-CZ" sz="2000" dirty="0"/>
              <a:t>– Dosáhli jsme požadované úrovně prodeje nebo podílu na trhu?</a:t>
            </a:r>
          </a:p>
          <a:p>
            <a:pPr lvl="1"/>
            <a:r>
              <a:rPr lang="cs-CZ" altLang="cs-CZ" sz="2000" b="1" dirty="0"/>
              <a:t>dosažený zisk </a:t>
            </a:r>
            <a:r>
              <a:rPr lang="cs-CZ" altLang="cs-CZ" sz="2000" dirty="0"/>
              <a:t>– Dosáhli jsme požadovaného zisku?</a:t>
            </a:r>
          </a:p>
        </p:txBody>
      </p:sp>
    </p:spTree>
    <p:extLst>
      <p:ext uri="{BB962C8B-B14F-4D97-AF65-F5344CB8AC3E}">
        <p14:creationId xmlns:p14="http://schemas.microsoft.com/office/powerpoint/2010/main" val="20889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Výběr alternativních médií: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395536" y="1059582"/>
            <a:ext cx="7488832" cy="2952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100" dirty="0"/>
              <a:t>Noviny </a:t>
            </a:r>
          </a:p>
          <a:p>
            <a:r>
              <a:rPr lang="cs-CZ" altLang="cs-CZ" sz="2100" dirty="0"/>
              <a:t>Časopisy </a:t>
            </a:r>
          </a:p>
          <a:p>
            <a:r>
              <a:rPr lang="cs-CZ" altLang="cs-CZ" sz="2100" dirty="0"/>
              <a:t>Televize</a:t>
            </a:r>
          </a:p>
          <a:p>
            <a:r>
              <a:rPr lang="cs-CZ" altLang="cs-CZ" sz="2100" dirty="0"/>
              <a:t>Rozhlas</a:t>
            </a:r>
          </a:p>
          <a:p>
            <a:r>
              <a:rPr lang="cs-CZ" altLang="cs-CZ" sz="2100" dirty="0"/>
              <a:t>Billboardy – venkovní reklama</a:t>
            </a:r>
          </a:p>
          <a:p>
            <a:r>
              <a:rPr lang="cs-CZ" altLang="cs-CZ" sz="2100" dirty="0"/>
              <a:t>On-line reklama</a:t>
            </a:r>
          </a:p>
          <a:p>
            <a:r>
              <a:rPr lang="cs-CZ" altLang="cs-CZ" sz="2100" dirty="0"/>
              <a:t>Reklama v kinech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067694"/>
            <a:ext cx="2592444" cy="25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Noviny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BE5118-06E5-44F1-B4AB-74FB34587494}"/>
              </a:ext>
            </a:extLst>
          </p:cNvPr>
          <p:cNvSpPr/>
          <p:nvPr/>
        </p:nvSpPr>
        <p:spPr>
          <a:xfrm>
            <a:off x="215516" y="843558"/>
            <a:ext cx="4248472" cy="417646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056FD0-6203-4AA8-9853-ECC9187FE8F4}"/>
              </a:ext>
            </a:extLst>
          </p:cNvPr>
          <p:cNvSpPr/>
          <p:nvPr/>
        </p:nvSpPr>
        <p:spPr>
          <a:xfrm>
            <a:off x="4816323" y="843558"/>
            <a:ext cx="4104456" cy="395679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C956D5D-F0D8-4F13-92E0-748F492C3A8C}"/>
              </a:ext>
            </a:extLst>
          </p:cNvPr>
          <p:cNvSpPr txBox="1">
            <a:spLocks/>
          </p:cNvSpPr>
          <p:nvPr/>
        </p:nvSpPr>
        <p:spPr>
          <a:xfrm>
            <a:off x="322211" y="1415781"/>
            <a:ext cx="4032448" cy="353223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velký dosah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vysoká míra územní koncentrace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potřebná frekvence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hmotný charakter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krátké lhůty pro uveřejnění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relativně nízké náklady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z</a:t>
            </a:r>
            <a:r>
              <a:rPr lang="cs-CZ" altLang="cs-CZ" sz="2000" dirty="0" smtClean="0">
                <a:solidFill>
                  <a:schemeClr val="bg1"/>
                </a:solidFill>
              </a:rPr>
              <a:t>prostředkování detailních  informací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 smtClean="0">
                <a:solidFill>
                  <a:schemeClr val="bg1"/>
                </a:solidFill>
              </a:rPr>
              <a:t>zaměření </a:t>
            </a:r>
            <a:r>
              <a:rPr lang="cs-CZ" altLang="cs-CZ" sz="2000" dirty="0">
                <a:solidFill>
                  <a:schemeClr val="bg1"/>
                </a:solidFill>
              </a:rPr>
              <a:t>se na nejvhodnější oblast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možnost využít faktorů týdenního cyklu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80F4096-07F9-4304-AB3F-85F24FDEBD64}"/>
              </a:ext>
            </a:extLst>
          </p:cNvPr>
          <p:cNvSpPr txBox="1">
            <a:spLocks/>
          </p:cNvSpPr>
          <p:nvPr/>
        </p:nvSpPr>
        <p:spPr>
          <a:xfrm>
            <a:off x="4924335" y="1418308"/>
            <a:ext cx="3888432" cy="2664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významný faktor ztráty a nemožnost zacílení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omezení tvůrčího zpracování reklamy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relativně slabá reprodukční úroveň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shluky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krátká životnost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vysoké náklady celostátního tisku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C1326A9-203B-4C62-A3CE-B4249842283D}"/>
              </a:ext>
            </a:extLst>
          </p:cNvPr>
          <p:cNvSpPr txBox="1">
            <a:spLocks/>
          </p:cNvSpPr>
          <p:nvPr/>
        </p:nvSpPr>
        <p:spPr>
          <a:xfrm>
            <a:off x="323528" y="864179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	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C7E834D-8B7D-4CAD-8A29-143884DADF71}"/>
              </a:ext>
            </a:extLst>
          </p:cNvPr>
          <p:cNvSpPr txBox="1">
            <a:spLocks/>
          </p:cNvSpPr>
          <p:nvPr/>
        </p:nvSpPr>
        <p:spPr>
          <a:xfrm>
            <a:off x="4924335" y="864178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273387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Časopisy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BE5118-06E5-44F1-B4AB-74FB34587494}"/>
              </a:ext>
            </a:extLst>
          </p:cNvPr>
          <p:cNvSpPr/>
          <p:nvPr/>
        </p:nvSpPr>
        <p:spPr>
          <a:xfrm>
            <a:off x="215516" y="843558"/>
            <a:ext cx="4248472" cy="395679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056FD0-6203-4AA8-9853-ECC9187FE8F4}"/>
              </a:ext>
            </a:extLst>
          </p:cNvPr>
          <p:cNvSpPr/>
          <p:nvPr/>
        </p:nvSpPr>
        <p:spPr>
          <a:xfrm>
            <a:off x="4816323" y="843558"/>
            <a:ext cx="4104456" cy="395679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C956D5D-F0D8-4F13-92E0-748F492C3A8C}"/>
              </a:ext>
            </a:extLst>
          </p:cNvPr>
          <p:cNvSpPr txBox="1">
            <a:spLocks/>
          </p:cNvSpPr>
          <p:nvPr/>
        </p:nvSpPr>
        <p:spPr>
          <a:xfrm>
            <a:off x="322211" y="1415781"/>
            <a:ext cx="4032448" cy="28123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hmotný charakter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dokonalý výběr příjemce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vysoká reprodukční kvalita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dlouhá životnost a značný efekt zvýšení distribuce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prestiž a důvěryhodnost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možnost zprostředkovat detailní informace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80F4096-07F9-4304-AB3F-85F24FDEBD64}"/>
              </a:ext>
            </a:extLst>
          </p:cNvPr>
          <p:cNvSpPr txBox="1">
            <a:spLocks/>
          </p:cNvSpPr>
          <p:nvPr/>
        </p:nvSpPr>
        <p:spPr>
          <a:xfrm>
            <a:off x="4924335" y="1418308"/>
            <a:ext cx="3888432" cy="2664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omezení kreativity výsledné podoby reklamy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shluk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malý dosah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nízká frekvence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dlouhé lhůty uveřejnění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relativně drahé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obtížnost geografického cílení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nemožnost aplikovat faktory rozdílů jednotlivých dní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C1326A9-203B-4C62-A3CE-B4249842283D}"/>
              </a:ext>
            </a:extLst>
          </p:cNvPr>
          <p:cNvSpPr txBox="1">
            <a:spLocks/>
          </p:cNvSpPr>
          <p:nvPr/>
        </p:nvSpPr>
        <p:spPr>
          <a:xfrm>
            <a:off x="323528" y="864179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	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C7E834D-8B7D-4CAD-8A29-143884DADF71}"/>
              </a:ext>
            </a:extLst>
          </p:cNvPr>
          <p:cNvSpPr txBox="1">
            <a:spLocks/>
          </p:cNvSpPr>
          <p:nvPr/>
        </p:nvSpPr>
        <p:spPr>
          <a:xfrm>
            <a:off x="4924335" y="864178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2814441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1800200" cy="507703"/>
          </a:xfrm>
        </p:spPr>
        <p:txBody>
          <a:bodyPr/>
          <a:lstStyle/>
          <a:p>
            <a:r>
              <a:rPr lang="cs-CZ" b="1" dirty="0"/>
              <a:t>Rozhlas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BE5118-06E5-44F1-B4AB-74FB34587494}"/>
              </a:ext>
            </a:extLst>
          </p:cNvPr>
          <p:cNvSpPr/>
          <p:nvPr/>
        </p:nvSpPr>
        <p:spPr>
          <a:xfrm>
            <a:off x="215516" y="843558"/>
            <a:ext cx="4248472" cy="395679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056FD0-6203-4AA8-9853-ECC9187FE8F4}"/>
              </a:ext>
            </a:extLst>
          </p:cNvPr>
          <p:cNvSpPr/>
          <p:nvPr/>
        </p:nvSpPr>
        <p:spPr>
          <a:xfrm>
            <a:off x="4816323" y="843558"/>
            <a:ext cx="4104456" cy="395679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C956D5D-F0D8-4F13-92E0-748F492C3A8C}"/>
              </a:ext>
            </a:extLst>
          </p:cNvPr>
          <p:cNvSpPr txBox="1">
            <a:spLocks/>
          </p:cNvSpPr>
          <p:nvPr/>
        </p:nvSpPr>
        <p:spPr>
          <a:xfrm>
            <a:off x="322211" y="1415781"/>
            <a:ext cx="4032448" cy="28123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relativně nízké náklady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možnosti volby posluchačů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vysoká frekvence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krátké lhůty uveřejnění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možnost časové sladit a využít faktoru týdenních a denních cyklů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80F4096-07F9-4304-AB3F-85F24FDEBD64}"/>
              </a:ext>
            </a:extLst>
          </p:cNvPr>
          <p:cNvSpPr txBox="1">
            <a:spLocks/>
          </p:cNvSpPr>
          <p:nvPr/>
        </p:nvSpPr>
        <p:spPr>
          <a:xfrm>
            <a:off x="4924335" y="1418308"/>
            <a:ext cx="3888432" cy="2664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nezprostředkovává vizuální vjem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neumožňuje přenášet komplexní zprávy a podrobné informace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mají krátkou životnost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inzertní vstupy mají charakter shluku informací 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dělí se o pozornost s jinými činnostmi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C1326A9-203B-4C62-A3CE-B4249842283D}"/>
              </a:ext>
            </a:extLst>
          </p:cNvPr>
          <p:cNvSpPr txBox="1">
            <a:spLocks/>
          </p:cNvSpPr>
          <p:nvPr/>
        </p:nvSpPr>
        <p:spPr>
          <a:xfrm>
            <a:off x="323528" y="864179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	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C7E834D-8B7D-4CAD-8A29-143884DADF71}"/>
              </a:ext>
            </a:extLst>
          </p:cNvPr>
          <p:cNvSpPr txBox="1">
            <a:spLocks/>
          </p:cNvSpPr>
          <p:nvPr/>
        </p:nvSpPr>
        <p:spPr>
          <a:xfrm>
            <a:off x="4924335" y="864178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2386707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Televize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BE5118-06E5-44F1-B4AB-74FB34587494}"/>
              </a:ext>
            </a:extLst>
          </p:cNvPr>
          <p:cNvSpPr/>
          <p:nvPr/>
        </p:nvSpPr>
        <p:spPr>
          <a:xfrm>
            <a:off x="215516" y="843558"/>
            <a:ext cx="4248472" cy="395679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056FD0-6203-4AA8-9853-ECC9187FE8F4}"/>
              </a:ext>
            </a:extLst>
          </p:cNvPr>
          <p:cNvSpPr/>
          <p:nvPr/>
        </p:nvSpPr>
        <p:spPr>
          <a:xfrm>
            <a:off x="4816323" y="843558"/>
            <a:ext cx="4104456" cy="395679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C956D5D-F0D8-4F13-92E0-748F492C3A8C}"/>
              </a:ext>
            </a:extLst>
          </p:cNvPr>
          <p:cNvSpPr txBox="1">
            <a:spLocks/>
          </p:cNvSpPr>
          <p:nvPr/>
        </p:nvSpPr>
        <p:spPr>
          <a:xfrm>
            <a:off x="322211" y="1415781"/>
            <a:ext cx="4032448" cy="28123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potenciálně vysoký dosah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vysoký přesvědčovací vliv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schopnost jednotného přenosu zprávy na celém území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schopnost využití časových faktorů týdenního a denního cyklu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určitá možnost geografické a demografické selektivnosti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80F4096-07F9-4304-AB3F-85F24FDEBD64}"/>
              </a:ext>
            </a:extLst>
          </p:cNvPr>
          <p:cNvSpPr txBox="1">
            <a:spLocks/>
          </p:cNvSpPr>
          <p:nvPr/>
        </p:nvSpPr>
        <p:spPr>
          <a:xfrm>
            <a:off x="4924335" y="1418308"/>
            <a:ext cx="3888432" cy="2664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vysoké celkové náklady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krátká životnost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nemožnost zprostředkování podrobných informací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shluk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relativně vysoký faktor ztráty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C1326A9-203B-4C62-A3CE-B4249842283D}"/>
              </a:ext>
            </a:extLst>
          </p:cNvPr>
          <p:cNvSpPr txBox="1">
            <a:spLocks/>
          </p:cNvSpPr>
          <p:nvPr/>
        </p:nvSpPr>
        <p:spPr>
          <a:xfrm>
            <a:off x="323528" y="864179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	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C7E834D-8B7D-4CAD-8A29-143884DADF71}"/>
              </a:ext>
            </a:extLst>
          </p:cNvPr>
          <p:cNvSpPr txBox="1">
            <a:spLocks/>
          </p:cNvSpPr>
          <p:nvPr/>
        </p:nvSpPr>
        <p:spPr>
          <a:xfrm>
            <a:off x="4924335" y="864178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1183196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Venkovní reklama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BE5118-06E5-44F1-B4AB-74FB34587494}"/>
              </a:ext>
            </a:extLst>
          </p:cNvPr>
          <p:cNvSpPr/>
          <p:nvPr/>
        </p:nvSpPr>
        <p:spPr>
          <a:xfrm>
            <a:off x="215516" y="843558"/>
            <a:ext cx="4248472" cy="395679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056FD0-6203-4AA8-9853-ECC9187FE8F4}"/>
              </a:ext>
            </a:extLst>
          </p:cNvPr>
          <p:cNvSpPr/>
          <p:nvPr/>
        </p:nvSpPr>
        <p:spPr>
          <a:xfrm>
            <a:off x="4816323" y="843558"/>
            <a:ext cx="4104456" cy="395679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C956D5D-F0D8-4F13-92E0-748F492C3A8C}"/>
              </a:ext>
            </a:extLst>
          </p:cNvPr>
          <p:cNvSpPr txBox="1">
            <a:spLocks/>
          </p:cNvSpPr>
          <p:nvPr/>
        </p:nvSpPr>
        <p:spPr>
          <a:xfrm>
            <a:off x="322211" y="1415781"/>
            <a:ext cx="4032448" cy="28123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vysoký dosah a velká frekvence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geografická selektivita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relativní nezávislost reklamy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dlouhá životnost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značná velikost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80F4096-07F9-4304-AB3F-85F24FDEBD64}"/>
              </a:ext>
            </a:extLst>
          </p:cNvPr>
          <p:cNvSpPr txBox="1">
            <a:spLocks/>
          </p:cNvSpPr>
          <p:nvPr/>
        </p:nvSpPr>
        <p:spPr>
          <a:xfrm>
            <a:off x="4924335" y="1418308"/>
            <a:ext cx="3888432" cy="2664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vysoký faktor ztrát a nemožnost zacílit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relativně dlouhé lhůty uveřejnění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nemožnost přenášet komplexní zprávy a detailní informace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ne příliš prestižní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omezení tvůrčí podoby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nemožnost využití časových faktorů týdenního a denního cyklu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C1326A9-203B-4C62-A3CE-B4249842283D}"/>
              </a:ext>
            </a:extLst>
          </p:cNvPr>
          <p:cNvSpPr txBox="1">
            <a:spLocks/>
          </p:cNvSpPr>
          <p:nvPr/>
        </p:nvSpPr>
        <p:spPr>
          <a:xfrm>
            <a:off x="323528" y="864179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	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C7E834D-8B7D-4CAD-8A29-143884DADF71}"/>
              </a:ext>
            </a:extLst>
          </p:cNvPr>
          <p:cNvSpPr txBox="1">
            <a:spLocks/>
          </p:cNvSpPr>
          <p:nvPr/>
        </p:nvSpPr>
        <p:spPr>
          <a:xfrm>
            <a:off x="4924335" y="864178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2216391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Přímé zasílání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BE5118-06E5-44F1-B4AB-74FB34587494}"/>
              </a:ext>
            </a:extLst>
          </p:cNvPr>
          <p:cNvSpPr/>
          <p:nvPr/>
        </p:nvSpPr>
        <p:spPr>
          <a:xfrm>
            <a:off x="215516" y="843558"/>
            <a:ext cx="4248472" cy="395679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056FD0-6203-4AA8-9853-ECC9187FE8F4}"/>
              </a:ext>
            </a:extLst>
          </p:cNvPr>
          <p:cNvSpPr/>
          <p:nvPr/>
        </p:nvSpPr>
        <p:spPr>
          <a:xfrm>
            <a:off x="4816323" y="843558"/>
            <a:ext cx="4104456" cy="395679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C956D5D-F0D8-4F13-92E0-748F492C3A8C}"/>
              </a:ext>
            </a:extLst>
          </p:cNvPr>
          <p:cNvSpPr txBox="1">
            <a:spLocks/>
          </p:cNvSpPr>
          <p:nvPr/>
        </p:nvSpPr>
        <p:spPr>
          <a:xfrm>
            <a:off x="322211" y="1415781"/>
            <a:ext cx="4032448" cy="28123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volba příjemců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vysoká flexibilita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relativní nezávislost reklamy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vysoká úroveň osobního přístupu 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možnost měření ohlasu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hmotný charakter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nízké minimální náklady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krátká lhůta uveřejnění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80F4096-07F9-4304-AB3F-85F24FDEBD64}"/>
              </a:ext>
            </a:extLst>
          </p:cNvPr>
          <p:cNvSpPr txBox="1">
            <a:spLocks/>
          </p:cNvSpPr>
          <p:nvPr/>
        </p:nvSpPr>
        <p:spPr>
          <a:xfrm>
            <a:off x="4924335" y="1418308"/>
            <a:ext cx="3888432" cy="2664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syndrom „nesmysly“ a malé procento návratnosti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relativně vysoké celkové náklady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omezení kreativity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C1326A9-203B-4C62-A3CE-B4249842283D}"/>
              </a:ext>
            </a:extLst>
          </p:cNvPr>
          <p:cNvSpPr txBox="1">
            <a:spLocks/>
          </p:cNvSpPr>
          <p:nvPr/>
        </p:nvSpPr>
        <p:spPr>
          <a:xfrm>
            <a:off x="323528" y="864179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	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C7E834D-8B7D-4CAD-8A29-143884DADF71}"/>
              </a:ext>
            </a:extLst>
          </p:cNvPr>
          <p:cNvSpPr txBox="1">
            <a:spLocks/>
          </p:cNvSpPr>
          <p:nvPr/>
        </p:nvSpPr>
        <p:spPr>
          <a:xfrm>
            <a:off x="4924335" y="864178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2148753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7260" y="216665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3622"/>
            <a:ext cx="2448272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1707654"/>
            <a:ext cx="38880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1415589"/>
            <a:ext cx="331236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přednášky:</a:t>
            </a:r>
          </a:p>
          <a:p>
            <a:pPr algn="l"/>
            <a:endParaRPr lang="cs-CZ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95873" y="1103457"/>
            <a:ext cx="443407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Marketingová komunikace v </a:t>
            </a:r>
            <a:r>
              <a:rPr 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endParaRPr 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mix</a:t>
            </a:r>
          </a:p>
          <a:p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Nástroje marketingové komunikace v </a:t>
            </a:r>
            <a:r>
              <a:rPr 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endParaRPr 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a nevýhody vybraných médií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501" y="2434592"/>
            <a:ext cx="2683777" cy="268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On-line reklama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0BE5118-06E5-44F1-B4AB-74FB34587494}"/>
              </a:ext>
            </a:extLst>
          </p:cNvPr>
          <p:cNvSpPr/>
          <p:nvPr/>
        </p:nvSpPr>
        <p:spPr>
          <a:xfrm>
            <a:off x="215516" y="843558"/>
            <a:ext cx="4248472" cy="395679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056FD0-6203-4AA8-9853-ECC9187FE8F4}"/>
              </a:ext>
            </a:extLst>
          </p:cNvPr>
          <p:cNvSpPr/>
          <p:nvPr/>
        </p:nvSpPr>
        <p:spPr>
          <a:xfrm>
            <a:off x="4816323" y="843558"/>
            <a:ext cx="4104456" cy="395679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C956D5D-F0D8-4F13-92E0-748F492C3A8C}"/>
              </a:ext>
            </a:extLst>
          </p:cNvPr>
          <p:cNvSpPr txBox="1">
            <a:spLocks/>
          </p:cNvSpPr>
          <p:nvPr/>
        </p:nvSpPr>
        <p:spPr>
          <a:xfrm>
            <a:off x="322211" y="1415781"/>
            <a:ext cx="4032448" cy="28123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Možnost oslovit vybrané cílové skupiny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Nízké náklady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Rychlý kontakt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Interaktivita 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80F4096-07F9-4304-AB3F-85F24FDEBD64}"/>
              </a:ext>
            </a:extLst>
          </p:cNvPr>
          <p:cNvSpPr txBox="1">
            <a:spLocks/>
          </p:cNvSpPr>
          <p:nvPr/>
        </p:nvSpPr>
        <p:spPr>
          <a:xfrm>
            <a:off x="4924335" y="1418308"/>
            <a:ext cx="3888432" cy="2664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Nízký počet oslovených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Relativně malý vliv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Nemožnost sledování reakce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C1326A9-203B-4C62-A3CE-B4249842283D}"/>
              </a:ext>
            </a:extLst>
          </p:cNvPr>
          <p:cNvSpPr txBox="1">
            <a:spLocks/>
          </p:cNvSpPr>
          <p:nvPr/>
        </p:nvSpPr>
        <p:spPr>
          <a:xfrm>
            <a:off x="323528" y="864179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	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C7E834D-8B7D-4CAD-8A29-143884DADF71}"/>
              </a:ext>
            </a:extLst>
          </p:cNvPr>
          <p:cNvSpPr txBox="1">
            <a:spLocks/>
          </p:cNvSpPr>
          <p:nvPr/>
        </p:nvSpPr>
        <p:spPr>
          <a:xfrm>
            <a:off x="4924335" y="864178"/>
            <a:ext cx="3327176" cy="5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2457434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Úloha reklamních agentur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539552" y="1563638"/>
            <a:ext cx="7488832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100" dirty="0"/>
              <a:t>Plánování reklamy</a:t>
            </a:r>
          </a:p>
          <a:p>
            <a:r>
              <a:rPr lang="cs-CZ" altLang="cs-CZ" sz="2100" dirty="0"/>
              <a:t>Kreativní služby</a:t>
            </a:r>
          </a:p>
          <a:p>
            <a:r>
              <a:rPr lang="cs-CZ" altLang="cs-CZ" sz="2100" dirty="0"/>
              <a:t>Služby médií</a:t>
            </a:r>
          </a:p>
          <a:p>
            <a:r>
              <a:rPr lang="cs-CZ" altLang="cs-CZ" sz="2100" dirty="0"/>
              <a:t>Služby výzkumu</a:t>
            </a:r>
          </a:p>
          <a:p>
            <a:r>
              <a:rPr lang="cs-CZ" altLang="cs-CZ" sz="2100" dirty="0"/>
              <a:t>Podpora prodeje a služby interní reklamy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7597"/>
          <a:stretch/>
        </p:blipFill>
        <p:spPr>
          <a:xfrm>
            <a:off x="2051720" y="3507854"/>
            <a:ext cx="6303100" cy="12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Optimalizace výdajů </a:t>
            </a:r>
            <a:r>
              <a:rPr lang="cs-CZ" b="1" dirty="0" smtClean="0"/>
              <a:t>na reklamu</a:t>
            </a:r>
            <a:endParaRPr lang="cs-CZ" b="1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179512" y="915566"/>
            <a:ext cx="5760640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100" dirty="0"/>
              <a:t>Jak se vlivem nástupu digitálních médií změnil mediální trh,</a:t>
            </a:r>
          </a:p>
          <a:p>
            <a:r>
              <a:rPr lang="cs-CZ" altLang="cs-CZ" sz="2100" dirty="0"/>
              <a:t>jak se přeskupují výdaje za inzerci v jednotlivých typech médií,</a:t>
            </a:r>
          </a:p>
          <a:p>
            <a:r>
              <a:rPr lang="cs-CZ" altLang="cs-CZ" sz="2100" dirty="0"/>
              <a:t>jaký je jeho odhad vývoje,</a:t>
            </a:r>
          </a:p>
          <a:p>
            <a:r>
              <a:rPr lang="cs-CZ" altLang="cs-CZ" sz="2100" dirty="0"/>
              <a:t>jak na tento vývoj vhodně reagovat, </a:t>
            </a:r>
          </a:p>
          <a:p>
            <a:r>
              <a:rPr lang="cs-CZ" altLang="cs-CZ" sz="2100" dirty="0"/>
              <a:t>jak dnes pracují mediální agentury, </a:t>
            </a:r>
          </a:p>
          <a:p>
            <a:r>
              <a:rPr lang="cs-CZ" altLang="cs-CZ" sz="2100" dirty="0"/>
              <a:t>jaké hlavní výhody přinášejí klientům, a kdy je lepší využít reklamní a kdy mediální agenturu, 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457670"/>
            <a:ext cx="2952328" cy="21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395536" y="1131590"/>
            <a:ext cx="7488832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100" dirty="0" smtClean="0"/>
              <a:t>nejčastější </a:t>
            </a:r>
            <a:r>
              <a:rPr lang="cs-CZ" altLang="cs-CZ" sz="2100" dirty="0"/>
              <a:t>chyby při plánování a nákupu reklamních kampaní, </a:t>
            </a:r>
          </a:p>
          <a:p>
            <a:r>
              <a:rPr lang="cs-CZ" altLang="cs-CZ" sz="2100" dirty="0"/>
              <a:t>jak a kde se dá při nákupu reklamního prostoru v médiích výrazně ušetřit, </a:t>
            </a:r>
          </a:p>
          <a:p>
            <a:r>
              <a:rPr lang="cs-CZ" altLang="cs-CZ" sz="2100" dirty="0"/>
              <a:t>jak se obchodníky z některých médií a reklamních agentur nenechat oklamat, a za které triky se klienti médiím nejčastěji a zbytečně zaplatí,</a:t>
            </a:r>
          </a:p>
          <a:p>
            <a:r>
              <a:rPr lang="cs-CZ" altLang="cs-CZ" sz="2100" dirty="0"/>
              <a:t>co to jsou mediální data a proč jsou nutná pro úspěšnou realizaci mediální kampaně, </a:t>
            </a:r>
          </a:p>
          <a:p>
            <a:endParaRPr lang="cs-CZ" altLang="cs-CZ" sz="2100" dirty="0"/>
          </a:p>
        </p:txBody>
      </p:sp>
      <p:sp>
        <p:nvSpPr>
          <p:cNvPr id="4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Optimalizace výdajů </a:t>
            </a:r>
            <a:r>
              <a:rPr lang="cs-CZ" b="1" dirty="0" smtClean="0"/>
              <a:t>na reklamu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849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395536" y="915566"/>
            <a:ext cx="7488832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100" dirty="0"/>
              <a:t>jakou výhodu a náskok přináší monitoring reklamních aktivit konkurence, </a:t>
            </a:r>
          </a:p>
          <a:p>
            <a:r>
              <a:rPr lang="cs-CZ" altLang="cs-CZ" sz="2100" dirty="0"/>
              <a:t>jak může audit již proběhlých mediálních kampaní pomoci ke zvýšení efektivity příštích kampaní,</a:t>
            </a:r>
          </a:p>
          <a:p>
            <a:r>
              <a:rPr lang="cs-CZ" altLang="cs-CZ" sz="2100" dirty="0"/>
              <a:t>jak nejlépe využít digitální a internetový marketing, </a:t>
            </a:r>
          </a:p>
          <a:p>
            <a:r>
              <a:rPr lang="cs-CZ" altLang="cs-CZ" sz="2100" dirty="0"/>
              <a:t>a jaké jsou trendy budoucnosti, </a:t>
            </a:r>
          </a:p>
          <a:p>
            <a:r>
              <a:rPr lang="cs-CZ" altLang="cs-CZ" sz="2100" dirty="0"/>
              <a:t>nejvhodnější nástroje pro extra silný růst pro digitálně orientované reklamní rozpočty (vhodné zejména pro start-</a:t>
            </a:r>
            <a:r>
              <a:rPr lang="cs-CZ" altLang="cs-CZ" sz="2100" dirty="0" err="1"/>
              <a:t>upy</a:t>
            </a:r>
            <a:r>
              <a:rPr lang="cs-CZ" altLang="cs-CZ" sz="2100" dirty="0"/>
              <a:t>).</a:t>
            </a:r>
          </a:p>
          <a:p>
            <a:endParaRPr lang="cs-CZ" altLang="cs-CZ" sz="2100" dirty="0"/>
          </a:p>
          <a:p>
            <a:endParaRPr lang="cs-CZ" altLang="cs-CZ" sz="2100" dirty="0"/>
          </a:p>
          <a:p>
            <a:endParaRPr lang="cs-CZ" altLang="cs-CZ" sz="2100" dirty="0"/>
          </a:p>
        </p:txBody>
      </p:sp>
      <p:sp>
        <p:nvSpPr>
          <p:cNvPr id="3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Optimalizace výdajů </a:t>
            </a:r>
            <a:r>
              <a:rPr lang="cs-CZ" b="1" dirty="0" smtClean="0"/>
              <a:t>na reklamu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324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6749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Shrnutí přednášky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1560" y="1203598"/>
            <a:ext cx="8208912" cy="3447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Marketingový komunikační proces </a:t>
            </a:r>
            <a:r>
              <a:rPr lang="cs-CZ" sz="2000" dirty="0" smtClean="0"/>
              <a:t>– zdroj, zakódování, zpráva, médium, dekódování,   šum, příjemce, odpověď, zpětná vazba</a:t>
            </a:r>
          </a:p>
          <a:p>
            <a:r>
              <a:rPr lang="cs-CZ" sz="2000" b="1" dirty="0" smtClean="0"/>
              <a:t>Cíle MK </a:t>
            </a:r>
            <a:r>
              <a:rPr lang="cs-CZ" sz="2000" dirty="0" smtClean="0"/>
              <a:t>– informovat, přesvědčovat, připomínat a působit na nákupní proces</a:t>
            </a:r>
          </a:p>
          <a:p>
            <a:r>
              <a:rPr lang="cs-CZ" sz="2000" b="1" dirty="0" smtClean="0"/>
              <a:t>Komunikační mix a jeho prvky </a:t>
            </a:r>
            <a:r>
              <a:rPr lang="cs-CZ" sz="2000" dirty="0" smtClean="0"/>
              <a:t>– výhody a nevýhody prvků mixu</a:t>
            </a:r>
          </a:p>
          <a:p>
            <a:r>
              <a:rPr lang="cs-CZ" sz="2000" dirty="0" smtClean="0"/>
              <a:t>On-line marketing – výhody a problémy využívání</a:t>
            </a:r>
          </a:p>
          <a:p>
            <a:r>
              <a:rPr lang="cs-CZ" sz="2000" dirty="0" smtClean="0"/>
              <a:t>Faktory ovlivňující komunikační mix</a:t>
            </a:r>
          </a:p>
          <a:p>
            <a:r>
              <a:rPr lang="cs-CZ" sz="2000" b="1" dirty="0" smtClean="0"/>
              <a:t>Plánování reklamních aktivit </a:t>
            </a:r>
            <a:r>
              <a:rPr lang="cs-CZ" sz="2000" dirty="0" smtClean="0"/>
              <a:t>– etapy plánování a jejich charakteristika</a:t>
            </a:r>
          </a:p>
          <a:p>
            <a:r>
              <a:rPr lang="cs-CZ" sz="2000" b="1" dirty="0" smtClean="0"/>
              <a:t>Výběr alternativních médií </a:t>
            </a:r>
            <a:r>
              <a:rPr lang="cs-CZ" sz="2000" dirty="0" smtClean="0"/>
              <a:t>– výhody a nevýhody</a:t>
            </a:r>
          </a:p>
          <a:p>
            <a:r>
              <a:rPr lang="cs-CZ" sz="2000" dirty="0" smtClean="0"/>
              <a:t>Úloha reklamních agentur</a:t>
            </a:r>
          </a:p>
          <a:p>
            <a:r>
              <a:rPr lang="cs-CZ" sz="2000" b="1" dirty="0" smtClean="0"/>
              <a:t>Optimalizace výdajů na reklamu </a:t>
            </a:r>
            <a:r>
              <a:rPr lang="cs-CZ" sz="2000" dirty="0" smtClean="0"/>
              <a:t>– základní směry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9D075-A78E-42B5-80D0-7F069F2DE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2283718"/>
            <a:ext cx="2664296" cy="50770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9014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23478"/>
            <a:ext cx="5112568" cy="507703"/>
          </a:xfrm>
        </p:spPr>
        <p:txBody>
          <a:bodyPr/>
          <a:lstStyle/>
          <a:p>
            <a:r>
              <a:rPr lang="cs-CZ" b="1" dirty="0"/>
              <a:t>Marketingový komunikační proces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395536" y="915566"/>
            <a:ext cx="7488832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100" dirty="0"/>
              <a:t>Zdroj – komerční, společenský</a:t>
            </a:r>
          </a:p>
          <a:p>
            <a:r>
              <a:rPr lang="cs-CZ" altLang="cs-CZ" sz="2100" dirty="0"/>
              <a:t>Zakódování – slova, obrázky, barvy, zvuky, pohyb, gesta </a:t>
            </a:r>
          </a:p>
          <a:p>
            <a:r>
              <a:rPr lang="cs-CZ" altLang="cs-CZ" sz="2100" dirty="0"/>
              <a:t>Zpráva </a:t>
            </a:r>
          </a:p>
          <a:p>
            <a:r>
              <a:rPr lang="cs-CZ" altLang="cs-CZ" sz="2100" dirty="0"/>
              <a:t>Médium – komunikační cesty</a:t>
            </a:r>
          </a:p>
          <a:p>
            <a:r>
              <a:rPr lang="cs-CZ" altLang="cs-CZ" sz="2100" dirty="0"/>
              <a:t>Dekódování </a:t>
            </a:r>
          </a:p>
          <a:p>
            <a:r>
              <a:rPr lang="cs-CZ" altLang="cs-CZ" sz="2100" dirty="0"/>
              <a:t>Šum </a:t>
            </a:r>
          </a:p>
          <a:p>
            <a:r>
              <a:rPr lang="cs-CZ" altLang="cs-CZ" sz="2100" dirty="0"/>
              <a:t>Příjemce </a:t>
            </a:r>
          </a:p>
          <a:p>
            <a:r>
              <a:rPr lang="cs-CZ" altLang="cs-CZ" sz="2100" dirty="0"/>
              <a:t>Odpověď – změna názoru, vnímání</a:t>
            </a:r>
          </a:p>
          <a:p>
            <a:r>
              <a:rPr lang="cs-CZ" altLang="cs-CZ" sz="2100" dirty="0"/>
              <a:t>Zpětná vazba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427734"/>
            <a:ext cx="363458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Cíle marketingové komunikace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395536" y="915566"/>
            <a:ext cx="6912768" cy="3672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100" dirty="0"/>
              <a:t>Základním záměrem marketingové komunikace je  modifikovat spotřební chování </a:t>
            </a:r>
            <a:r>
              <a:rPr lang="cs-CZ" altLang="cs-CZ" sz="2100" dirty="0" smtClean="0"/>
              <a:t>klientů a působit </a:t>
            </a:r>
          </a:p>
          <a:p>
            <a:pPr marL="0" indent="0">
              <a:buNone/>
            </a:pPr>
            <a:r>
              <a:rPr lang="cs-CZ" altLang="cs-CZ" sz="2100" dirty="0"/>
              <a:t> </a:t>
            </a:r>
            <a:r>
              <a:rPr lang="cs-CZ" altLang="cs-CZ" sz="2100" dirty="0" smtClean="0"/>
              <a:t>    </a:t>
            </a:r>
            <a:r>
              <a:rPr lang="cs-CZ" altLang="cs-CZ" sz="2100" b="1" dirty="0" smtClean="0"/>
              <a:t>na nákupní proces</a:t>
            </a:r>
            <a:endParaRPr lang="cs-CZ" altLang="cs-CZ" sz="2100" b="1" dirty="0"/>
          </a:p>
          <a:p>
            <a:endParaRPr lang="cs-CZ" altLang="cs-CZ" sz="2100" dirty="0"/>
          </a:p>
          <a:p>
            <a:r>
              <a:rPr lang="cs-CZ" altLang="cs-CZ" sz="2100" dirty="0"/>
              <a:t>informovat</a:t>
            </a:r>
          </a:p>
          <a:p>
            <a:r>
              <a:rPr lang="cs-CZ" altLang="cs-CZ" sz="2100" dirty="0"/>
              <a:t>přesvědčovat</a:t>
            </a:r>
          </a:p>
          <a:p>
            <a:r>
              <a:rPr lang="cs-CZ" altLang="cs-CZ" sz="2100" dirty="0"/>
              <a:t>připomínat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049083"/>
            <a:ext cx="3829147" cy="25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 smtClean="0"/>
              <a:t>Co to je nákupní proces ?</a:t>
            </a:r>
            <a:endParaRPr lang="cs-CZ" b="1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212614" y="1491630"/>
            <a:ext cx="7488832" cy="22322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100" dirty="0"/>
              <a:t>Vědomí potřeby</a:t>
            </a:r>
          </a:p>
          <a:p>
            <a:r>
              <a:rPr lang="cs-CZ" altLang="cs-CZ" sz="2100" dirty="0"/>
              <a:t>Hledání informací</a:t>
            </a:r>
          </a:p>
          <a:p>
            <a:r>
              <a:rPr lang="cs-CZ" altLang="cs-CZ" sz="2100" dirty="0"/>
              <a:t>Vyhodnocení alternativ</a:t>
            </a:r>
          </a:p>
          <a:p>
            <a:r>
              <a:rPr lang="cs-CZ" altLang="cs-CZ" sz="2100" dirty="0"/>
              <a:t>Koupě – využití nabídky služeb hotelu</a:t>
            </a:r>
          </a:p>
          <a:p>
            <a:r>
              <a:rPr lang="cs-CZ" altLang="cs-CZ" sz="2100" dirty="0"/>
              <a:t>Post-nákupní ocenění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219822"/>
            <a:ext cx="4597302" cy="15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395536" y="915566"/>
            <a:ext cx="7632848" cy="3960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100" dirty="0"/>
              <a:t>Hledání informací</a:t>
            </a:r>
          </a:p>
          <a:p>
            <a:r>
              <a:rPr lang="cs-CZ" altLang="cs-CZ" sz="2100" dirty="0"/>
              <a:t>Obvykle jde o řešení extenzivního problému – vysoce náročné rozhodování:</a:t>
            </a:r>
          </a:p>
          <a:p>
            <a:r>
              <a:rPr lang="cs-CZ" altLang="cs-CZ" sz="2100" dirty="0"/>
              <a:t>vyžaduje vlastní angažovanost – společenské postavení,</a:t>
            </a:r>
          </a:p>
          <a:p>
            <a:r>
              <a:rPr lang="cs-CZ" altLang="cs-CZ" sz="2100" dirty="0"/>
              <a:t>zahrnuje výběr mezi množstvím konkurujících si podniků US, které se výrazně liší,</a:t>
            </a:r>
          </a:p>
          <a:p>
            <a:r>
              <a:rPr lang="cs-CZ" altLang="cs-CZ" sz="2100" dirty="0"/>
              <a:t>nachází se v raném stadiu životního cyklu produktu,</a:t>
            </a:r>
          </a:p>
          <a:p>
            <a:r>
              <a:rPr lang="cs-CZ" altLang="cs-CZ" sz="2100" dirty="0"/>
              <a:t>komplikované,</a:t>
            </a:r>
          </a:p>
          <a:p>
            <a:r>
              <a:rPr lang="cs-CZ" altLang="cs-CZ" sz="2100" dirty="0"/>
              <a:t>nákup poprvé,</a:t>
            </a:r>
          </a:p>
          <a:p>
            <a:r>
              <a:rPr lang="cs-CZ" altLang="cs-CZ" sz="2100" dirty="0"/>
              <a:t>relativně drahé,</a:t>
            </a:r>
          </a:p>
          <a:p>
            <a:r>
              <a:rPr lang="cs-CZ" altLang="cs-CZ" sz="2100" dirty="0"/>
              <a:t>nenakupují se často.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39552" y="195486"/>
            <a:ext cx="2258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Nákupní proces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921" y="3286892"/>
            <a:ext cx="2789984" cy="18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395536" y="771550"/>
            <a:ext cx="7560840" cy="4104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100" dirty="0"/>
              <a:t>Řešení rutinních problémů – méně náročné rozhodování</a:t>
            </a:r>
          </a:p>
          <a:p>
            <a:r>
              <a:rPr lang="cs-CZ" altLang="cs-CZ" sz="2100" dirty="0"/>
              <a:t>dřívější nákup</a:t>
            </a:r>
          </a:p>
          <a:p>
            <a:r>
              <a:rPr lang="cs-CZ" altLang="cs-CZ" sz="2100" dirty="0"/>
              <a:t>nacházejí se ve stadiu vyzrávání nebo poklesu,</a:t>
            </a:r>
          </a:p>
          <a:p>
            <a:r>
              <a:rPr lang="cs-CZ" altLang="cs-CZ" sz="2100" dirty="0"/>
              <a:t>mohou být zakoupeny u všech konkurujících se společností, které poskytují přibližně stejné možnosti a kvalitu služeb a jsou schopny obdobným způsobem uspokojit potřeby zákazníků,</a:t>
            </a:r>
          </a:p>
          <a:p>
            <a:r>
              <a:rPr lang="cs-CZ" altLang="cs-CZ" sz="2100" dirty="0"/>
              <a:t>obsahují pouze malé očekávané riziko při jejich nákupu,</a:t>
            </a:r>
          </a:p>
          <a:p>
            <a:r>
              <a:rPr lang="cs-CZ" altLang="cs-CZ" sz="2100" dirty="0"/>
              <a:t>častý nákup,</a:t>
            </a:r>
          </a:p>
          <a:p>
            <a:r>
              <a:rPr lang="cs-CZ" altLang="cs-CZ" sz="2100" dirty="0"/>
              <a:t>relativně levné,</a:t>
            </a:r>
          </a:p>
          <a:p>
            <a:r>
              <a:rPr lang="cs-CZ" altLang="cs-CZ" sz="2100" dirty="0"/>
              <a:t>podle zákazníka nejsou příliš komplikované.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39552" y="195486"/>
            <a:ext cx="2258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Nákupní proces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18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b="1" dirty="0"/>
              <a:t>Komunikační </a:t>
            </a:r>
            <a:r>
              <a:rPr lang="cs-CZ" b="1" dirty="0" smtClean="0"/>
              <a:t>mix a jeho prvky</a:t>
            </a:r>
            <a:endParaRPr lang="cs-CZ" b="1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EAC4F5-1962-4DB8-B7FF-47DAFAF3C208}"/>
              </a:ext>
            </a:extLst>
          </p:cNvPr>
          <p:cNvSpPr txBox="1">
            <a:spLocks/>
          </p:cNvSpPr>
          <p:nvPr/>
        </p:nvSpPr>
        <p:spPr>
          <a:xfrm>
            <a:off x="395536" y="1131590"/>
            <a:ext cx="7488832" cy="2952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100" dirty="0"/>
              <a:t>Reklama </a:t>
            </a:r>
          </a:p>
          <a:p>
            <a:r>
              <a:rPr lang="cs-CZ" altLang="cs-CZ" sz="2100" dirty="0"/>
              <a:t>Osobní prodej</a:t>
            </a:r>
          </a:p>
          <a:p>
            <a:r>
              <a:rPr lang="cs-CZ" altLang="cs-CZ" sz="2100" dirty="0"/>
              <a:t>Podpora prodeje</a:t>
            </a:r>
          </a:p>
          <a:p>
            <a:r>
              <a:rPr lang="cs-CZ" altLang="cs-CZ" sz="2100" dirty="0"/>
              <a:t>Interní reklama</a:t>
            </a:r>
          </a:p>
          <a:p>
            <a:r>
              <a:rPr lang="cs-CZ" altLang="cs-CZ" sz="2100" dirty="0"/>
              <a:t>Vztahy s veřejností </a:t>
            </a:r>
            <a:r>
              <a:rPr lang="cs-CZ" altLang="cs-CZ" sz="2100" dirty="0" smtClean="0"/>
              <a:t>(Public </a:t>
            </a:r>
            <a:r>
              <a:rPr lang="cs-CZ" altLang="cs-CZ" sz="2100" dirty="0" err="1" smtClean="0"/>
              <a:t>Relation</a:t>
            </a:r>
            <a:r>
              <a:rPr lang="cs-CZ" altLang="cs-CZ" sz="2100" dirty="0"/>
              <a:t>)</a:t>
            </a:r>
          </a:p>
          <a:p>
            <a:r>
              <a:rPr lang="cs-CZ" altLang="cs-CZ" sz="2100" dirty="0" smtClean="0"/>
              <a:t>Přímý marketing (Direct marketing)</a:t>
            </a:r>
            <a:endParaRPr lang="cs-CZ" altLang="cs-CZ" sz="2100" dirty="0"/>
          </a:p>
          <a:p>
            <a:r>
              <a:rPr lang="cs-CZ" altLang="cs-CZ" sz="2100" dirty="0"/>
              <a:t>On-line marketing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131590"/>
            <a:ext cx="3582071" cy="23837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544909"/>
            <a:ext cx="30861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1969</Words>
  <Application>Microsoft Office PowerPoint</Application>
  <PresentationFormat>Předvádění na obrazovce (16:9)</PresentationFormat>
  <Paragraphs>411</Paragraphs>
  <Slides>36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SLU</vt:lpstr>
      <vt:lpstr>Název prezentace</vt:lpstr>
      <vt:lpstr>Marketingová komunikace v cestovním ruchu</vt:lpstr>
      <vt:lpstr>Prezentace aplikace PowerPoint</vt:lpstr>
      <vt:lpstr>Marketingový komunikační proces</vt:lpstr>
      <vt:lpstr>Cíle marketingové komunikace</vt:lpstr>
      <vt:lpstr>Co to je nákupní proces ?</vt:lpstr>
      <vt:lpstr>Prezentace aplikace PowerPoint</vt:lpstr>
      <vt:lpstr>Prezentace aplikace PowerPoint</vt:lpstr>
      <vt:lpstr>Komunikační mix a jeho prvky</vt:lpstr>
      <vt:lpstr>Faktory ovlivňující komunikační mix</vt:lpstr>
      <vt:lpstr>Reklama </vt:lpstr>
      <vt:lpstr>Osobní prodej</vt:lpstr>
      <vt:lpstr>Podpora prodeje</vt:lpstr>
      <vt:lpstr>Interní reklama – Merchandising</vt:lpstr>
      <vt:lpstr>Vztahy s veřejností a publicita</vt:lpstr>
      <vt:lpstr>Přímý marketing (Direct marketing)</vt:lpstr>
      <vt:lpstr>On-line marketing /internetový marketing </vt:lpstr>
      <vt:lpstr>Prezentace aplikace PowerPoint</vt:lpstr>
      <vt:lpstr>Plánování reklamních aktivit: </vt:lpstr>
      <vt:lpstr>Prezentace aplikace PowerPoint</vt:lpstr>
      <vt:lpstr>Prezentace aplikace PowerPoint</vt:lpstr>
      <vt:lpstr>Prezentace aplikace PowerPoint</vt:lpstr>
      <vt:lpstr>Výběr alternativních médií: </vt:lpstr>
      <vt:lpstr>Noviny</vt:lpstr>
      <vt:lpstr>Časopisy</vt:lpstr>
      <vt:lpstr>Rozhlas</vt:lpstr>
      <vt:lpstr>Televize</vt:lpstr>
      <vt:lpstr>Venkovní reklama</vt:lpstr>
      <vt:lpstr>Přímé zasílání</vt:lpstr>
      <vt:lpstr>On-line reklama</vt:lpstr>
      <vt:lpstr>Úloha reklamních agentur</vt:lpstr>
      <vt:lpstr>Optimalizace výdajů na reklamu</vt:lpstr>
      <vt:lpstr>Optimalizace výdajů na reklamu</vt:lpstr>
      <vt:lpstr>Optimalizace výdajů na reklamu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Mirka</cp:lastModifiedBy>
  <cp:revision>76</cp:revision>
  <dcterms:created xsi:type="dcterms:W3CDTF">2016-07-06T15:42:34Z</dcterms:created>
  <dcterms:modified xsi:type="dcterms:W3CDTF">2021-04-07T07:08:42Z</dcterms:modified>
</cp:coreProperties>
</file>