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05" r:id="rId2"/>
    <p:sldId id="256" r:id="rId3"/>
    <p:sldId id="304" r:id="rId4"/>
    <p:sldId id="338" r:id="rId5"/>
    <p:sldId id="352" r:id="rId6"/>
    <p:sldId id="358" r:id="rId7"/>
    <p:sldId id="359" r:id="rId8"/>
    <p:sldId id="361" r:id="rId9"/>
    <p:sldId id="362" r:id="rId10"/>
    <p:sldId id="355" r:id="rId11"/>
    <p:sldId id="356" r:id="rId12"/>
    <p:sldId id="353" r:id="rId13"/>
    <p:sldId id="357" r:id="rId14"/>
    <p:sldId id="383" r:id="rId15"/>
    <p:sldId id="354" r:id="rId16"/>
    <p:sldId id="339" r:id="rId17"/>
    <p:sldId id="340" r:id="rId18"/>
    <p:sldId id="342" r:id="rId19"/>
    <p:sldId id="343" r:id="rId20"/>
    <p:sldId id="341" r:id="rId21"/>
    <p:sldId id="363" r:id="rId22"/>
    <p:sldId id="364" r:id="rId23"/>
    <p:sldId id="365" r:id="rId24"/>
    <p:sldId id="375" r:id="rId25"/>
    <p:sldId id="366" r:id="rId26"/>
    <p:sldId id="367" r:id="rId27"/>
    <p:sldId id="369" r:id="rId28"/>
    <p:sldId id="346" r:id="rId29"/>
    <p:sldId id="370" r:id="rId30"/>
    <p:sldId id="371" r:id="rId31"/>
    <p:sldId id="348" r:id="rId32"/>
    <p:sldId id="372" r:id="rId33"/>
    <p:sldId id="382" r:id="rId34"/>
    <p:sldId id="376" r:id="rId35"/>
    <p:sldId id="380" r:id="rId36"/>
    <p:sldId id="377" r:id="rId37"/>
    <p:sldId id="381" r:id="rId38"/>
    <p:sldId id="379" r:id="rId39"/>
    <p:sldId id="384" r:id="rId40"/>
    <p:sldId id="385" r:id="rId41"/>
    <p:sldId id="374" r:id="rId42"/>
    <p:sldId id="337" r:id="rId43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34" autoAdjust="0"/>
  </p:normalViewPr>
  <p:slideViewPr>
    <p:cSldViewPr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pPr/>
              <a:t>14.4.2021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070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407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4755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3462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4411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9070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7711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8731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42125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2784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0559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62222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837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47344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6663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92955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90777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2904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67747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0833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7777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6640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41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5039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1315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0462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745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larioncongresshotelostrava.com/cs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vhrsti.cz/nejlepsi-aplikace-pro-instagram/" TargetMode="External"/><Relationship Id="rId3" Type="http://schemas.openxmlformats.org/officeDocument/2006/relationships/hyperlink" Target="https://sitevhrsti.cz/socialni-site/facebook/" TargetMode="External"/><Relationship Id="rId7" Type="http://schemas.openxmlformats.org/officeDocument/2006/relationships/hyperlink" Target="https://sitevhrsti.cz/7-kroku-k-uspesnemu-instagram-profilu/" TargetMode="External"/><Relationship Id="rId2" Type="http://schemas.openxmlformats.org/officeDocument/2006/relationships/hyperlink" Target="https://sitevhrsti.cz/velikost-socialnich-siti-202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tevhrsti.cz/kdo-je-mikroinfluencer/" TargetMode="External"/><Relationship Id="rId5" Type="http://schemas.openxmlformats.org/officeDocument/2006/relationships/hyperlink" Target="https://sitevhrsti.cz/socialni-site/instagram/" TargetMode="External"/><Relationship Id="rId4" Type="http://schemas.openxmlformats.org/officeDocument/2006/relationships/hyperlink" Target="https://digitalninomadstvi.cz/jak-vydelavat-na-facebooku/" TargetMode="External"/><Relationship Id="rId9" Type="http://schemas.openxmlformats.org/officeDocument/2006/relationships/hyperlink" Target="https://sitevhrsti.cz/socialni-site/youtube/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39902"/>
            <a:ext cx="936104" cy="73016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6" y="2365808"/>
            <a:ext cx="6704527" cy="230425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Prezentace předmětu:</a:t>
            </a: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MARKETING CESTOVNÍHO RUCHU</a:t>
            </a:r>
          </a:p>
          <a:p>
            <a:pPr algn="ctr"/>
            <a:endParaRPr lang="cs-CZ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Vyučující:</a:t>
            </a: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Doc. Ing. Halina </a:t>
            </a:r>
            <a:r>
              <a:rPr lang="cs-CZ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cs-CZ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tarzyczná</a:t>
            </a:r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Ph.D.</a:t>
            </a: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Ing. Miroslava Kostková, Ph.D.</a:t>
            </a:r>
            <a:endParaRPr lang="cs-CZ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700088"/>
            <a:ext cx="5111750" cy="2159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539552" y="1563901"/>
          <a:ext cx="6480720" cy="43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4213804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1780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Rozvoj vzdělávání na Slezské univerzitě v Opavě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Registrační číslo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8013" y="2782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4" y="250328"/>
            <a:ext cx="5505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8013" y="456282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296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96744" cy="507703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S</a:t>
            </a:r>
            <a:r>
              <a:rPr lang="cs-CZ" b="1" dirty="0" smtClean="0">
                <a:solidFill>
                  <a:srgbClr val="FF0000"/>
                </a:solidFill>
              </a:rPr>
              <a:t>ynergický efekt</a:t>
            </a:r>
            <a:endParaRPr lang="cs-CZ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12557" y="683273"/>
            <a:ext cx="8640960" cy="40934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/>
              <a:t>I</a:t>
            </a:r>
            <a:r>
              <a:rPr lang="cs-CZ" sz="2000" dirty="0" smtClean="0"/>
              <a:t>nternet </a:t>
            </a:r>
            <a:r>
              <a:rPr lang="cs-CZ" sz="2000" dirty="0" smtClean="0"/>
              <a:t>- komerční komunikační médium. </a:t>
            </a:r>
            <a:endParaRPr lang="cs-CZ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/>
              <a:t>v </a:t>
            </a:r>
            <a:r>
              <a:rPr lang="cs-CZ" sz="2000" dirty="0"/>
              <a:t>případě některých specifických cílových skupin </a:t>
            </a:r>
            <a:r>
              <a:rPr lang="cs-CZ" sz="2000" dirty="0"/>
              <a:t>lze pokrýt </a:t>
            </a:r>
            <a:r>
              <a:rPr lang="cs-CZ" sz="2000" dirty="0"/>
              <a:t>celý nákupní cyklus, </a:t>
            </a:r>
            <a:r>
              <a:rPr lang="cs-CZ" sz="2000" dirty="0" smtClean="0"/>
              <a:t>potenciální zákazník           </a:t>
            </a:r>
            <a:r>
              <a:rPr lang="cs-CZ" sz="2000" dirty="0" err="1" smtClean="0"/>
              <a:t>zákazník</a:t>
            </a:r>
            <a:r>
              <a:rPr lang="cs-CZ" sz="2000" dirty="0" smtClean="0"/>
              <a:t> </a:t>
            </a:r>
            <a:r>
              <a:rPr lang="cs-CZ" sz="2000" dirty="0"/>
              <a:t>kupující (a z něj pak, v závislosti na spokojenosti s koupí a s kvalitou poprodejních služeb opět zákazník potenciální). </a:t>
            </a:r>
            <a:endParaRPr lang="cs-CZ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b="1" dirty="0" smtClean="0"/>
              <a:t>jednotlivé fáze přesvědčovacího procesu </a:t>
            </a:r>
            <a:r>
              <a:rPr lang="cs-CZ" sz="2000" dirty="0" smtClean="0"/>
              <a:t>– od prvotního </a:t>
            </a:r>
            <a:r>
              <a:rPr lang="cs-CZ" sz="2000" b="1" dirty="0" smtClean="0"/>
              <a:t>oslovení </a:t>
            </a:r>
            <a:r>
              <a:rPr lang="cs-CZ" sz="2000" dirty="0" smtClean="0"/>
              <a:t>potenciálního zákazníka </a:t>
            </a:r>
            <a:r>
              <a:rPr lang="cs-CZ" sz="2000" b="1" dirty="0" smtClean="0"/>
              <a:t>bannery</a:t>
            </a:r>
            <a:r>
              <a:rPr lang="cs-CZ" sz="2000" dirty="0" smtClean="0"/>
              <a:t>, přes poskytnutí bližších informací nenásilnou a zábavnou formou (</a:t>
            </a:r>
            <a:r>
              <a:rPr lang="cs-CZ" sz="2000" b="1" dirty="0" smtClean="0"/>
              <a:t>soutěže o ceny</a:t>
            </a:r>
            <a:r>
              <a:rPr lang="cs-CZ" sz="2000" dirty="0" smtClean="0"/>
              <a:t>) až po </a:t>
            </a:r>
            <a:r>
              <a:rPr lang="cs-CZ" sz="2000" b="1" dirty="0" smtClean="0"/>
              <a:t>získání objednávky (</a:t>
            </a:r>
            <a:r>
              <a:rPr lang="cs-CZ" sz="2000" dirty="0" smtClean="0"/>
              <a:t>prostřednictvím prezentovaného formuláře a třeba i následným moderovaným diskusním fórem zákaznických komunit).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/>
              <a:t>lze nejen </a:t>
            </a:r>
            <a:r>
              <a:rPr lang="cs-CZ" sz="2000" b="1" dirty="0" smtClean="0"/>
              <a:t>propagovat, nabízet a prodávat </a:t>
            </a:r>
            <a:r>
              <a:rPr lang="cs-CZ" sz="2000" dirty="0" smtClean="0"/>
              <a:t>své produkty, ale také průběžně získávat řadu velmi cenných </a:t>
            </a:r>
            <a:r>
              <a:rPr lang="cs-CZ" sz="2000" b="1" dirty="0" smtClean="0"/>
              <a:t>informací</a:t>
            </a:r>
            <a:r>
              <a:rPr lang="cs-CZ" sz="2000" dirty="0" smtClean="0"/>
              <a:t> o reakcích trhu i potenciálních zákazníků.</a:t>
            </a:r>
            <a:endParaRPr lang="cs-CZ" sz="2000" dirty="0"/>
          </a:p>
        </p:txBody>
      </p:sp>
      <p:sp>
        <p:nvSpPr>
          <p:cNvPr id="2" name="Šipka doprava 1"/>
          <p:cNvSpPr/>
          <p:nvPr/>
        </p:nvSpPr>
        <p:spPr>
          <a:xfrm>
            <a:off x="3635896" y="1491630"/>
            <a:ext cx="43204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21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96744" cy="507703"/>
          </a:xfrm>
        </p:spPr>
        <p:txBody>
          <a:bodyPr/>
          <a:lstStyle/>
          <a:p>
            <a:r>
              <a:rPr lang="cs-CZ" b="1" dirty="0" smtClean="0"/>
              <a:t>Nevýhody internetu</a:t>
            </a:r>
            <a:endParaRPr lang="cs-CZ" b="1" dirty="0">
              <a:effectLst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95536" y="1047041"/>
            <a:ext cx="4680520" cy="267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b="1" dirty="0" smtClean="0"/>
              <a:t>omezení</a:t>
            </a:r>
            <a:r>
              <a:rPr lang="cs-CZ" sz="2400" dirty="0" smtClean="0"/>
              <a:t> </a:t>
            </a:r>
            <a:r>
              <a:rPr lang="cs-CZ" sz="2400" dirty="0"/>
              <a:t>působení </a:t>
            </a:r>
            <a:r>
              <a:rPr lang="cs-CZ" sz="2400" b="1" dirty="0"/>
              <a:t>internetové komunikace </a:t>
            </a:r>
            <a:r>
              <a:rPr lang="cs-CZ" sz="2400" dirty="0"/>
              <a:t>pouze na zákazníky, kteří mají připojení k internetu </a:t>
            </a:r>
            <a:r>
              <a:rPr lang="cs-CZ" sz="2400" dirty="0" smtClean="0"/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 smtClean="0"/>
              <a:t>určitá </a:t>
            </a:r>
            <a:r>
              <a:rPr lang="cs-CZ" sz="2400" b="1" dirty="0"/>
              <a:t>přetrvávající nedůvěra </a:t>
            </a:r>
            <a:r>
              <a:rPr lang="cs-CZ" sz="2400" dirty="0"/>
              <a:t>zejména na straně příjemců sdělení (obavy z koupě „na dálku“).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851820"/>
            <a:ext cx="2611541" cy="261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5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344816" cy="507703"/>
          </a:xfrm>
        </p:spPr>
        <p:txBody>
          <a:bodyPr/>
          <a:lstStyle/>
          <a:p>
            <a:r>
              <a:rPr lang="cs-CZ" b="1" dirty="0"/>
              <a:t>D</a:t>
            </a:r>
            <a:r>
              <a:rPr lang="cs-CZ" b="1" dirty="0" smtClean="0"/>
              <a:t>ruhy </a:t>
            </a:r>
            <a:r>
              <a:rPr lang="cs-CZ" b="1" dirty="0"/>
              <a:t>internetových </a:t>
            </a:r>
            <a:r>
              <a:rPr lang="cs-CZ" b="1" dirty="0" smtClean="0"/>
              <a:t>forem marketingu a reklamy</a:t>
            </a:r>
            <a:endParaRPr lang="cs-CZ" b="1" dirty="0">
              <a:effectLst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79512" y="858944"/>
            <a:ext cx="4968552" cy="28623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mnoho </a:t>
            </a:r>
            <a:r>
              <a:rPr lang="cs-CZ" sz="2000" dirty="0"/>
              <a:t>druhů internetových forem marketingu a reklamy,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cíl </a:t>
            </a:r>
            <a:r>
              <a:rPr lang="cs-CZ" sz="2000" dirty="0"/>
              <a:t>informovat o produktech a službách,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přesvědčit </a:t>
            </a:r>
            <a:r>
              <a:rPr lang="cs-CZ" sz="2000" dirty="0"/>
              <a:t>k návštěvě webových stránek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 </a:t>
            </a:r>
            <a:r>
              <a:rPr lang="cs-CZ" sz="2000" dirty="0"/>
              <a:t>optimálním případě rovnou si produkt objednat, rezervovat, nebo „nanečisto" vyzkoušet (například on-line nakupování v různých soutěžích a hrách o ceny). </a:t>
            </a:r>
            <a:endParaRPr lang="cs-CZ" sz="2000" dirty="0" smtClean="0"/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410" y="3219822"/>
            <a:ext cx="454518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6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96744" cy="507703"/>
          </a:xfrm>
        </p:spPr>
        <p:txBody>
          <a:bodyPr/>
          <a:lstStyle/>
          <a:p>
            <a:r>
              <a:rPr lang="cs-CZ" b="1" cap="small" dirty="0"/>
              <a:t>On-line reklama</a:t>
            </a:r>
          </a:p>
        </p:txBody>
      </p:sp>
      <p:sp>
        <p:nvSpPr>
          <p:cNvPr id="8" name="Obdélník 7"/>
          <p:cNvSpPr/>
          <p:nvPr/>
        </p:nvSpPr>
        <p:spPr>
          <a:xfrm>
            <a:off x="395536" y="1131590"/>
            <a:ext cx="7416824" cy="31700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2000" b="1" dirty="0" smtClean="0"/>
              <a:t>Výhody </a:t>
            </a:r>
            <a:r>
              <a:rPr lang="cs-CZ" sz="2000" b="1" dirty="0"/>
              <a:t>on line </a:t>
            </a:r>
            <a:r>
              <a:rPr lang="cs-CZ" sz="2000" b="1" dirty="0" smtClean="0"/>
              <a:t>reklamy: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možnost </a:t>
            </a:r>
            <a:r>
              <a:rPr lang="cs-CZ" sz="2000" dirty="0"/>
              <a:t>oslovit vybrané cílové skupiny,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nízké </a:t>
            </a:r>
            <a:r>
              <a:rPr lang="cs-CZ" sz="2000" dirty="0"/>
              <a:t>náklady,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rychlý </a:t>
            </a:r>
            <a:r>
              <a:rPr lang="cs-CZ" sz="2000" dirty="0"/>
              <a:t>kontakt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a </a:t>
            </a:r>
            <a:r>
              <a:rPr lang="cs-CZ" sz="2000" dirty="0"/>
              <a:t>interaktivita. 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b="1" dirty="0" smtClean="0"/>
              <a:t>Mezi  </a:t>
            </a:r>
            <a:r>
              <a:rPr lang="cs-CZ" sz="2000" b="1" dirty="0"/>
              <a:t>nevýhody lze </a:t>
            </a:r>
            <a:r>
              <a:rPr lang="cs-CZ" sz="2000" b="1" dirty="0" smtClean="0"/>
              <a:t>zařadit: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nízký </a:t>
            </a:r>
            <a:r>
              <a:rPr lang="cs-CZ" sz="2000" dirty="0"/>
              <a:t>počet oslovených,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relativně </a:t>
            </a:r>
            <a:r>
              <a:rPr lang="cs-CZ" sz="2000" dirty="0"/>
              <a:t>malý vliv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a </a:t>
            </a:r>
            <a:r>
              <a:rPr lang="cs-CZ" sz="2000" dirty="0"/>
              <a:t>nemožnost sledování reakce.</a:t>
            </a:r>
          </a:p>
        </p:txBody>
      </p:sp>
    </p:spTree>
    <p:extLst>
      <p:ext uri="{BB962C8B-B14F-4D97-AF65-F5344CB8AC3E}">
        <p14:creationId xmlns:p14="http://schemas.microsoft.com/office/powerpoint/2010/main" val="284334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96744" cy="507703"/>
          </a:xfrm>
        </p:spPr>
        <p:txBody>
          <a:bodyPr/>
          <a:lstStyle/>
          <a:p>
            <a:r>
              <a:rPr lang="cs-CZ" b="1" cap="small" dirty="0" smtClean="0"/>
              <a:t>důvody </a:t>
            </a:r>
            <a:r>
              <a:rPr lang="cs-CZ" b="1" cap="small" dirty="0"/>
              <a:t>pro prezentaci firmy na </a:t>
            </a:r>
            <a:r>
              <a:rPr lang="cs-CZ" b="1" cap="small" dirty="0" smtClean="0"/>
              <a:t>internetu:</a:t>
            </a:r>
            <a:r>
              <a:rPr lang="cs-CZ" cap="small" dirty="0"/>
              <a:t>	</a:t>
            </a:r>
          </a:p>
        </p:txBody>
      </p:sp>
      <p:sp>
        <p:nvSpPr>
          <p:cNvPr id="8" name="Obdélník 7"/>
          <p:cNvSpPr/>
          <p:nvPr/>
        </p:nvSpPr>
        <p:spPr>
          <a:xfrm>
            <a:off x="395536" y="843558"/>
            <a:ext cx="4320480" cy="3785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/>
              <a:t>rozšíření internetu v </a:t>
            </a:r>
            <a:r>
              <a:rPr lang="cs-CZ" sz="2000" dirty="0" smtClean="0"/>
              <a:t>ČR je </a:t>
            </a:r>
            <a:r>
              <a:rPr lang="cs-CZ" sz="2000" dirty="0"/>
              <a:t>ve srovnání s podobnými státy na velmi dobré úrovni,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zlepšení image </a:t>
            </a:r>
            <a:r>
              <a:rPr lang="cs-CZ" sz="2000" dirty="0"/>
              <a:t>firmy,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/>
              <a:t>nalezení </a:t>
            </a:r>
            <a:r>
              <a:rPr lang="cs-CZ" sz="2000" b="1" dirty="0"/>
              <a:t>nových tržních příležitostí</a:t>
            </a:r>
            <a:r>
              <a:rPr lang="cs-CZ" sz="2000" dirty="0"/>
              <a:t>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zviditelnění se</a:t>
            </a:r>
            <a:r>
              <a:rPr lang="cs-CZ" sz="2000" dirty="0"/>
              <a:t>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/>
              <a:t>možnost vedení </a:t>
            </a:r>
            <a:r>
              <a:rPr lang="cs-CZ" sz="2000" b="1" dirty="0"/>
              <a:t>on-line obchodních jednání</a:t>
            </a:r>
            <a:r>
              <a:rPr lang="cs-CZ" sz="2000" dirty="0"/>
              <a:t>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/>
              <a:t>internet může usnadnit </a:t>
            </a:r>
            <a:r>
              <a:rPr lang="cs-CZ" sz="2000" b="1" dirty="0"/>
              <a:t>pronikání na nové trhy</a:t>
            </a:r>
            <a:r>
              <a:rPr lang="cs-CZ" sz="2000" dirty="0"/>
              <a:t>, může být dokonce páteří tohoto podnikání (e-shopping).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70" y="2226454"/>
            <a:ext cx="3456371" cy="240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5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96744" cy="507703"/>
          </a:xfrm>
        </p:spPr>
        <p:txBody>
          <a:bodyPr/>
          <a:lstStyle/>
          <a:p>
            <a:r>
              <a:rPr lang="cs-CZ" b="1" dirty="0" smtClean="0"/>
              <a:t>Optimalizace </a:t>
            </a:r>
            <a:r>
              <a:rPr lang="cs-CZ" b="1" dirty="0"/>
              <a:t>výdajů do </a:t>
            </a:r>
            <a:r>
              <a:rPr lang="cs-CZ" b="1" dirty="0" smtClean="0"/>
              <a:t>online reklamy </a:t>
            </a:r>
            <a:r>
              <a:rPr lang="cs-CZ" b="1" dirty="0" smtClean="0">
                <a:solidFill>
                  <a:schemeClr val="bg1"/>
                </a:solidFill>
              </a:rPr>
              <a:t>e </a:t>
            </a:r>
            <a:r>
              <a:rPr lang="cs-CZ" b="1" dirty="0">
                <a:solidFill>
                  <a:schemeClr val="bg1"/>
                </a:solidFill>
              </a:rPr>
              <a:t>výdajů do reklamy</a:t>
            </a:r>
            <a:endParaRPr lang="cs-CZ" b="1" dirty="0">
              <a:effectLst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39552" y="915566"/>
            <a:ext cx="7344816" cy="3785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představuje</a:t>
            </a:r>
            <a:r>
              <a:rPr lang="cs-CZ" sz="2000" b="1" dirty="0" smtClean="0"/>
              <a:t> </a:t>
            </a:r>
            <a:r>
              <a:rPr lang="cs-CZ" sz="2000" b="1" dirty="0"/>
              <a:t>znalost </a:t>
            </a:r>
            <a:r>
              <a:rPr lang="cs-CZ" sz="2000" dirty="0"/>
              <a:t>toho, jak se vlivem nástupu digitálních médií změnil mediální trh,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jak </a:t>
            </a:r>
            <a:r>
              <a:rPr lang="cs-CZ" sz="2000" dirty="0"/>
              <a:t>se </a:t>
            </a:r>
            <a:r>
              <a:rPr lang="cs-CZ" sz="2000" b="1" dirty="0"/>
              <a:t>přeskupují výdaje </a:t>
            </a:r>
            <a:r>
              <a:rPr lang="cs-CZ" sz="2000" dirty="0"/>
              <a:t>za inzerci v jednotlivých typech médií, jaký je jeho odhad vývoje,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jak </a:t>
            </a:r>
            <a:r>
              <a:rPr lang="cs-CZ" sz="2000" dirty="0"/>
              <a:t>na tento vývoj vhodně reagovat,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jak </a:t>
            </a:r>
            <a:r>
              <a:rPr lang="cs-CZ" sz="2000" dirty="0"/>
              <a:t>dnes pracují </a:t>
            </a:r>
            <a:r>
              <a:rPr lang="cs-CZ" sz="2000" b="1" dirty="0"/>
              <a:t>mediální agentury</a:t>
            </a:r>
            <a:r>
              <a:rPr lang="cs-CZ" sz="2000" dirty="0"/>
              <a:t>,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jaké </a:t>
            </a:r>
            <a:r>
              <a:rPr lang="cs-CZ" sz="2000" dirty="0"/>
              <a:t>hlavní výhody přinášejí klientům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a </a:t>
            </a:r>
            <a:r>
              <a:rPr lang="cs-CZ" sz="2000" dirty="0"/>
              <a:t>kdy je lepší využít reklamní a kdy mediální agenturu,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znát </a:t>
            </a:r>
            <a:r>
              <a:rPr lang="cs-CZ" sz="2000" b="1" dirty="0"/>
              <a:t>nejčastější chyby </a:t>
            </a:r>
            <a:r>
              <a:rPr lang="cs-CZ" sz="2000" dirty="0"/>
              <a:t>při plánování a nákupu reklamních kampaní,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jak </a:t>
            </a:r>
            <a:r>
              <a:rPr lang="cs-CZ" sz="2000" dirty="0"/>
              <a:t>a kde se dá při </a:t>
            </a:r>
            <a:r>
              <a:rPr lang="cs-CZ" sz="2000" b="1" dirty="0"/>
              <a:t>nákupu reklamního prostoru </a:t>
            </a:r>
            <a:r>
              <a:rPr lang="cs-CZ" sz="2000" dirty="0"/>
              <a:t>v médiích výrazně ušetřit, 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55025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472608" cy="507703"/>
          </a:xfrm>
        </p:spPr>
        <p:txBody>
          <a:bodyPr/>
          <a:lstStyle/>
          <a:p>
            <a:r>
              <a:rPr lang="cs-CZ" b="1" dirty="0"/>
              <a:t>Optimalizace výdajů do online reklamy </a:t>
            </a:r>
            <a:r>
              <a:rPr lang="cs-CZ" b="1" dirty="0">
                <a:solidFill>
                  <a:schemeClr val="bg1"/>
                </a:solidFill>
              </a:rPr>
              <a:t>e výdajů</a:t>
            </a:r>
            <a:r>
              <a:rPr lang="cs-CZ" dirty="0"/>
              <a:t/>
            </a:r>
            <a:br>
              <a:rPr lang="cs-CZ" dirty="0"/>
            </a:br>
            <a:endParaRPr lang="cs-CZ" dirty="0">
              <a:effectLst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39552" y="915566"/>
            <a:ext cx="7632848" cy="3785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jak se obchodníky z některých médií a reklamních agentur nenechat </a:t>
            </a:r>
            <a:r>
              <a:rPr lang="cs-CZ" sz="2000" b="1" dirty="0"/>
              <a:t>oklamat</a:t>
            </a:r>
            <a:r>
              <a:rPr lang="cs-CZ" sz="2000" dirty="0"/>
              <a:t>, 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znát </a:t>
            </a:r>
            <a:r>
              <a:rPr lang="cs-CZ" sz="2000" dirty="0"/>
              <a:t>co to jsou </a:t>
            </a:r>
            <a:r>
              <a:rPr lang="cs-CZ" sz="2000" b="1" dirty="0"/>
              <a:t>mediální </a:t>
            </a:r>
            <a:r>
              <a:rPr lang="cs-CZ" sz="2000" b="1" dirty="0" smtClean="0"/>
              <a:t>data</a:t>
            </a:r>
            <a:r>
              <a:rPr lang="cs-CZ" sz="2000" dirty="0" smtClean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a </a:t>
            </a:r>
            <a:r>
              <a:rPr lang="cs-CZ" sz="2000" dirty="0"/>
              <a:t>proč jsou nutná pro úspěšnou realizaci </a:t>
            </a:r>
            <a:r>
              <a:rPr lang="cs-CZ" sz="2000" b="1" dirty="0"/>
              <a:t>mediální kampaně</a:t>
            </a:r>
            <a:r>
              <a:rPr lang="cs-CZ" sz="2000" dirty="0"/>
              <a:t>, 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jakou </a:t>
            </a:r>
            <a:r>
              <a:rPr lang="cs-CZ" sz="2000" dirty="0"/>
              <a:t>výhodu a náskok přináší </a:t>
            </a:r>
            <a:r>
              <a:rPr lang="cs-CZ" sz="2000" b="1" dirty="0"/>
              <a:t>monitoring reklamních aktivit konkurence</a:t>
            </a:r>
            <a:r>
              <a:rPr lang="cs-CZ" sz="2000" dirty="0"/>
              <a:t>, 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jak </a:t>
            </a:r>
            <a:r>
              <a:rPr lang="cs-CZ" sz="2000" dirty="0"/>
              <a:t>může </a:t>
            </a:r>
            <a:r>
              <a:rPr lang="cs-CZ" sz="2000" b="1" dirty="0"/>
              <a:t>audit</a:t>
            </a:r>
            <a:r>
              <a:rPr lang="cs-CZ" sz="2000" dirty="0"/>
              <a:t> již proběhlých mediálních kampaní pomoci ke zvýšení efektivity příštích kampaní, 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jak </a:t>
            </a:r>
            <a:r>
              <a:rPr lang="cs-CZ" sz="2000" dirty="0"/>
              <a:t>nejlépe využít </a:t>
            </a:r>
            <a:r>
              <a:rPr lang="cs-CZ" sz="2000" b="1" dirty="0"/>
              <a:t>digitální a internetový marketing</a:t>
            </a:r>
            <a:r>
              <a:rPr lang="cs-CZ" sz="2000" dirty="0"/>
              <a:t>, 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znát </a:t>
            </a:r>
            <a:r>
              <a:rPr lang="cs-CZ" sz="2000" dirty="0"/>
              <a:t>nejvhodnější nástroje pro extra silný růst pro digitálně orientované reklamní rozpočty (vhodné zejména </a:t>
            </a:r>
            <a:r>
              <a:rPr lang="cs-CZ" sz="2000" b="1" dirty="0"/>
              <a:t>pro start-</a:t>
            </a:r>
            <a:r>
              <a:rPr lang="cs-CZ" sz="2000" b="1" dirty="0" err="1"/>
              <a:t>upy</a:t>
            </a:r>
            <a:r>
              <a:rPr lang="cs-CZ" sz="2000" dirty="0"/>
              <a:t>) 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a </a:t>
            </a:r>
            <a:r>
              <a:rPr lang="cs-CZ" sz="2000" dirty="0"/>
              <a:t>vědět, jaké jsou </a:t>
            </a:r>
            <a:r>
              <a:rPr lang="cs-CZ" sz="2000" b="1" dirty="0"/>
              <a:t>trendy budoucnosti</a:t>
            </a:r>
            <a:r>
              <a:rPr lang="cs-CZ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788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07703"/>
          </a:xfrm>
        </p:spPr>
        <p:txBody>
          <a:bodyPr/>
          <a:lstStyle/>
          <a:p>
            <a:r>
              <a:rPr lang="cs-CZ" b="1" cap="small" dirty="0"/>
              <a:t>Způsoby internetové reklamy</a:t>
            </a:r>
          </a:p>
        </p:txBody>
      </p:sp>
      <p:sp>
        <p:nvSpPr>
          <p:cNvPr id="8" name="Obdélník 7"/>
          <p:cNvSpPr/>
          <p:nvPr/>
        </p:nvSpPr>
        <p:spPr>
          <a:xfrm>
            <a:off x="323528" y="915566"/>
            <a:ext cx="5184576" cy="3477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000" dirty="0" smtClean="0"/>
              <a:t>umožňuje </a:t>
            </a:r>
            <a:r>
              <a:rPr lang="cs-CZ" sz="2000" dirty="0"/>
              <a:t>využití celého </a:t>
            </a:r>
            <a:r>
              <a:rPr lang="cs-CZ" sz="2000" b="1" dirty="0"/>
              <a:t>portfolia</a:t>
            </a:r>
            <a:r>
              <a:rPr lang="cs-CZ" sz="2000" dirty="0"/>
              <a:t> nástrojů komunikačního mixu, nejen reklamy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cs-CZ" sz="2000" dirty="0" smtClean="0"/>
              <a:t>umožňuje </a:t>
            </a:r>
            <a:r>
              <a:rPr lang="cs-CZ" sz="2000" b="1" dirty="0" smtClean="0"/>
              <a:t>rychlé </a:t>
            </a:r>
            <a:r>
              <a:rPr lang="cs-CZ" sz="2000" b="1" dirty="0"/>
              <a:t>zavádění internetu do marketingové komunikace</a:t>
            </a:r>
            <a:r>
              <a:rPr lang="cs-CZ" sz="2000" dirty="0"/>
              <a:t>, vývoj nových metod a způsobů využití s sebou přináší i různá specifika tohoto nástroje. </a:t>
            </a:r>
            <a:endParaRPr lang="cs-CZ" sz="2000" dirty="0" smtClean="0"/>
          </a:p>
          <a:p>
            <a:pPr marL="342900" indent="-342900">
              <a:buFontTx/>
              <a:buChar char="-"/>
            </a:pPr>
            <a:endParaRPr lang="cs-CZ" sz="2000" dirty="0" smtClean="0"/>
          </a:p>
          <a:p>
            <a:pPr marL="342900" indent="-342900">
              <a:buFontTx/>
              <a:buChar char="-"/>
            </a:pPr>
            <a:r>
              <a:rPr lang="cs-CZ" sz="2000" dirty="0" smtClean="0"/>
              <a:t>zvláštností </a:t>
            </a:r>
            <a:r>
              <a:rPr lang="cs-CZ" sz="2000" dirty="0"/>
              <a:t>internetu je, že současně představuje </a:t>
            </a:r>
            <a:r>
              <a:rPr lang="cs-CZ" sz="2000" dirty="0" smtClean="0"/>
              <a:t>prostředek     </a:t>
            </a:r>
            <a:r>
              <a:rPr lang="cs-CZ" sz="2000" b="1" dirty="0"/>
              <a:t>individuální</a:t>
            </a:r>
            <a:r>
              <a:rPr lang="cs-CZ" sz="2000" dirty="0"/>
              <a:t> (např. e-mail) i </a:t>
            </a:r>
            <a:r>
              <a:rPr lang="cs-CZ" sz="2000" b="1" dirty="0"/>
              <a:t>masové komunikace</a:t>
            </a:r>
            <a:r>
              <a:rPr lang="cs-CZ" sz="2000" dirty="0"/>
              <a:t>.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330" y="2355726"/>
            <a:ext cx="3605189" cy="203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0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96744" cy="507703"/>
          </a:xfrm>
        </p:spPr>
        <p:txBody>
          <a:bodyPr/>
          <a:lstStyle/>
          <a:p>
            <a:r>
              <a:rPr lang="cs-CZ" b="1" dirty="0" smtClean="0"/>
              <a:t>Formy online reklamy</a:t>
            </a:r>
            <a:endParaRPr lang="cs-CZ" b="1" dirty="0">
              <a:effectLst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39552" y="915566"/>
            <a:ext cx="7632848" cy="3416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/>
              <a:t>	</a:t>
            </a:r>
            <a:endParaRPr lang="cs-CZ" dirty="0" smtClean="0"/>
          </a:p>
          <a:p>
            <a:r>
              <a:rPr lang="cs-CZ" dirty="0" smtClean="0"/>
              <a:t>- </a:t>
            </a:r>
            <a:r>
              <a:rPr lang="cs-CZ" b="1" dirty="0" err="1" smtClean="0"/>
              <a:t>interstitial</a:t>
            </a:r>
            <a:r>
              <a:rPr lang="cs-CZ" b="1" dirty="0" smtClean="0"/>
              <a:t>  </a:t>
            </a:r>
            <a:r>
              <a:rPr lang="cs-CZ" b="1" dirty="0"/>
              <a:t>či </a:t>
            </a:r>
            <a:r>
              <a:rPr lang="cs-CZ" b="1" dirty="0" err="1"/>
              <a:t>superstitial</a:t>
            </a:r>
            <a:r>
              <a:rPr lang="cs-CZ" b="1" dirty="0"/>
              <a:t> </a:t>
            </a:r>
            <a:r>
              <a:rPr lang="cs-CZ" dirty="0"/>
              <a:t>reklama se na obrazovce objeví ještě před zobrazením webové stránky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- </a:t>
            </a:r>
            <a:r>
              <a:rPr lang="cs-CZ" b="1" dirty="0" smtClean="0"/>
              <a:t>in-house </a:t>
            </a:r>
            <a:r>
              <a:rPr lang="cs-CZ" b="1" dirty="0"/>
              <a:t>reklama </a:t>
            </a:r>
            <a:r>
              <a:rPr lang="cs-CZ" dirty="0"/>
              <a:t>je reklama na vlastní službu, projekt nebo samotnou stránku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b="1" dirty="0" smtClean="0"/>
              <a:t>- </a:t>
            </a:r>
            <a:r>
              <a:rPr lang="cs-CZ" b="1" dirty="0" err="1" smtClean="0"/>
              <a:t>out</a:t>
            </a:r>
            <a:r>
              <a:rPr lang="cs-CZ" b="1" dirty="0" smtClean="0"/>
              <a:t>-</a:t>
            </a:r>
            <a:r>
              <a:rPr lang="cs-CZ" b="1" dirty="0" err="1" smtClean="0"/>
              <a:t>of</a:t>
            </a:r>
            <a:r>
              <a:rPr lang="cs-CZ" b="1" dirty="0" smtClean="0"/>
              <a:t>-</a:t>
            </a:r>
            <a:r>
              <a:rPr lang="cs-CZ" b="1" dirty="0" err="1" smtClean="0"/>
              <a:t>the</a:t>
            </a:r>
            <a:r>
              <a:rPr lang="cs-CZ" b="1" dirty="0" smtClean="0"/>
              <a:t>-box</a:t>
            </a:r>
            <a:r>
              <a:rPr lang="cs-CZ" dirty="0" smtClean="0"/>
              <a:t> </a:t>
            </a:r>
            <a:r>
              <a:rPr lang="cs-CZ" dirty="0"/>
              <a:t>je pohybující se reklamní motiv na webové stránce. Ten má za úkol přilákat návštěvníka stránky, aby na něj klikl a vyžádal si tak další informace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b="1" dirty="0" smtClean="0"/>
              <a:t>- pop-up </a:t>
            </a:r>
            <a:r>
              <a:rPr lang="cs-CZ" b="1" dirty="0" err="1" smtClean="0"/>
              <a:t>Window</a:t>
            </a:r>
            <a:r>
              <a:rPr lang="cs-CZ" b="1" dirty="0" smtClean="0"/>
              <a:t> </a:t>
            </a:r>
            <a:r>
              <a:rPr lang="cs-CZ" dirty="0" smtClean="0"/>
              <a:t>– </a:t>
            </a:r>
            <a:r>
              <a:rPr lang="cs-CZ" dirty="0"/>
              <a:t>okno, které se na stránce automaticky objeví a může obsahovat reklamu nebo anketu či dotazník apod.</a:t>
            </a:r>
          </a:p>
        </p:txBody>
      </p:sp>
    </p:spTree>
    <p:extLst>
      <p:ext uri="{BB962C8B-B14F-4D97-AF65-F5344CB8AC3E}">
        <p14:creationId xmlns:p14="http://schemas.microsoft.com/office/powerpoint/2010/main" val="295766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96744" cy="507703"/>
          </a:xfrm>
        </p:spPr>
        <p:txBody>
          <a:bodyPr/>
          <a:lstStyle/>
          <a:p>
            <a:r>
              <a:rPr lang="cs-CZ" b="1" dirty="0"/>
              <a:t>Formy online reklamy</a:t>
            </a:r>
            <a:endParaRPr lang="cs-CZ" b="1" dirty="0">
              <a:effectLst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95536" y="1203598"/>
            <a:ext cx="3744416" cy="31393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b="1" dirty="0" smtClean="0"/>
              <a:t>- </a:t>
            </a:r>
            <a:r>
              <a:rPr lang="cs-CZ" b="1" dirty="0" err="1" smtClean="0"/>
              <a:t>screen</a:t>
            </a:r>
            <a:r>
              <a:rPr lang="cs-CZ" b="1" dirty="0" smtClean="0"/>
              <a:t> </a:t>
            </a:r>
            <a:r>
              <a:rPr lang="cs-CZ" b="1" dirty="0"/>
              <a:t>reklama </a:t>
            </a:r>
            <a:r>
              <a:rPr lang="cs-CZ" dirty="0"/>
              <a:t>–větší reklamní plocha, která na stránce zabírá zpravidla její horní třetinu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- </a:t>
            </a:r>
            <a:r>
              <a:rPr lang="cs-CZ" b="1" dirty="0" err="1" smtClean="0"/>
              <a:t>floating</a:t>
            </a:r>
            <a:r>
              <a:rPr lang="cs-CZ" b="1" dirty="0" smtClean="0"/>
              <a:t> </a:t>
            </a:r>
            <a:r>
              <a:rPr lang="cs-CZ" b="1" dirty="0"/>
              <a:t>umístění </a:t>
            </a:r>
            <a:r>
              <a:rPr lang="cs-CZ" dirty="0"/>
              <a:t>– reklama, která není svým umístěním vázaná na konkrétní stránku daného serveru. 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- </a:t>
            </a:r>
            <a:r>
              <a:rPr lang="cs-CZ" b="1" dirty="0" smtClean="0"/>
              <a:t>mrakodrapy</a:t>
            </a:r>
            <a:r>
              <a:rPr lang="cs-CZ" dirty="0" smtClean="0"/>
              <a:t> </a:t>
            </a:r>
            <a:r>
              <a:rPr lang="cs-CZ" dirty="0"/>
              <a:t>– svislé, dlouhé lištové reklamy, které jsou umístěné po straně webové stránky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942403"/>
            <a:ext cx="4243444" cy="23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4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marketing </a:t>
            </a: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575556" y="3183818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 přednášky</a:t>
            </a:r>
            <a:r>
              <a:rPr lang="cs-CZ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seznámit se s online marketingem a s jeho nástroji</a:t>
            </a:r>
            <a:endParaRPr lang="cs-C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Doc. Ing. Halina </a:t>
            </a:r>
            <a:r>
              <a:rPr lang="cs-CZ" altLang="cs-CZ" sz="9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Ph.D.</a:t>
            </a:r>
          </a:p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Miroslava Kostková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Ph.D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96744" cy="507703"/>
          </a:xfrm>
        </p:spPr>
        <p:txBody>
          <a:bodyPr/>
          <a:lstStyle/>
          <a:p>
            <a:r>
              <a:rPr lang="cs-CZ" b="1" dirty="0" err="1" smtClean="0"/>
              <a:t>Bannerová</a:t>
            </a:r>
            <a:r>
              <a:rPr lang="cs-CZ" b="1" dirty="0" smtClean="0"/>
              <a:t> </a:t>
            </a:r>
            <a:r>
              <a:rPr lang="cs-CZ" b="1" dirty="0"/>
              <a:t>reklama</a:t>
            </a:r>
            <a:endParaRPr lang="cs-CZ" b="1" dirty="0">
              <a:effectLst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95536" y="915566"/>
            <a:ext cx="7488832" cy="3785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2000" dirty="0" smtClean="0"/>
              <a:t>-  </a:t>
            </a:r>
            <a:r>
              <a:rPr lang="cs-CZ" sz="2000" dirty="0"/>
              <a:t>proužky</a:t>
            </a:r>
            <a:r>
              <a:rPr lang="cs-CZ" sz="2000" b="1" i="1" dirty="0"/>
              <a:t> </a:t>
            </a:r>
            <a:r>
              <a:rPr lang="cs-CZ" sz="2000" dirty="0"/>
              <a:t>- </a:t>
            </a:r>
            <a:r>
              <a:rPr lang="cs-CZ" sz="2000" b="1" dirty="0" err="1"/>
              <a:t>bannerová</a:t>
            </a:r>
            <a:r>
              <a:rPr lang="cs-CZ" sz="2000" b="1" dirty="0"/>
              <a:t> reklama </a:t>
            </a:r>
            <a:r>
              <a:rPr lang="cs-CZ" sz="2000" dirty="0"/>
              <a:t>(v ČR nejrozšířenější </a:t>
            </a:r>
            <a:r>
              <a:rPr lang="cs-CZ" sz="2000" dirty="0" smtClean="0"/>
              <a:t>forma) - </a:t>
            </a:r>
            <a:r>
              <a:rPr lang="cs-CZ" sz="2000" b="1" dirty="0" smtClean="0"/>
              <a:t>statická, animovaná </a:t>
            </a:r>
            <a:r>
              <a:rPr lang="cs-CZ" sz="2000" b="1" dirty="0"/>
              <a:t>nebo interaktivní</a:t>
            </a:r>
            <a:r>
              <a:rPr lang="cs-CZ" sz="2000" dirty="0"/>
              <a:t>, s nižší efektivitou, hojně se využívá pro prezentaci produktů a značek.</a:t>
            </a:r>
            <a:r>
              <a:rPr lang="cs-CZ" sz="2000" b="1" dirty="0"/>
              <a:t> </a:t>
            </a:r>
            <a:endParaRPr lang="cs-CZ" sz="2000" b="1" dirty="0" smtClean="0"/>
          </a:p>
          <a:p>
            <a:pPr marL="285750" indent="-285750">
              <a:buFontTx/>
              <a:buChar char="-"/>
            </a:pPr>
            <a:r>
              <a:rPr lang="cs-CZ" sz="2000" dirty="0" smtClean="0"/>
              <a:t>rozlišujeme </a:t>
            </a:r>
            <a:r>
              <a:rPr lang="cs-CZ" sz="2000" b="1" dirty="0" smtClean="0"/>
              <a:t>reklamu </a:t>
            </a:r>
            <a:r>
              <a:rPr lang="cs-CZ" sz="2000" b="1" dirty="0"/>
              <a:t>v obsahové </a:t>
            </a:r>
            <a:r>
              <a:rPr lang="cs-CZ" sz="2000" b="1" dirty="0" smtClean="0"/>
              <a:t>síti</a:t>
            </a:r>
            <a:r>
              <a:rPr lang="cs-CZ" sz="2000" dirty="0" smtClean="0"/>
              <a:t>, (na </a:t>
            </a:r>
            <a:r>
              <a:rPr lang="cs-CZ" sz="2000" dirty="0" err="1" smtClean="0"/>
              <a:t>www.stránkách</a:t>
            </a:r>
            <a:r>
              <a:rPr lang="cs-CZ" sz="2000" dirty="0" smtClean="0"/>
              <a:t>) v</a:t>
            </a:r>
            <a:r>
              <a:rPr lang="cs-CZ" sz="2000" dirty="0"/>
              <a:t> podobě bannerů různých formátů a </a:t>
            </a:r>
            <a:r>
              <a:rPr lang="cs-CZ" sz="2000" b="1" dirty="0"/>
              <a:t>reklamu ve výsledcích vyhledávání</a:t>
            </a:r>
            <a:r>
              <a:rPr lang="cs-CZ" sz="2000" dirty="0"/>
              <a:t>, velmi žádanou u firem, které online také prodávají</a:t>
            </a:r>
            <a:r>
              <a:rPr lang="cs-CZ" sz="2000" dirty="0" smtClean="0"/>
              <a:t>. </a:t>
            </a:r>
          </a:p>
          <a:p>
            <a:r>
              <a:rPr lang="cs-CZ" sz="2000" b="1" dirty="0"/>
              <a:t>R</a:t>
            </a:r>
            <a:r>
              <a:rPr lang="cs-CZ" sz="2000" b="1" dirty="0" smtClean="0"/>
              <a:t>eklama </a:t>
            </a:r>
            <a:r>
              <a:rPr lang="cs-CZ" sz="2000" b="1" dirty="0"/>
              <a:t>ve výsledcích vyhledávání </a:t>
            </a:r>
            <a:r>
              <a:rPr lang="cs-CZ" sz="2000" dirty="0" smtClean="0"/>
              <a:t>se kombinuje </a:t>
            </a:r>
            <a:r>
              <a:rPr lang="cs-CZ" sz="2000" dirty="0"/>
              <a:t>s optimalizací webu pro vyhledávače (SEO). </a:t>
            </a:r>
            <a:endParaRPr lang="cs-CZ" sz="2000" dirty="0" smtClean="0"/>
          </a:p>
          <a:p>
            <a:r>
              <a:rPr lang="cs-CZ" sz="2000" dirty="0" smtClean="0"/>
              <a:t>- </a:t>
            </a:r>
            <a:r>
              <a:rPr lang="cs-CZ" sz="2000" dirty="0"/>
              <a:t>v</a:t>
            </a:r>
            <a:r>
              <a:rPr lang="cs-CZ" sz="2000" dirty="0" smtClean="0"/>
              <a:t>idíme </a:t>
            </a:r>
            <a:r>
              <a:rPr lang="cs-CZ" sz="2000" b="1" dirty="0" smtClean="0"/>
              <a:t>ji při </a:t>
            </a:r>
            <a:r>
              <a:rPr lang="cs-CZ" sz="2000" b="1" dirty="0"/>
              <a:t>výpisu výsledků </a:t>
            </a:r>
            <a:r>
              <a:rPr lang="cs-CZ" sz="2000" dirty="0"/>
              <a:t>na prvních dvou nebo třech pozicích s označením „sponzorováno“, velmi rozšířený a oblíbený formát, protože řada uživatelů vyhledávačů nerozlišuje mezi sponzorovaným linkem a běžným výsledkem vyhledávání.</a:t>
            </a:r>
          </a:p>
        </p:txBody>
      </p:sp>
    </p:spTree>
    <p:extLst>
      <p:ext uri="{BB962C8B-B14F-4D97-AF65-F5344CB8AC3E}">
        <p14:creationId xmlns:p14="http://schemas.microsoft.com/office/powerpoint/2010/main" val="161354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96744" cy="507703"/>
          </a:xfrm>
        </p:spPr>
        <p:txBody>
          <a:bodyPr/>
          <a:lstStyle/>
          <a:p>
            <a:pPr>
              <a:defRPr/>
            </a:pPr>
            <a:r>
              <a:rPr lang="cs-CZ" b="1" dirty="0" smtClean="0"/>
              <a:t>Webové stránky </a:t>
            </a:r>
            <a:endParaRPr lang="cs-CZ" altLang="cs-CZ" b="1" dirty="0">
              <a:latin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23528" y="1203598"/>
            <a:ext cx="8640960" cy="3785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000" dirty="0" smtClean="0"/>
              <a:t>zajištění oboustranné  a interaktivní komunikace,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u</a:t>
            </a:r>
            <a:r>
              <a:rPr lang="cs-CZ" sz="2000" dirty="0" smtClean="0"/>
              <a:t>možnění tzv</a:t>
            </a:r>
            <a:r>
              <a:rPr lang="cs-CZ" sz="2000" dirty="0"/>
              <a:t>. personalizace, díky níž je možné strukturovat </a:t>
            </a:r>
            <a:r>
              <a:rPr lang="cs-CZ" sz="2000" dirty="0" smtClean="0"/>
              <a:t>zdroje informací dle individuálních příjemců,</a:t>
            </a:r>
          </a:p>
          <a:p>
            <a:pPr marL="342900" indent="-342900">
              <a:buFontTx/>
              <a:buChar char="-"/>
            </a:pPr>
            <a:r>
              <a:rPr lang="cs-CZ" sz="2000" dirty="0" smtClean="0"/>
              <a:t>na rozdíl od klasických médií, která jsou založena na principu jeden zdroj – 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    mnoho příjemců, pracuje www na principu jeden zdroj - jeden příjemce, </a:t>
            </a:r>
          </a:p>
          <a:p>
            <a:r>
              <a:rPr lang="cs-CZ" sz="2000" b="1" dirty="0" smtClean="0"/>
              <a:t>Funkce webových stránek v MK</a:t>
            </a:r>
          </a:p>
          <a:p>
            <a:pPr marL="342900" indent="-342900">
              <a:buFontTx/>
              <a:buChar char="-"/>
            </a:pPr>
            <a:r>
              <a:rPr lang="cs-CZ" sz="2000" dirty="0" smtClean="0"/>
              <a:t>umožňují přímý prodej (prostřednictvím e-</a:t>
            </a:r>
            <a:r>
              <a:rPr lang="cs-CZ" sz="2000" dirty="0" err="1" smtClean="0"/>
              <a:t>shopu</a:t>
            </a:r>
            <a:r>
              <a:rPr lang="cs-CZ" sz="2000" dirty="0" smtClean="0"/>
              <a:t>), stejně jako posilování značek, má funkci informační, </a:t>
            </a:r>
          </a:p>
          <a:p>
            <a:pPr marL="285750" indent="-285750">
              <a:buFontTx/>
              <a:buChar char="-"/>
            </a:pPr>
            <a:r>
              <a:rPr lang="cs-CZ" sz="2000" dirty="0" smtClean="0"/>
              <a:t>pro řadu firem zásadní, na kterém místě se jejich web objevuje v internetových vyhledávačích,</a:t>
            </a:r>
          </a:p>
          <a:p>
            <a:pPr marL="342900" indent="-342900">
              <a:buFontTx/>
              <a:buChar char="-"/>
            </a:pPr>
            <a:r>
              <a:rPr lang="cs-CZ" sz="2000" dirty="0" smtClean="0"/>
              <a:t>firmy se proto snaží zatraktivnit obsah svých webových stránek a využívat další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     postupy aby se při řazení ve vyhledávačích posunuly výše.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8200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96744" cy="507703"/>
          </a:xfrm>
        </p:spPr>
        <p:txBody>
          <a:bodyPr/>
          <a:lstStyle/>
          <a:p>
            <a:pPr>
              <a:defRPr/>
            </a:pPr>
            <a:r>
              <a:rPr lang="cs-CZ" b="1" dirty="0"/>
              <a:t>Webové stránky </a:t>
            </a:r>
            <a:endParaRPr lang="cs-CZ" altLang="cs-CZ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79512" y="729822"/>
            <a:ext cx="8352928" cy="40934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2000" dirty="0"/>
              <a:t>Základním </a:t>
            </a:r>
            <a:r>
              <a:rPr lang="cs-CZ" sz="2000" dirty="0" smtClean="0"/>
              <a:t>předpoklad - </a:t>
            </a:r>
            <a:r>
              <a:rPr lang="cs-CZ" sz="2000" b="1" dirty="0" smtClean="0"/>
              <a:t>kvalitní </a:t>
            </a:r>
            <a:r>
              <a:rPr lang="cs-CZ" sz="2000" dirty="0"/>
              <a:t>www stránky. </a:t>
            </a:r>
            <a:endParaRPr lang="cs-CZ" sz="2000" dirty="0" smtClean="0"/>
          </a:p>
          <a:p>
            <a:r>
              <a:rPr lang="cs-CZ" sz="2000" dirty="0"/>
              <a:t>Webové stránky firem </a:t>
            </a:r>
            <a:r>
              <a:rPr lang="cs-CZ" sz="2000" dirty="0" smtClean="0"/>
              <a:t>- texty</a:t>
            </a:r>
            <a:r>
              <a:rPr lang="cs-CZ" sz="2000" dirty="0"/>
              <a:t>, obrázky, </a:t>
            </a:r>
            <a:r>
              <a:rPr lang="cs-CZ" sz="2000" dirty="0" smtClean="0"/>
              <a:t>zvukové </a:t>
            </a:r>
            <a:r>
              <a:rPr lang="cs-CZ" sz="2000" dirty="0"/>
              <a:t>nahrávky nebo video.  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WWW                     </a:t>
            </a:r>
            <a:r>
              <a:rPr lang="cs-CZ" sz="2000" b="1" dirty="0" smtClean="0"/>
              <a:t>nasměrována </a:t>
            </a:r>
            <a:r>
              <a:rPr lang="cs-CZ" sz="2000" dirty="0"/>
              <a:t>většina druhů internetové reklamy. 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b="1" dirty="0" smtClean="0"/>
              <a:t>Prezentace </a:t>
            </a:r>
            <a:r>
              <a:rPr lang="cs-CZ" sz="2000" b="1" dirty="0"/>
              <a:t>na vlastní doméně zvyšuje důvěryhodnost poskytovaných služeb</a:t>
            </a:r>
            <a:r>
              <a:rPr lang="cs-CZ" sz="2000" dirty="0"/>
              <a:t>, spolu se stářím domény se zlepšuje i pozice na internetu ve výsledcích vyhledávání na vyhledávačích, jako jsou např. Google.cz a </a:t>
            </a:r>
            <a:r>
              <a:rPr lang="cs-CZ" sz="2000" dirty="0" smtClean="0"/>
              <a:t>Seznam.cz</a:t>
            </a:r>
            <a:r>
              <a:rPr lang="cs-CZ" sz="2000" dirty="0"/>
              <a:t> </a:t>
            </a:r>
            <a:r>
              <a:rPr lang="cs-CZ" sz="2000" dirty="0" smtClean="0"/>
              <a:t>apod.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b="1" dirty="0" smtClean="0"/>
              <a:t>Uspořádání </a:t>
            </a:r>
            <a:r>
              <a:rPr lang="cs-CZ" sz="2000" b="1" dirty="0"/>
              <a:t>informací</a:t>
            </a:r>
            <a:r>
              <a:rPr lang="cs-CZ" sz="2000" dirty="0"/>
              <a:t>, především jejich přehlednost, aktuálnost a užitečnost na webu uveřejněných fotografií pro potenciální klienty rozhodují, jestli se investice do internetové reklamy vyplatí a z návštěvníků webu se stanou </a:t>
            </a:r>
            <a:r>
              <a:rPr lang="cs-CZ" sz="2000" dirty="0" smtClean="0"/>
              <a:t>hosté, návštěvníci. </a:t>
            </a:r>
            <a:endParaRPr lang="cs-CZ" sz="2000" dirty="0"/>
          </a:p>
        </p:txBody>
      </p:sp>
      <p:sp>
        <p:nvSpPr>
          <p:cNvPr id="2" name="Šipka doprava 1"/>
          <p:cNvSpPr/>
          <p:nvPr/>
        </p:nvSpPr>
        <p:spPr>
          <a:xfrm>
            <a:off x="1043608" y="1707654"/>
            <a:ext cx="115212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412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992888" cy="507703"/>
          </a:xfrm>
        </p:spPr>
        <p:txBody>
          <a:bodyPr/>
          <a:lstStyle/>
          <a:p>
            <a:r>
              <a:rPr lang="cs-CZ" b="1" cap="small" dirty="0"/>
              <a:t>Webová stránka </a:t>
            </a:r>
            <a:r>
              <a:rPr lang="cs-CZ" b="1" cap="small" dirty="0" smtClean="0"/>
              <a:t>v CR má </a:t>
            </a:r>
            <a:r>
              <a:rPr lang="cs-CZ" b="1" cap="small" dirty="0" smtClean="0"/>
              <a:t>obsahovat tyto informace:</a:t>
            </a:r>
            <a:endParaRPr lang="cs-CZ" b="1" cap="small" dirty="0"/>
          </a:p>
        </p:txBody>
      </p:sp>
      <p:sp>
        <p:nvSpPr>
          <p:cNvPr id="8" name="Obdélník 7"/>
          <p:cNvSpPr/>
          <p:nvPr/>
        </p:nvSpPr>
        <p:spPr>
          <a:xfrm>
            <a:off x="256557" y="848202"/>
            <a:ext cx="3960440" cy="40934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u</a:t>
            </a:r>
            <a:r>
              <a:rPr lang="cs-CZ" sz="2000" dirty="0" smtClean="0"/>
              <a:t>bytování </a:t>
            </a:r>
            <a:r>
              <a:rPr lang="cs-CZ" sz="2000" dirty="0"/>
              <a:t>v cílovém místě s </a:t>
            </a:r>
            <a:r>
              <a:rPr lang="cs-CZ" sz="2000" dirty="0" smtClean="0"/>
              <a:t>možností </a:t>
            </a:r>
            <a:r>
              <a:rPr lang="cs-CZ" sz="2000" dirty="0"/>
              <a:t>rezervace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s</a:t>
            </a:r>
            <a:r>
              <a:rPr lang="cs-CZ" sz="2000" dirty="0" smtClean="0"/>
              <a:t>travování </a:t>
            </a:r>
            <a:r>
              <a:rPr lang="cs-CZ" sz="2000" dirty="0"/>
              <a:t>v cílovém místě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o</a:t>
            </a:r>
            <a:r>
              <a:rPr lang="cs-CZ" sz="2000" dirty="0" smtClean="0"/>
              <a:t>rganizované </a:t>
            </a:r>
            <a:r>
              <a:rPr lang="cs-CZ" sz="2000" dirty="0"/>
              <a:t>události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c</a:t>
            </a:r>
            <a:r>
              <a:rPr lang="cs-CZ" sz="2000" dirty="0" smtClean="0"/>
              <a:t>eny </a:t>
            </a:r>
            <a:r>
              <a:rPr lang="cs-CZ" sz="2000" dirty="0"/>
              <a:t>nabízených produktů a služeb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m</a:t>
            </a:r>
            <a:r>
              <a:rPr lang="cs-CZ" sz="2000" dirty="0" smtClean="0"/>
              <a:t>apy </a:t>
            </a:r>
            <a:r>
              <a:rPr lang="cs-CZ" sz="2000" dirty="0"/>
              <a:t>a dopravní dostupnost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d</a:t>
            </a:r>
            <a:r>
              <a:rPr lang="cs-CZ" sz="2000" dirty="0" smtClean="0"/>
              <a:t>oplňkové </a:t>
            </a:r>
            <a:r>
              <a:rPr lang="cs-CZ" sz="2000" dirty="0"/>
              <a:t>služby a zajímavosti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m</a:t>
            </a:r>
            <a:r>
              <a:rPr lang="cs-CZ" sz="2000" dirty="0" smtClean="0"/>
              <a:t>ístní </a:t>
            </a:r>
            <a:r>
              <a:rPr lang="cs-CZ" sz="2000" dirty="0"/>
              <a:t>atraktivity s odkazy na příslušné stránky (</a:t>
            </a:r>
            <a:r>
              <a:rPr lang="cs-CZ" sz="2000" dirty="0" smtClean="0"/>
              <a:t>informace </a:t>
            </a:r>
            <a:r>
              <a:rPr lang="cs-CZ" sz="2000" dirty="0"/>
              <a:t>o střediscích cestovního ruchu v okolí, o místních úřadech apod.).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39702"/>
            <a:ext cx="4093046" cy="2292106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4427984" y="127560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>
                <a:hlinkClick r:id="rId4"/>
              </a:rPr>
              <a:t>https://www.clarioncongresshotelostrava.com/cs/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136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4950" y="-390525"/>
            <a:ext cx="12153900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6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96744" cy="507703"/>
          </a:xfrm>
        </p:spPr>
        <p:txBody>
          <a:bodyPr/>
          <a:lstStyle/>
          <a:p>
            <a:pPr>
              <a:defRPr/>
            </a:pPr>
            <a:r>
              <a:rPr lang="cs-CZ" b="1" dirty="0"/>
              <a:t>I</a:t>
            </a:r>
            <a:r>
              <a:rPr lang="cs-CZ" b="1" dirty="0" smtClean="0"/>
              <a:t>nternetové katalogy firem</a:t>
            </a:r>
            <a:endParaRPr lang="cs-CZ" altLang="cs-CZ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23528" y="1059582"/>
            <a:ext cx="8712968" cy="3785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/>
              <a:t>Všeobecné internetové katalogy</a:t>
            </a:r>
            <a:r>
              <a:rPr lang="cs-CZ" sz="2000" dirty="0" smtClean="0"/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2000" dirty="0" smtClean="0"/>
              <a:t>nutnost důsledného </a:t>
            </a:r>
            <a:r>
              <a:rPr lang="cs-CZ" sz="2000" b="1" dirty="0" smtClean="0"/>
              <a:t>vyhodnocování</a:t>
            </a:r>
            <a:r>
              <a:rPr lang="cs-CZ" sz="2000" dirty="0" smtClean="0"/>
              <a:t> </a:t>
            </a:r>
            <a:r>
              <a:rPr lang="cs-CZ" sz="2000" b="1" dirty="0" smtClean="0"/>
              <a:t>přínosů </a:t>
            </a:r>
            <a:r>
              <a:rPr lang="cs-CZ" sz="2000" b="1" dirty="0"/>
              <a:t>a </a:t>
            </a:r>
            <a:r>
              <a:rPr lang="cs-CZ" sz="2000" b="1" dirty="0" smtClean="0"/>
              <a:t>měření</a:t>
            </a:r>
            <a:r>
              <a:rPr lang="cs-CZ" sz="2000" dirty="0" smtClean="0"/>
              <a:t> </a:t>
            </a:r>
            <a:r>
              <a:rPr lang="cs-CZ" sz="2000" dirty="0"/>
              <a:t>si pomocí Google </a:t>
            </a:r>
            <a:r>
              <a:rPr lang="cs-CZ" sz="2000" dirty="0" err="1" smtClean="0"/>
              <a:t>Analytics</a:t>
            </a:r>
            <a:r>
              <a:rPr lang="cs-CZ" sz="2000" dirty="0" smtClean="0"/>
              <a:t>, efektivnosti investic </a:t>
            </a:r>
            <a:r>
              <a:rPr lang="cs-CZ" sz="2000" dirty="0"/>
              <a:t>do placeného </a:t>
            </a:r>
            <a:r>
              <a:rPr lang="cs-CZ" sz="2000" dirty="0" smtClean="0"/>
              <a:t>zápisu, </a:t>
            </a:r>
            <a:r>
              <a:rPr lang="cs-CZ" sz="2000" dirty="0"/>
              <a:t>a </a:t>
            </a:r>
            <a:endParaRPr lang="cs-CZ" sz="2000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2000" b="1" dirty="0" smtClean="0"/>
              <a:t>porovnávání přínosu </a:t>
            </a:r>
            <a:r>
              <a:rPr lang="cs-CZ" sz="2000" b="1" dirty="0"/>
              <a:t>s ostatními zdroji návštěvnosti </a:t>
            </a:r>
            <a:r>
              <a:rPr lang="cs-CZ" sz="2000" dirty="0"/>
              <a:t>nejen do kvantity, ale také do kvality zprostředkovaných návštěvníků (relevantnosti z pohledu reálného zájmu o vaše služby). </a:t>
            </a:r>
            <a:endParaRPr lang="cs-CZ" sz="2000" dirty="0" smtClean="0"/>
          </a:p>
          <a:p>
            <a:pPr>
              <a:lnSpc>
                <a:spcPct val="150000"/>
              </a:lnSpc>
            </a:pPr>
            <a:r>
              <a:rPr lang="cs-CZ" sz="2000" b="1" dirty="0" smtClean="0"/>
              <a:t>Specializované oborové katalogy </a:t>
            </a:r>
            <a:r>
              <a:rPr lang="cs-CZ" sz="2000" dirty="0" smtClean="0"/>
              <a:t>– možnost prezentace zpoplatněna </a:t>
            </a:r>
            <a:r>
              <a:rPr lang="cs-CZ" sz="2000" dirty="0"/>
              <a:t>paušální platbou za období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2326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96744" cy="507703"/>
          </a:xfrm>
        </p:spPr>
        <p:txBody>
          <a:bodyPr/>
          <a:lstStyle/>
          <a:p>
            <a:r>
              <a:rPr lang="cs-CZ" b="1" dirty="0"/>
              <a:t>PPC reklamní systémy</a:t>
            </a:r>
            <a:endParaRPr lang="cs-CZ" b="1" dirty="0">
              <a:effectLst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39552" y="1203598"/>
            <a:ext cx="8136904" cy="33239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cs-CZ" sz="2000" dirty="0" smtClean="0"/>
              <a:t>na </a:t>
            </a:r>
            <a:r>
              <a:rPr lang="cs-CZ" sz="2000" dirty="0"/>
              <a:t>rozdíl od katalogů </a:t>
            </a:r>
            <a:r>
              <a:rPr lang="cs-CZ" sz="2000" dirty="0" smtClean="0"/>
              <a:t>jsou zástupci </a:t>
            </a:r>
            <a:r>
              <a:rPr lang="cs-CZ" sz="2000" dirty="0"/>
              <a:t>tzv. </a:t>
            </a:r>
            <a:r>
              <a:rPr lang="cs-CZ" sz="2000" b="1" dirty="0"/>
              <a:t>výkonové reklamy</a:t>
            </a:r>
            <a:r>
              <a:rPr lang="cs-CZ" sz="2000" dirty="0"/>
              <a:t>. </a:t>
            </a:r>
            <a:endParaRPr lang="cs-CZ" sz="2000" dirty="0" smtClean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cs-CZ" sz="2000" dirty="0" smtClean="0"/>
              <a:t>zde se neplatí </a:t>
            </a:r>
            <a:r>
              <a:rPr lang="cs-CZ" sz="2000" dirty="0"/>
              <a:t>za zobrazení reklamního sdělení, ale až za akci (výkon </a:t>
            </a:r>
            <a:r>
              <a:rPr lang="cs-CZ" sz="2000" dirty="0" smtClean="0"/>
              <a:t>–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 </a:t>
            </a:r>
            <a:r>
              <a:rPr lang="cs-CZ" sz="2000" dirty="0" smtClean="0"/>
              <a:t>    </a:t>
            </a:r>
            <a:r>
              <a:rPr lang="cs-CZ" sz="2000" dirty="0"/>
              <a:t>kliknutí na inzerát, vyplnění rezervačního formuláře nebo elektronické </a:t>
            </a:r>
            <a:endParaRPr lang="cs-CZ" sz="2000" dirty="0" smtClean="0"/>
          </a:p>
          <a:p>
            <a:pPr>
              <a:lnSpc>
                <a:spcPct val="150000"/>
              </a:lnSpc>
            </a:pPr>
            <a:r>
              <a:rPr lang="cs-CZ" sz="2000" dirty="0"/>
              <a:t> </a:t>
            </a:r>
            <a:r>
              <a:rPr lang="cs-CZ" sz="2000" dirty="0" smtClean="0"/>
              <a:t>    zaplacení </a:t>
            </a:r>
            <a:r>
              <a:rPr lang="cs-CZ" sz="2000" dirty="0"/>
              <a:t>platební kartou). </a:t>
            </a:r>
            <a:endParaRPr lang="cs-CZ" sz="2000" dirty="0" smtClean="0"/>
          </a:p>
          <a:p>
            <a:pPr>
              <a:lnSpc>
                <a:spcPct val="150000"/>
              </a:lnSpc>
            </a:pPr>
            <a:endParaRPr lang="cs-CZ" sz="2000" dirty="0" smtClean="0"/>
          </a:p>
          <a:p>
            <a:pPr algn="ctr">
              <a:lnSpc>
                <a:spcPct val="150000"/>
              </a:lnSpc>
            </a:pPr>
            <a:r>
              <a:rPr lang="cs-CZ" sz="2000" b="1" dirty="0" smtClean="0"/>
              <a:t>V</a:t>
            </a:r>
            <a:r>
              <a:rPr lang="cs-CZ" sz="2000" b="1" dirty="0"/>
              <a:t> současnosti je to kliknutí na reklamní sdělení, které přivede potenciálního klienta na webové stránky.</a:t>
            </a:r>
          </a:p>
        </p:txBody>
      </p:sp>
    </p:spTree>
    <p:extLst>
      <p:ext uri="{BB962C8B-B14F-4D97-AF65-F5344CB8AC3E}">
        <p14:creationId xmlns:p14="http://schemas.microsoft.com/office/powerpoint/2010/main" val="360184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267494"/>
            <a:ext cx="7632848" cy="100811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cs-CZ" b="1" cap="small" dirty="0" smtClean="0"/>
              <a:t>Příklad: Pět </a:t>
            </a:r>
            <a:r>
              <a:rPr lang="cs-CZ" b="1" cap="small" dirty="0"/>
              <a:t>nejdůležitějších rysů hotelových webových </a:t>
            </a:r>
            <a:r>
              <a:rPr lang="cs-CZ" b="1" cap="small" dirty="0" smtClean="0"/>
              <a:t>stránek:</a:t>
            </a:r>
            <a:endParaRPr lang="cs-CZ" b="1" cap="small" dirty="0"/>
          </a:p>
        </p:txBody>
      </p:sp>
      <p:sp>
        <p:nvSpPr>
          <p:cNvPr id="8" name="Obdélník 7"/>
          <p:cNvSpPr/>
          <p:nvPr/>
        </p:nvSpPr>
        <p:spPr>
          <a:xfrm>
            <a:off x="323528" y="1707654"/>
            <a:ext cx="6768752" cy="19389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cap="small" dirty="0"/>
              <a:t>Jasné instrukce, navigace a kontaktní informace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cap="small" dirty="0"/>
              <a:t>Vizuální obsah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cap="small" dirty="0"/>
              <a:t>Posudky a recenze hostů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cap="small" dirty="0"/>
              <a:t>Místní přehledy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cap="small" dirty="0"/>
              <a:t>Snadný přístup a vstřícný design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336383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0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96744" cy="507703"/>
          </a:xfrm>
        </p:spPr>
        <p:txBody>
          <a:bodyPr/>
          <a:lstStyle/>
          <a:p>
            <a:r>
              <a:rPr lang="cs-CZ" cap="small" dirty="0"/>
              <a:t>marketing na sociálních sítích</a:t>
            </a:r>
          </a:p>
        </p:txBody>
      </p:sp>
      <p:sp>
        <p:nvSpPr>
          <p:cNvPr id="8" name="Obdélník 7"/>
          <p:cNvSpPr/>
          <p:nvPr/>
        </p:nvSpPr>
        <p:spPr>
          <a:xfrm>
            <a:off x="251520" y="1050072"/>
            <a:ext cx="8616406" cy="40934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2000" b="1" dirty="0" smtClean="0"/>
              <a:t>Přínosy:</a:t>
            </a:r>
          </a:p>
          <a:p>
            <a:pPr marL="342900" indent="-342900">
              <a:buFontTx/>
              <a:buChar char="-"/>
            </a:pPr>
            <a:r>
              <a:rPr lang="cs-CZ" sz="2000" dirty="0" smtClean="0"/>
              <a:t>zisk nových zákazníků, </a:t>
            </a:r>
          </a:p>
          <a:p>
            <a:pPr marL="342900" indent="-342900">
              <a:buFontTx/>
              <a:buChar char="-"/>
            </a:pPr>
            <a:r>
              <a:rPr lang="cs-CZ" sz="2000" dirty="0" smtClean="0"/>
              <a:t>vylepšení image, public relations a </a:t>
            </a:r>
          </a:p>
          <a:p>
            <a:pPr marL="342900" indent="-342900">
              <a:buFontTx/>
              <a:buChar char="-"/>
            </a:pPr>
            <a:r>
              <a:rPr lang="cs-CZ" sz="2000" dirty="0"/>
              <a:t>z</a:t>
            </a:r>
            <a:r>
              <a:rPr lang="cs-CZ" sz="2000" dirty="0" smtClean="0"/>
              <a:t>ískání loajality marketingu pro věrné zákazníky </a:t>
            </a:r>
            <a:r>
              <a:rPr lang="cs-CZ" sz="2000" dirty="0"/>
              <a:t>(</a:t>
            </a:r>
            <a:r>
              <a:rPr lang="cs-CZ" sz="2000" dirty="0" smtClean="0"/>
              <a:t>vstřícnost a aktivita na sociální síti, sběr dat za pomoci diskuze či ankety, prostor pro virální marketing, šířený a sdílený mezi uživateli prostřednictvím vtipných obrázků, odkazů nebo videí). </a:t>
            </a:r>
          </a:p>
          <a:p>
            <a:endParaRPr lang="cs-CZ" sz="2000" dirty="0" smtClean="0"/>
          </a:p>
          <a:p>
            <a:pPr algn="ctr"/>
            <a:r>
              <a:rPr lang="cs-CZ" sz="2000" b="1" dirty="0" smtClean="0"/>
              <a:t>Podmínkou je dostatek zajímavého materiálu, pravidelné aktualizace a tým lidí, kteří se budou o komunikaci na sociálních sítích pravidelně starat. </a:t>
            </a:r>
          </a:p>
          <a:p>
            <a:endParaRPr lang="cs-CZ" sz="2000" dirty="0" smtClean="0"/>
          </a:p>
          <a:p>
            <a:pPr algn="ctr"/>
            <a:r>
              <a:rPr lang="cs-CZ" sz="2000" dirty="0" smtClean="0"/>
              <a:t>Cílem je zapojení pracovníků z různých oblastí, aby bylo docíleno různorodosti témat i názorů.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5620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Reklama na sociálních sítích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179512" y="895540"/>
            <a:ext cx="8856984" cy="39857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je 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reklamou v takzvaném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newsfeedu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(prostor, který každý uživatel vidí a obsahuje všechny filtrované příspěvky) - </a:t>
            </a:r>
            <a:r>
              <a:rPr lang="cs-CZ" sz="2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Facebook</a:t>
            </a:r>
            <a:r>
              <a:rPr lang="cs-CZ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Messenger </a:t>
            </a:r>
          </a:p>
          <a:p>
            <a:pPr indent="180340" algn="just">
              <a:lnSpc>
                <a:spcPct val="115000"/>
              </a:lnSpc>
            </a:pPr>
            <a:endParaRPr lang="cs-CZ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</a:pP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je 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velmi </a:t>
            </a:r>
            <a:r>
              <a:rPr lang="cs-CZ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účinná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její cílení je specifikováno inzerenty podle zájmů uživatelů a předchozího chování na sociální síti. </a:t>
            </a:r>
            <a:endParaRPr lang="cs-CZ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</a:pPr>
            <a:endParaRPr lang="cs-CZ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nové </a:t>
            </a:r>
            <a:r>
              <a:rPr lang="cs-CZ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prostředí pro marketingovou komunikaci </a:t>
            </a: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založenou 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konverzaci a otevírají možnosti pro úplně odlišnou formu téměř okamžitého propojení se zákazníkem. </a:t>
            </a: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r>
              <a:rPr lang="cs-CZ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hlavní typy:  </a:t>
            </a: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online 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komunity, blogy, diskusní fóra, sociální sítě, virtuální sociální světy,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kolaborativní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projekty, obsahové komunity a virtuální herní </a:t>
            </a: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světy.</a:t>
            </a:r>
            <a:endParaRPr lang="cs-CZ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54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7260" y="216665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3622"/>
            <a:ext cx="2448272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1567159"/>
            <a:ext cx="3888052" cy="3024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51520" y="1415589"/>
            <a:ext cx="3312368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 přednášky:</a:t>
            </a:r>
          </a:p>
          <a:p>
            <a:pPr algn="l"/>
            <a:endParaRPr lang="cs-CZ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4572000" y="1705313"/>
            <a:ext cx="3600400" cy="1631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Charakteristika online marketingu a online reklamy</a:t>
            </a:r>
          </a:p>
          <a:p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Formy online reklamy</a:t>
            </a:r>
          </a:p>
          <a:p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Význam online marketingu</a:t>
            </a:r>
          </a:p>
          <a:p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sítě a online marketing</a:t>
            </a:r>
          </a:p>
        </p:txBody>
      </p:sp>
    </p:spTree>
    <p:extLst>
      <p:ext uri="{BB962C8B-B14F-4D97-AF65-F5344CB8AC3E}">
        <p14:creationId xmlns:p14="http://schemas.microsoft.com/office/powerpoint/2010/main" val="385387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Používání </a:t>
            </a: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sociálních sítí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251520" y="684162"/>
            <a:ext cx="8640960" cy="34932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dokážou 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motivovat své členy ke </a:t>
            </a:r>
            <a:r>
              <a:rPr lang="cs-CZ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sdílení informací 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 slouží tedy i k určité formě vzdělávání pomocí komunity </a:t>
            </a: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přátel - </a:t>
            </a:r>
            <a:r>
              <a:rPr lang="cs-CZ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výborný </a:t>
            </a:r>
            <a:r>
              <a:rPr lang="cs-CZ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informační </a:t>
            </a:r>
            <a:r>
              <a:rPr lang="cs-CZ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zdroj</a:t>
            </a:r>
            <a:r>
              <a:rPr lang="cs-CZ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cs-CZ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Facebook</a:t>
            </a: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nebo </a:t>
            </a:r>
            <a:r>
              <a:rPr lang="cs-CZ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Twitter</a:t>
            </a: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zvážit 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investici i do zřízení firemního profilu na těchto </a:t>
            </a: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stránkách, </a:t>
            </a:r>
            <a:endParaRPr lang="cs-CZ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slouží 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jako </a:t>
            </a:r>
            <a:r>
              <a:rPr lang="cs-CZ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zpětná </a:t>
            </a:r>
            <a:r>
              <a:rPr lang="cs-CZ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vazba 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poskytovaných služeb, pro sbírání referencí a komunikaci s předchozími </a:t>
            </a: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zákazníky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cs-CZ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nutnost reagovat 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cs-CZ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podněty</a:t>
            </a: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nutná </a:t>
            </a:r>
            <a:r>
              <a:rPr lang="cs-CZ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denní kontrola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cs-CZ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3525936"/>
            <a:ext cx="2857500" cy="1600200"/>
          </a:xfrm>
          <a:prstGeom prst="rect">
            <a:avLst/>
          </a:prstGeom>
        </p:spPr>
      </p:pic>
      <p:sp>
        <p:nvSpPr>
          <p:cNvPr id="5" name="Šipka doprava 4"/>
          <p:cNvSpPr/>
          <p:nvPr/>
        </p:nvSpPr>
        <p:spPr>
          <a:xfrm flipV="1">
            <a:off x="3203848" y="1851670"/>
            <a:ext cx="504056" cy="1440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89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96744" cy="507703"/>
          </a:xfrm>
        </p:spPr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endParaRPr lang="cs-CZ" dirty="0">
              <a:effectLst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95536" y="1347614"/>
            <a:ext cx="8424936" cy="31700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2000" b="1" dirty="0"/>
              <a:t>Proč by se měl stát marketing na sociálních sítích součástí marketingové komunikace i firem poskytujících služby</a:t>
            </a:r>
            <a:r>
              <a:rPr lang="cs-CZ" sz="2000" b="1" dirty="0" smtClean="0"/>
              <a:t>?</a:t>
            </a:r>
          </a:p>
          <a:p>
            <a:pPr algn="ctr"/>
            <a:r>
              <a:rPr lang="cs-CZ" sz="2000" b="1" dirty="0" smtClean="0"/>
              <a:t> </a:t>
            </a:r>
          </a:p>
          <a:p>
            <a:r>
              <a:rPr lang="cs-CZ" sz="2000" dirty="0" smtClean="0"/>
              <a:t>- pro </a:t>
            </a:r>
            <a:r>
              <a:rPr lang="cs-CZ" sz="2000" b="1" dirty="0" smtClean="0"/>
              <a:t>velký počet </a:t>
            </a:r>
            <a:r>
              <a:rPr lang="cs-CZ" sz="2000" b="1" dirty="0"/>
              <a:t>zejména mladých lidí</a:t>
            </a:r>
            <a:r>
              <a:rPr lang="cs-CZ" sz="2000" dirty="0"/>
              <a:t>, kteří využívají některou ze sociálních sítí, ale především proto, že na nich tráví stále více času! 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- </a:t>
            </a:r>
            <a:r>
              <a:rPr lang="cs-CZ" sz="2000" b="1" dirty="0" smtClean="0"/>
              <a:t>uživatelé služeb nejdou </a:t>
            </a:r>
            <a:r>
              <a:rPr lang="cs-CZ" sz="2000" b="1" dirty="0"/>
              <a:t>na firemní web</a:t>
            </a:r>
            <a:r>
              <a:rPr lang="cs-CZ" sz="2000" dirty="0"/>
              <a:t>,  </a:t>
            </a:r>
            <a:r>
              <a:rPr lang="cs-CZ" sz="2000" b="1" dirty="0"/>
              <a:t>ale firma musí jít za nimi </a:t>
            </a:r>
            <a:r>
              <a:rPr lang="cs-CZ" sz="2000" dirty="0" smtClean="0"/>
              <a:t>– tedy šikovný </a:t>
            </a:r>
            <a:r>
              <a:rPr lang="cs-CZ" sz="2000" dirty="0"/>
              <a:t>marketér, (který se dokáže v této sféře pohybovat a má dar kreativity a potřebného nadšení) udělá obsah, který pomocí sociální sítě dostane tam, kde se „shromažďuje“ mnoho lidí</a:t>
            </a:r>
            <a:r>
              <a:rPr lang="cs-CZ" sz="2000" dirty="0" smtClean="0"/>
              <a:t>“. </a:t>
            </a:r>
            <a:endParaRPr lang="cs-CZ" sz="2000" dirty="0"/>
          </a:p>
        </p:txBody>
      </p:sp>
      <p:sp>
        <p:nvSpPr>
          <p:cNvPr id="2" name="Obdélník 1"/>
          <p:cNvSpPr/>
          <p:nvPr/>
        </p:nvSpPr>
        <p:spPr>
          <a:xfrm>
            <a:off x="470107" y="188156"/>
            <a:ext cx="4774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cap="small" dirty="0"/>
              <a:t>marketing na sociálních sítích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41168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96744" cy="507703"/>
          </a:xfrm>
        </p:spPr>
        <p:txBody>
          <a:bodyPr/>
          <a:lstStyle/>
          <a:p>
            <a:r>
              <a:rPr lang="cs-CZ" b="1" dirty="0" smtClean="0"/>
              <a:t>BEZPLATNÉ FORMY ONLINE PROPAGACE</a:t>
            </a:r>
            <a:endParaRPr lang="cs-CZ" b="1" dirty="0">
              <a:effectLst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95536" y="915566"/>
            <a:ext cx="7488832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2000" dirty="0"/>
              <a:t>Bezplatné formy propagace využívají přirozeného chování uživatelů sociální sítě a vycházejí ze základních aplikací, </a:t>
            </a:r>
            <a:r>
              <a:rPr lang="cs-CZ" sz="2000" dirty="0" smtClean="0"/>
              <a:t>které sociální </a:t>
            </a:r>
            <a:r>
              <a:rPr lang="cs-CZ" sz="2000" dirty="0" err="1" smtClean="0"/>
              <a:t>siťnabízí</a:t>
            </a:r>
            <a:r>
              <a:rPr lang="cs-CZ" sz="2000" dirty="0"/>
              <a:t>. 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b="1" dirty="0" smtClean="0"/>
              <a:t>Jsou </a:t>
            </a:r>
            <a:r>
              <a:rPr lang="cs-CZ" sz="2000" b="1" dirty="0" smtClean="0"/>
              <a:t>to např.:</a:t>
            </a:r>
            <a:endParaRPr lang="cs-CZ" sz="20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Vytvoření fanouškovské stránky.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Vytvoření skupiny.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Vytvoření „události“.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568" y="264375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1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96744" cy="507703"/>
          </a:xfrm>
        </p:spPr>
        <p:txBody>
          <a:bodyPr/>
          <a:lstStyle/>
          <a:p>
            <a:r>
              <a:rPr lang="cs-CZ" b="1" dirty="0" smtClean="0"/>
              <a:t>Sociální sítě</a:t>
            </a:r>
            <a:endParaRPr lang="cs-CZ" b="1" dirty="0">
              <a:effectLst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95536" y="2211710"/>
            <a:ext cx="8208912" cy="2554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000" dirty="0" smtClean="0"/>
              <a:t>nejpopulárnější </a:t>
            </a:r>
            <a:r>
              <a:rPr lang="cs-CZ" sz="2000" b="1" dirty="0" err="1" smtClean="0"/>
              <a:t>Facebook</a:t>
            </a:r>
            <a:r>
              <a:rPr lang="cs-CZ" sz="2000" b="1" dirty="0"/>
              <a:t>, </a:t>
            </a:r>
            <a:endParaRPr lang="cs-CZ" sz="2000" b="1" dirty="0" smtClean="0"/>
          </a:p>
          <a:p>
            <a:pPr marL="342900" indent="-342900">
              <a:buFontTx/>
              <a:buChar char="-"/>
            </a:pPr>
            <a:r>
              <a:rPr lang="cs-CZ" sz="2000" dirty="0" smtClean="0"/>
              <a:t>Další ve</a:t>
            </a:r>
            <a:r>
              <a:rPr lang="cs-CZ" sz="2000" dirty="0"/>
              <a:t> světě, </a:t>
            </a:r>
            <a:r>
              <a:rPr lang="cs-CZ" sz="2000" dirty="0" smtClean="0"/>
              <a:t>ale </a:t>
            </a:r>
            <a:r>
              <a:rPr lang="cs-CZ" sz="2000" dirty="0"/>
              <a:t>i u nás, velmi rozšířené sítě </a:t>
            </a:r>
            <a:r>
              <a:rPr lang="cs-CZ" sz="2000" b="1" dirty="0" err="1"/>
              <a:t>MySpace</a:t>
            </a:r>
            <a:r>
              <a:rPr lang="cs-CZ" sz="2000" b="1" dirty="0"/>
              <a:t> a </a:t>
            </a:r>
            <a:r>
              <a:rPr lang="cs-CZ" sz="2000" b="1" dirty="0" err="1"/>
              <a:t>Twitter</a:t>
            </a:r>
            <a:r>
              <a:rPr lang="cs-CZ" sz="2000" dirty="0"/>
              <a:t>, který používají, zejména technologicky vyspělí uživatelé. </a:t>
            </a:r>
            <a:endParaRPr lang="cs-CZ" sz="2000" dirty="0" smtClean="0"/>
          </a:p>
          <a:p>
            <a:pPr marL="342900" indent="-342900">
              <a:buFontTx/>
              <a:buChar char="-"/>
            </a:pPr>
            <a:r>
              <a:rPr lang="cs-CZ" sz="2000" dirty="0" smtClean="0"/>
              <a:t>Dále </a:t>
            </a:r>
            <a:r>
              <a:rPr lang="cs-CZ" sz="2000" dirty="0" smtClean="0"/>
              <a:t>z minulosti známé sítě </a:t>
            </a:r>
            <a:r>
              <a:rPr lang="cs-CZ" sz="2000" dirty="0"/>
              <a:t>typu </a:t>
            </a:r>
            <a:r>
              <a:rPr lang="cs-CZ" sz="2000" b="1" dirty="0"/>
              <a:t>Lidé.cz, Spolužáci.cz nebo Pokec.cz. </a:t>
            </a:r>
            <a:endParaRPr lang="cs-CZ" sz="2000" b="1" dirty="0" smtClean="0"/>
          </a:p>
          <a:p>
            <a:endParaRPr lang="cs-CZ" sz="2000" dirty="0"/>
          </a:p>
          <a:p>
            <a:r>
              <a:rPr lang="cs-CZ" sz="2000" dirty="0" smtClean="0"/>
              <a:t>Všechny </a:t>
            </a:r>
            <a:r>
              <a:rPr lang="cs-CZ" sz="2000" dirty="0"/>
              <a:t>tyto sítě poskytují výhodu </a:t>
            </a:r>
            <a:r>
              <a:rPr lang="cs-CZ" sz="2000" b="1" dirty="0"/>
              <a:t>v jednoduchosti </a:t>
            </a:r>
            <a:r>
              <a:rPr lang="cs-CZ" sz="2000" dirty="0"/>
              <a:t>popularizace nejen svého produktu nebo služby, ale především identity organizace jména a značky</a:t>
            </a:r>
            <a:r>
              <a:rPr lang="cs-CZ" sz="2000" dirty="0" smtClean="0"/>
              <a:t>.</a:t>
            </a:r>
          </a:p>
          <a:p>
            <a:endParaRPr lang="cs-CZ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56359"/>
            <a:ext cx="3075770" cy="172819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195486"/>
            <a:ext cx="2524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6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9903" t="13939" r="40577"/>
          <a:stretch/>
        </p:blipFill>
        <p:spPr>
          <a:xfrm>
            <a:off x="467545" y="1779662"/>
            <a:ext cx="1080120" cy="2385425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547665" y="1419622"/>
            <a:ext cx="73265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První sociální síť, která se podobala nejvíce těm dnešním, byla síť </a:t>
            </a:r>
            <a:r>
              <a:rPr lang="cs-CZ" b="1" dirty="0"/>
              <a:t>SixDegrees.com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Jejím </a:t>
            </a:r>
            <a:r>
              <a:rPr lang="cs-CZ" b="1" dirty="0"/>
              <a:t>hlavním cílem bylo sbližování a kontaktování lidí.</a:t>
            </a:r>
            <a:r>
              <a:rPr lang="cs-CZ" dirty="0"/>
              <a:t> Ti si mezi sebou mohli nejen vyměňovat zprávy, ale i prohlížet profily. Tato síť vznikla v roce </a:t>
            </a:r>
            <a:r>
              <a:rPr lang="cs-CZ" b="1" dirty="0"/>
              <a:t>1997</a:t>
            </a:r>
            <a:r>
              <a:rPr lang="cs-CZ" dirty="0"/>
              <a:t> a v dobách její největší slávy na ní bylo zaregistrováno více než milion uživatelů. Po několika letech fungování ale musela kvůli finančním problémům svou činnost ukončit.</a:t>
            </a:r>
          </a:p>
          <a:p>
            <a:r>
              <a:rPr lang="cs-CZ" dirty="0"/>
              <a:t>Během následujících 20 let prošly sociální sítě obrovským vývojem. Dnes jsou součástí našich životů, podle </a:t>
            </a:r>
            <a:r>
              <a:rPr lang="cs-CZ" dirty="0" smtClean="0"/>
              <a:t>průzkumu </a:t>
            </a:r>
            <a:r>
              <a:rPr lang="cs-CZ" b="1" dirty="0" smtClean="0"/>
              <a:t>polovina lidí na planetě využívá sociální sítě. </a:t>
            </a:r>
            <a:endParaRPr lang="cs-CZ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5" y="4380046"/>
            <a:ext cx="2600325" cy="52387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539552" y="269235"/>
            <a:ext cx="8334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Nejznámější a nejoblíbenější sociální sítě v ČR</a:t>
            </a:r>
          </a:p>
        </p:txBody>
      </p:sp>
    </p:spTree>
    <p:extLst>
      <p:ext uri="{BB962C8B-B14F-4D97-AF65-F5344CB8AC3E}">
        <p14:creationId xmlns:p14="http://schemas.microsoft.com/office/powerpoint/2010/main" val="233749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Facebook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51520" y="915566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err="1" smtClean="0"/>
              <a:t>Nejyužívanější</a:t>
            </a:r>
            <a:r>
              <a:rPr lang="cs-CZ" sz="2000" dirty="0" smtClean="0"/>
              <a:t>. Jedná </a:t>
            </a:r>
            <a:r>
              <a:rPr lang="cs-CZ" sz="2000" dirty="0"/>
              <a:t>se o síť, díky které můžete být v kontaktu se svými přáteli, sdílet s nimi své fotografie, videa, komentovat a dávat takzvaný </a:t>
            </a:r>
            <a:r>
              <a:rPr lang="cs-CZ" sz="2000" dirty="0" err="1"/>
              <a:t>like</a:t>
            </a:r>
            <a:r>
              <a:rPr lang="cs-CZ" sz="2000" dirty="0"/>
              <a:t> či jinou </a:t>
            </a:r>
            <a:r>
              <a:rPr lang="cs-CZ" sz="2000" dirty="0" err="1"/>
              <a:t>emotikonu</a:t>
            </a:r>
            <a:r>
              <a:rPr lang="cs-CZ" sz="2000" dirty="0"/>
              <a:t> podle vašeho názoru na daný příspěvek.</a:t>
            </a:r>
          </a:p>
          <a:p>
            <a:r>
              <a:rPr lang="cs-CZ" sz="2000" dirty="0"/>
              <a:t>Na každém profilu jsou nejen informace o uživateli, ale také všechny jeho příspěvky. Ty vytvářejí takzvanou </a:t>
            </a:r>
            <a:r>
              <a:rPr lang="cs-CZ" sz="2000" b="1" dirty="0" smtClean="0"/>
              <a:t>zeď</a:t>
            </a:r>
            <a:r>
              <a:rPr lang="cs-CZ" sz="2000" dirty="0" smtClean="0"/>
              <a:t> </a:t>
            </a:r>
            <a:r>
              <a:rPr lang="cs-CZ" sz="2000" b="1" dirty="0" smtClean="0"/>
              <a:t>- </a:t>
            </a:r>
            <a:r>
              <a:rPr lang="cs-CZ" sz="2000" dirty="0" smtClean="0"/>
              <a:t>místo</a:t>
            </a:r>
            <a:r>
              <a:rPr lang="cs-CZ" sz="2000" dirty="0"/>
              <a:t>, kde najdete vše, co uživatel </a:t>
            </a:r>
            <a:r>
              <a:rPr lang="cs-CZ" sz="2000" dirty="0" smtClean="0"/>
              <a:t>zveřejnil, můžete </a:t>
            </a:r>
            <a:r>
              <a:rPr lang="cs-CZ" sz="2000" dirty="0"/>
              <a:t>také vkládat různé </a:t>
            </a:r>
            <a:r>
              <a:rPr lang="cs-CZ" sz="2000" dirty="0" smtClean="0"/>
              <a:t>vzkazy, posílat </a:t>
            </a:r>
            <a:r>
              <a:rPr lang="cs-CZ" sz="2000" dirty="0"/>
              <a:t>zprávy. </a:t>
            </a:r>
            <a:endParaRPr lang="cs-CZ" sz="2000" dirty="0" smtClean="0"/>
          </a:p>
          <a:p>
            <a:r>
              <a:rPr lang="cs-CZ" sz="2000" dirty="0" smtClean="0"/>
              <a:t>Výhoda - </a:t>
            </a:r>
            <a:r>
              <a:rPr lang="cs-CZ" sz="2000" b="1" dirty="0" smtClean="0"/>
              <a:t>skupinová konverzace</a:t>
            </a:r>
            <a:r>
              <a:rPr lang="cs-CZ" sz="2000" dirty="0" smtClean="0"/>
              <a:t>, můžete se připojit </a:t>
            </a:r>
            <a:r>
              <a:rPr lang="cs-CZ" sz="2000" dirty="0"/>
              <a:t>do jakékoliv skupiny lidí, které spojuje nějaké stejné </a:t>
            </a:r>
            <a:r>
              <a:rPr lang="cs-CZ" sz="2000" dirty="0" smtClean="0"/>
              <a:t>téma, lze </a:t>
            </a:r>
            <a:r>
              <a:rPr lang="cs-CZ" sz="2000" dirty="0"/>
              <a:t>snadno hledat nové bydlení, </a:t>
            </a:r>
            <a:r>
              <a:rPr lang="cs-CZ" sz="2000" dirty="0" smtClean="0"/>
              <a:t>přidat se k </a:t>
            </a:r>
            <a:r>
              <a:rPr lang="cs-CZ" sz="2000" dirty="0"/>
              <a:t>lidem, kteří mají stejné zájmy a </a:t>
            </a:r>
            <a:r>
              <a:rPr lang="cs-CZ" sz="2000" dirty="0" smtClean="0"/>
              <a:t>koníčky, hrát </a:t>
            </a:r>
            <a:r>
              <a:rPr lang="cs-CZ" sz="2000" dirty="0"/>
              <a:t>hry, vytvářet pozvánky na reálné události a lze také využívat čím dál více oblíbená </a:t>
            </a:r>
            <a:r>
              <a:rPr lang="cs-CZ" sz="2000" b="1" dirty="0" err="1"/>
              <a:t>Stories</a:t>
            </a:r>
            <a:r>
              <a:rPr lang="cs-CZ" sz="2000" b="1" dirty="0"/>
              <a:t>. </a:t>
            </a:r>
            <a:r>
              <a:rPr lang="cs-CZ" sz="2000" dirty="0"/>
              <a:t>Díky nim se svými přáteli na omezenou dobu sdílíte prostřednictvím fotek a krátkých videí každodenní střípky ze svého života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3587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Sociální sítě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51520" y="-16587341"/>
            <a:ext cx="8892480" cy="10618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Nejznámější sociální sítě</a:t>
            </a:r>
          </a:p>
          <a:p>
            <a:r>
              <a:rPr lang="cs-CZ" dirty="0"/>
              <a:t>První sociální síť, která se podobala nejvíce těm dnešním, byla síť SixDegrees.com. Jejím </a:t>
            </a:r>
            <a:r>
              <a:rPr lang="cs-CZ" b="1" dirty="0"/>
              <a:t>hlavním cílem bylo sbližování a kontaktování lidí.</a:t>
            </a:r>
            <a:r>
              <a:rPr lang="cs-CZ" dirty="0"/>
              <a:t> Ti si mezi sebou mohli nejen vyměňovat zprávy, ale i prohlížet profily. Tato síť vznikla v roce 1997 a v dobách její největší slávy na ní bylo zaregistrováno více než milion uživatelů. Po několika letech fungování ale musela kvůli finančním problémům svou činnost ukončit.</a:t>
            </a:r>
          </a:p>
          <a:p>
            <a:r>
              <a:rPr lang="cs-CZ" dirty="0"/>
              <a:t>Během následujících 20 let prošly sociální sítě obrovským vývojem. Dnes jsou součástí našich životů, podle </a:t>
            </a:r>
            <a:r>
              <a:rPr lang="cs-CZ" dirty="0">
                <a:hlinkClick r:id="rId2"/>
              </a:rPr>
              <a:t>průzkumu využívá sociální sítě téměř polovina všech lidí na planetě</a:t>
            </a:r>
            <a:r>
              <a:rPr lang="cs-CZ" dirty="0"/>
              <a:t>. Toto číslo se má stále zvyšovat.</a:t>
            </a:r>
          </a:p>
          <a:p>
            <a:r>
              <a:rPr lang="cs-CZ" b="1" dirty="0" err="1"/>
              <a:t>Facebook</a:t>
            </a:r>
            <a:endParaRPr lang="cs-CZ" b="1" dirty="0"/>
          </a:p>
          <a:p>
            <a:r>
              <a:rPr lang="cs-CZ" dirty="0"/>
              <a:t>O </a:t>
            </a:r>
            <a:r>
              <a:rPr lang="cs-CZ" dirty="0" err="1">
                <a:hlinkClick r:id="rId3"/>
              </a:rPr>
              <a:t>Facebooku</a:t>
            </a:r>
            <a:r>
              <a:rPr lang="cs-CZ" dirty="0"/>
              <a:t> už slyšel snad každý. Patří mezi </a:t>
            </a:r>
            <a:r>
              <a:rPr lang="cs-CZ" dirty="0">
                <a:hlinkClick r:id="rId2"/>
              </a:rPr>
              <a:t>nejvyužívanější české sociální sítě</a:t>
            </a:r>
            <a:r>
              <a:rPr lang="cs-CZ" dirty="0"/>
              <a:t>. Jedná se o síť, díky které můžete být v kontaktu se svými přáteli, sdílet s nimi své fotografie, videa, komentovat a dávat takzvaný </a:t>
            </a:r>
            <a:r>
              <a:rPr lang="cs-CZ" dirty="0" err="1"/>
              <a:t>like</a:t>
            </a:r>
            <a:r>
              <a:rPr lang="cs-CZ" dirty="0"/>
              <a:t> či jinou </a:t>
            </a:r>
            <a:r>
              <a:rPr lang="cs-CZ" dirty="0" err="1"/>
              <a:t>emotikonu</a:t>
            </a:r>
            <a:r>
              <a:rPr lang="cs-CZ" dirty="0"/>
              <a:t> podle vašeho názoru na daný příspěvek.</a:t>
            </a:r>
          </a:p>
          <a:p>
            <a:r>
              <a:rPr lang="cs-CZ" dirty="0"/>
              <a:t>Na každém profilu jsou nejen informace o uživateli, ale také všechny jeho příspěvky. </a:t>
            </a:r>
            <a:r>
              <a:rPr lang="cs-CZ" b="1" dirty="0"/>
              <a:t>Ty vytvářejí takzvanou zeď.</a:t>
            </a:r>
            <a:r>
              <a:rPr lang="cs-CZ" dirty="0"/>
              <a:t> Tedy místo, kde najdete vše, co uživatel zveřejnil. Zároveň na jeho zeď můžete také vkládat různé vzkazy.</a:t>
            </a:r>
          </a:p>
          <a:p>
            <a:r>
              <a:rPr lang="cs-CZ" dirty="0"/>
              <a:t>S přáteli i neznámými lidmi si přes </a:t>
            </a:r>
            <a:r>
              <a:rPr lang="cs-CZ" dirty="0" err="1"/>
              <a:t>Facebook</a:t>
            </a:r>
            <a:r>
              <a:rPr lang="cs-CZ" dirty="0"/>
              <a:t> můžete posílat zprávy. Výhodou při komunikaci s více lidmi je, že lze snadno v pár sekundách vytvořit skupinovou konverzaci. Zároveň se </a:t>
            </a:r>
            <a:r>
              <a:rPr lang="cs-CZ" b="1" dirty="0"/>
              <a:t>můžete připojit do jakékoliv skupiny lidí, které spojuje nějaké stejné téma</a:t>
            </a:r>
            <a:r>
              <a:rPr lang="cs-CZ" dirty="0"/>
              <a:t>. Díky tomu tak lze snadno hledat nové bydlení, koupit obnošené oblečení, nebo se přidat k lidem, kteří mají stejné zájmy a koníčky jako vy.</a:t>
            </a:r>
          </a:p>
          <a:p>
            <a:r>
              <a:rPr lang="cs-CZ" dirty="0"/>
              <a:t>Na </a:t>
            </a:r>
            <a:r>
              <a:rPr lang="cs-CZ" dirty="0" err="1"/>
              <a:t>Facebooku</a:t>
            </a:r>
            <a:r>
              <a:rPr lang="cs-CZ" dirty="0"/>
              <a:t> můžete hrát hry, vytvářet pozvánky na reálné události a lze také využívat čím dál více oblíbená </a:t>
            </a:r>
            <a:r>
              <a:rPr lang="cs-CZ" dirty="0" err="1"/>
              <a:t>Stories</a:t>
            </a:r>
            <a:r>
              <a:rPr lang="cs-CZ" dirty="0"/>
              <a:t>. Díky nim se svými přáteli na omezenou dobu sdílíte prostřednictvím fotek a krátkých videí každodenní střípky ze svého života.</a:t>
            </a:r>
          </a:p>
          <a:p>
            <a:r>
              <a:rPr lang="cs-CZ" dirty="0"/>
              <a:t>Tato sociální síť však nemusí sloužit pouze k zábavě, na </a:t>
            </a:r>
            <a:r>
              <a:rPr lang="cs-CZ" dirty="0" err="1">
                <a:hlinkClick r:id="rId4"/>
              </a:rPr>
              <a:t>Facebooku</a:t>
            </a:r>
            <a:r>
              <a:rPr lang="cs-CZ" dirty="0">
                <a:hlinkClick r:id="rId4"/>
              </a:rPr>
              <a:t> můžete i vydělávat</a:t>
            </a:r>
            <a:r>
              <a:rPr lang="cs-CZ" dirty="0"/>
              <a:t>.</a:t>
            </a:r>
          </a:p>
          <a:p>
            <a:r>
              <a:rPr lang="cs-CZ" b="1" dirty="0" err="1"/>
              <a:t>Instagram</a:t>
            </a:r>
            <a:endParaRPr lang="cs-CZ" b="1" dirty="0"/>
          </a:p>
          <a:p>
            <a:r>
              <a:rPr lang="cs-CZ" dirty="0" err="1">
                <a:hlinkClick r:id="rId5"/>
              </a:rPr>
              <a:t>Instagram</a:t>
            </a:r>
            <a:r>
              <a:rPr lang="cs-CZ" dirty="0"/>
              <a:t> je místem, kde můžete prakticky s kýmkoli sdílet fotografie i videa a vést konverzaci prostřednictvím zpráv či komentářů. </a:t>
            </a:r>
            <a:r>
              <a:rPr lang="cs-CZ" b="1" dirty="0"/>
              <a:t>Využívají jej nejen jednotlivci, ale pro svou propagaci si jej oblíbily i</a:t>
            </a:r>
            <a:r>
              <a:rPr lang="cs-CZ" dirty="0"/>
              <a:t> </a:t>
            </a:r>
            <a:r>
              <a:rPr lang="cs-CZ" b="1" dirty="0"/>
              <a:t>firmy a </a:t>
            </a:r>
            <a:r>
              <a:rPr lang="cs-CZ" b="1" dirty="0" err="1">
                <a:hlinkClick r:id="rId6"/>
              </a:rPr>
              <a:t>mikroinfluenceři</a:t>
            </a:r>
            <a:r>
              <a:rPr lang="cs-CZ" b="1" dirty="0"/>
              <a:t>.</a:t>
            </a:r>
            <a:r>
              <a:rPr lang="cs-CZ" dirty="0"/>
              <a:t> Fotografie a videa, která chcete takzvaně </a:t>
            </a:r>
            <a:r>
              <a:rPr lang="cs-CZ" dirty="0" err="1"/>
              <a:t>postovat</a:t>
            </a:r>
            <a:r>
              <a:rPr lang="cs-CZ" dirty="0"/>
              <a:t>, tedy přidávat na svůj profil, můžete doplnit o popisek a klíčová slova, takzvané </a:t>
            </a:r>
            <a:r>
              <a:rPr lang="cs-CZ" dirty="0" err="1"/>
              <a:t>hashtagy</a:t>
            </a:r>
            <a:r>
              <a:rPr lang="cs-CZ" dirty="0"/>
              <a:t>, na jejichž základě můžete najít příspěvky se stejným označením.</a:t>
            </a:r>
          </a:p>
          <a:p>
            <a:r>
              <a:rPr lang="cs-CZ" dirty="0"/>
              <a:t>Fotky a videa můžete na </a:t>
            </a:r>
            <a:r>
              <a:rPr lang="cs-CZ" dirty="0" err="1"/>
              <a:t>Instagramu</a:t>
            </a:r>
            <a:r>
              <a:rPr lang="cs-CZ" dirty="0"/>
              <a:t> nebo v různých aplikacích upravovat, přidávat filtry a ladit je do stejného tónu tak, aby vytvořily sjednocený </a:t>
            </a:r>
            <a:r>
              <a:rPr lang="cs-CZ" dirty="0" err="1"/>
              <a:t>feed</a:t>
            </a:r>
            <a:r>
              <a:rPr lang="cs-CZ" dirty="0"/>
              <a:t>. Tedy aby byl váš profil sladěn. K </a:t>
            </a:r>
            <a:r>
              <a:rPr lang="cs-CZ" dirty="0">
                <a:hlinkClick r:id="rId7"/>
              </a:rPr>
              <a:t>vytvoření úspěšného profilu</a:t>
            </a:r>
            <a:r>
              <a:rPr lang="cs-CZ" dirty="0"/>
              <a:t> můžete využít </a:t>
            </a:r>
            <a:r>
              <a:rPr lang="cs-CZ" dirty="0">
                <a:hlinkClick r:id="rId8"/>
              </a:rPr>
              <a:t>mnoho užitečných aplikací</a:t>
            </a:r>
            <a:r>
              <a:rPr lang="cs-CZ" dirty="0"/>
              <a:t>.</a:t>
            </a:r>
          </a:p>
          <a:p>
            <a:r>
              <a:rPr lang="cs-CZ" dirty="0"/>
              <a:t>Velmi populární jsou také </a:t>
            </a:r>
            <a:r>
              <a:rPr lang="cs-CZ" dirty="0" err="1"/>
              <a:t>Insta</a:t>
            </a:r>
            <a:r>
              <a:rPr lang="cs-CZ" dirty="0"/>
              <a:t> </a:t>
            </a:r>
            <a:r>
              <a:rPr lang="cs-CZ" dirty="0" err="1"/>
              <a:t>Stories</a:t>
            </a:r>
            <a:r>
              <a:rPr lang="cs-CZ" dirty="0"/>
              <a:t>. Jedná se o vkládání krátkých videí či fotografií, které tvoří váš den. Ty se objevují vašim přátelům pouze po dobu 24 hodin od přidání. Pokud je potom dáte do svého výběru, jsou k zhlédnutí i později, v opačném případě se k nim již nelze vrátit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51520" y="-6753880"/>
            <a:ext cx="8892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/>
              <a:t>YouTube</a:t>
            </a:r>
            <a:endParaRPr lang="cs-CZ" b="1" dirty="0"/>
          </a:p>
          <a:p>
            <a:r>
              <a:rPr lang="cs-CZ" dirty="0" err="1">
                <a:hlinkClick r:id="rId9"/>
              </a:rPr>
              <a:t>YouTube</a:t>
            </a:r>
            <a:r>
              <a:rPr lang="cs-CZ" dirty="0"/>
              <a:t> je místem plným videí. Je to síť, která patří mezi nejpoužívanější sociální sítě v Česku. Videa zde můžete sledovat i sdílet s ostatními uživateli.</a:t>
            </a:r>
            <a:r>
              <a:rPr lang="cs-CZ" b="1" dirty="0"/>
              <a:t> K nahrávání videí je nutné mít založený profil. Ke sledování jej však nepotřebujete.</a:t>
            </a:r>
            <a:endParaRPr lang="cs-CZ" dirty="0"/>
          </a:p>
          <a:p>
            <a:r>
              <a:rPr lang="cs-CZ" dirty="0"/>
              <a:t>Navíc videa můžete sledovat zadarmo. Pokud vám tedy nevadí, že musíte občas zhlédnout i reklamy, ty totiž nelze vypnout. Vyhnout se jim můžete pouze v případě využívání placené verze </a:t>
            </a:r>
            <a:r>
              <a:rPr lang="cs-CZ" dirty="0" err="1"/>
              <a:t>YouTube</a:t>
            </a:r>
            <a:r>
              <a:rPr lang="cs-CZ" dirty="0"/>
              <a:t> Premium, která navíc nabízí možnost sledovat videa </a:t>
            </a:r>
            <a:r>
              <a:rPr lang="cs-CZ" dirty="0" err="1"/>
              <a:t>offline</a:t>
            </a:r>
            <a:r>
              <a:rPr lang="cs-CZ" dirty="0"/>
              <a:t> či na pozadí vašeho zařízení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703189"/>
            <a:ext cx="88924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/>
              <a:t>TikTok</a:t>
            </a:r>
            <a:endParaRPr lang="cs-CZ" b="1" dirty="0"/>
          </a:p>
          <a:p>
            <a:r>
              <a:rPr lang="cs-CZ" dirty="0"/>
              <a:t>Pro vytváření zpravidla zábavných </a:t>
            </a:r>
            <a:r>
              <a:rPr lang="cs-CZ" dirty="0" smtClean="0"/>
              <a:t>videí. </a:t>
            </a:r>
            <a:r>
              <a:rPr lang="cs-CZ" dirty="0"/>
              <a:t>Jedná se o původně čínskou </a:t>
            </a:r>
            <a:r>
              <a:rPr lang="cs-CZ" b="1" dirty="0"/>
              <a:t>sociální síť, která je plná zábavy</a:t>
            </a:r>
            <a:r>
              <a:rPr lang="cs-CZ" dirty="0"/>
              <a:t> a získala si popularitu napříč světem. Je možné na ni nahrávat videoklipy a videa do maximální délky jedné minuty. Pokud chcete videa sledovat, není nutné abyste si založili </a:t>
            </a:r>
            <a:r>
              <a:rPr lang="cs-CZ" dirty="0" err="1" smtClean="0"/>
              <a:t>účetPro</a:t>
            </a:r>
            <a:r>
              <a:rPr lang="cs-CZ" dirty="0" smtClean="0"/>
              <a:t> přidávání videí - bez </a:t>
            </a:r>
            <a:r>
              <a:rPr lang="cs-CZ" dirty="0"/>
              <a:t>registrace a vytvoření účtu </a:t>
            </a:r>
            <a:r>
              <a:rPr lang="cs-CZ" dirty="0" smtClean="0"/>
              <a:t>nejde.</a:t>
            </a:r>
            <a:endParaRPr lang="cs-CZ" dirty="0"/>
          </a:p>
          <a:p>
            <a:r>
              <a:rPr lang="cs-CZ" b="1" dirty="0" err="1"/>
              <a:t>Snapchat</a:t>
            </a:r>
            <a:endParaRPr lang="cs-CZ" b="1" dirty="0"/>
          </a:p>
          <a:p>
            <a:r>
              <a:rPr lang="cs-CZ" dirty="0" smtClean="0"/>
              <a:t>je </a:t>
            </a:r>
            <a:r>
              <a:rPr lang="cs-CZ" dirty="0"/>
              <a:t>sociální síť, </a:t>
            </a:r>
            <a:r>
              <a:rPr lang="cs-CZ" dirty="0" smtClean="0"/>
              <a:t>sdílení fotek, videí </a:t>
            </a:r>
            <a:r>
              <a:rPr lang="cs-CZ" dirty="0"/>
              <a:t>či </a:t>
            </a:r>
            <a:r>
              <a:rPr lang="cs-CZ" dirty="0" smtClean="0"/>
              <a:t>zpráv. </a:t>
            </a:r>
            <a:r>
              <a:rPr lang="cs-CZ" dirty="0"/>
              <a:t>Ty se, podle výběru odesílatele, příjemci </a:t>
            </a:r>
            <a:r>
              <a:rPr lang="cs-CZ" b="1" dirty="0"/>
              <a:t>objeví pouze na jednu až deset sekund.</a:t>
            </a:r>
            <a:r>
              <a:rPr lang="cs-CZ" dirty="0"/>
              <a:t> Při zasílání fotografií můžete využít filtr, přidat text nebo fotografie různě upravit třeba nakreslením obrázku.</a:t>
            </a:r>
          </a:p>
          <a:p>
            <a:r>
              <a:rPr lang="cs-CZ" b="1" dirty="0" err="1"/>
              <a:t>LinkedIn</a:t>
            </a:r>
            <a:endParaRPr lang="cs-CZ" b="1" dirty="0"/>
          </a:p>
          <a:p>
            <a:r>
              <a:rPr lang="cs-CZ" dirty="0" smtClean="0"/>
              <a:t>je </a:t>
            </a:r>
            <a:r>
              <a:rPr lang="cs-CZ" dirty="0"/>
              <a:t>sociální sítí, která spojuje lidi napříč profesemi. Jde o místo, kde si firmy či jednotlivci vytvoří profil, který doplní o svůj životopis, vzdělání a dosavadní kariéru.</a:t>
            </a:r>
          </a:p>
          <a:p>
            <a:r>
              <a:rPr lang="cs-CZ" dirty="0"/>
              <a:t>Díky této sociální síti se můžete snadno dostat i ke kontaktům lidí, </a:t>
            </a:r>
            <a:r>
              <a:rPr lang="cs-CZ" b="1" dirty="0" smtClean="0"/>
              <a:t>získáte </a:t>
            </a:r>
            <a:r>
              <a:rPr lang="cs-CZ" b="1" dirty="0"/>
              <a:t>kontakty svých kontaktů</a:t>
            </a:r>
            <a:r>
              <a:rPr lang="cs-CZ" dirty="0"/>
              <a:t>. Můžete zde vyhledat uživatele, se kterými jste přišli do styku třeba při studiích či ve svém prvním </a:t>
            </a:r>
            <a:r>
              <a:rPr lang="cs-CZ" dirty="0" smtClean="0"/>
              <a:t>zaměstnání, místo </a:t>
            </a:r>
            <a:r>
              <a:rPr lang="cs-CZ" dirty="0"/>
              <a:t>hledání nových pracovníků či pracovních příležitostí.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647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2091" y="195486"/>
            <a:ext cx="9074087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err="1"/>
              <a:t>Instagram</a:t>
            </a:r>
            <a:endParaRPr lang="cs-CZ" sz="2000" b="1" dirty="0"/>
          </a:p>
          <a:p>
            <a:r>
              <a:rPr lang="cs-CZ" dirty="0" smtClean="0"/>
              <a:t>s </a:t>
            </a:r>
            <a:r>
              <a:rPr lang="cs-CZ" dirty="0"/>
              <a:t>kýmkoli sdílet fotografie i videa a vést konverzaci prostřednictvím zpráv či komentářů. </a:t>
            </a:r>
            <a:endParaRPr lang="cs-CZ" dirty="0" smtClean="0"/>
          </a:p>
          <a:p>
            <a:r>
              <a:rPr lang="cs-CZ" b="1" dirty="0" smtClean="0"/>
              <a:t>Využívají </a:t>
            </a:r>
            <a:r>
              <a:rPr lang="cs-CZ" b="1" dirty="0"/>
              <a:t>jej nejen jednotlivci, ale pro svou propagaci si jej oblíbily i</a:t>
            </a:r>
            <a:r>
              <a:rPr lang="cs-CZ" dirty="0"/>
              <a:t> </a:t>
            </a:r>
            <a:r>
              <a:rPr lang="cs-CZ" b="1" dirty="0"/>
              <a:t>firmy a </a:t>
            </a:r>
            <a:r>
              <a:rPr lang="cs-CZ" b="1" dirty="0" err="1" smtClean="0"/>
              <a:t>influenceři</a:t>
            </a:r>
            <a:r>
              <a:rPr lang="cs-CZ" b="1" dirty="0" smtClean="0"/>
              <a:t>. </a:t>
            </a:r>
            <a:r>
              <a:rPr lang="cs-CZ" dirty="0" smtClean="0"/>
              <a:t>Fotografie </a:t>
            </a:r>
            <a:r>
              <a:rPr lang="cs-CZ" dirty="0"/>
              <a:t>a </a:t>
            </a:r>
            <a:r>
              <a:rPr lang="cs-CZ" dirty="0" smtClean="0"/>
              <a:t>videa - posty, </a:t>
            </a:r>
            <a:r>
              <a:rPr lang="cs-CZ" dirty="0"/>
              <a:t>tedy přidávat na svůj profil, můžete doplnit o popisek a klíčová slova, takzvané </a:t>
            </a:r>
            <a:r>
              <a:rPr lang="cs-CZ" dirty="0" err="1"/>
              <a:t>hashtagy</a:t>
            </a:r>
            <a:r>
              <a:rPr lang="cs-CZ" dirty="0"/>
              <a:t>, na jejichž základě můžete najít příspěvky se stejným označením.</a:t>
            </a:r>
          </a:p>
          <a:p>
            <a:r>
              <a:rPr lang="cs-CZ" dirty="0"/>
              <a:t>Fotky a videa </a:t>
            </a:r>
            <a:r>
              <a:rPr lang="cs-CZ" dirty="0" smtClean="0"/>
              <a:t>lze v </a:t>
            </a:r>
            <a:r>
              <a:rPr lang="cs-CZ" dirty="0"/>
              <a:t>různých aplikacích upravovat, přidávat filtry a ladit je do stejného tónu tak, aby vytvořily sjednocený </a:t>
            </a:r>
            <a:r>
              <a:rPr lang="cs-CZ" dirty="0" err="1"/>
              <a:t>feed</a:t>
            </a:r>
            <a:r>
              <a:rPr lang="cs-CZ" dirty="0"/>
              <a:t>. </a:t>
            </a:r>
          </a:p>
          <a:p>
            <a:r>
              <a:rPr lang="cs-CZ" dirty="0"/>
              <a:t>Velmi populární jsou také </a:t>
            </a:r>
            <a:r>
              <a:rPr lang="cs-CZ" b="1" dirty="0" err="1"/>
              <a:t>Insta</a:t>
            </a:r>
            <a:r>
              <a:rPr lang="cs-CZ" b="1" dirty="0"/>
              <a:t> </a:t>
            </a:r>
            <a:r>
              <a:rPr lang="cs-CZ" b="1" dirty="0" err="1"/>
              <a:t>Stories</a:t>
            </a:r>
            <a:r>
              <a:rPr lang="cs-CZ" dirty="0"/>
              <a:t>. Jedná se o vkládání krátkých videí či fotografií, které tvoří váš den. Ty se objevují vašim přátelům pouze po dobu 24 hodin od přidání. Pokud je potom dáte do svého výběru, jsou k zhlédnutí i později, v opačném případě se k nim již nelze vrátit.</a:t>
            </a:r>
          </a:p>
          <a:p>
            <a:r>
              <a:rPr lang="cs-CZ" sz="2000" b="1" dirty="0" err="1"/>
              <a:t>YouTube</a:t>
            </a:r>
            <a:endParaRPr lang="cs-CZ" sz="2000" b="1" dirty="0"/>
          </a:p>
          <a:p>
            <a:r>
              <a:rPr lang="cs-CZ" dirty="0" smtClean="0"/>
              <a:t>je </a:t>
            </a:r>
            <a:r>
              <a:rPr lang="cs-CZ" dirty="0"/>
              <a:t>místem plným videí. Je to síť, která patří mezi nejpoužívanější sociální sítě v </a:t>
            </a:r>
            <a:r>
              <a:rPr lang="cs-CZ" dirty="0" smtClean="0"/>
              <a:t>Česku, můžete </a:t>
            </a:r>
            <a:r>
              <a:rPr lang="cs-CZ" dirty="0"/>
              <a:t>sledovat i sdílet s ostatními uživateli.</a:t>
            </a:r>
            <a:r>
              <a:rPr lang="cs-CZ" b="1" dirty="0"/>
              <a:t> K nahrávání videí je nutné mít založený profil. Ke sledování jej však </a:t>
            </a:r>
            <a:r>
              <a:rPr lang="cs-CZ" b="1" dirty="0" smtClean="0"/>
              <a:t>nepotřebujete, </a:t>
            </a:r>
            <a:r>
              <a:rPr lang="cs-CZ" dirty="0" smtClean="0"/>
              <a:t>musíte </a:t>
            </a:r>
            <a:r>
              <a:rPr lang="cs-CZ" dirty="0"/>
              <a:t>občas zhlédnout i </a:t>
            </a:r>
            <a:r>
              <a:rPr lang="cs-CZ" dirty="0" smtClean="0"/>
              <a:t>reklamy. </a:t>
            </a:r>
            <a:r>
              <a:rPr lang="cs-CZ" dirty="0"/>
              <a:t>Vyhnout se jim můžete pouze v případě využívání </a:t>
            </a:r>
            <a:r>
              <a:rPr lang="cs-CZ" b="1" dirty="0"/>
              <a:t>placené verze </a:t>
            </a:r>
            <a:r>
              <a:rPr lang="cs-CZ" b="1" dirty="0" err="1"/>
              <a:t>YouTube</a:t>
            </a:r>
            <a:r>
              <a:rPr lang="cs-CZ" b="1" dirty="0"/>
              <a:t> Premium</a:t>
            </a:r>
            <a:r>
              <a:rPr lang="cs-CZ" dirty="0"/>
              <a:t>, která navíc nabízí možnost sledovat videa </a:t>
            </a:r>
            <a:r>
              <a:rPr lang="cs-CZ" dirty="0" err="1"/>
              <a:t>offline</a:t>
            </a:r>
            <a:r>
              <a:rPr lang="cs-CZ" dirty="0"/>
              <a:t> či na pozadí vašeho zařízení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277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Sociální sítě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51520" y="987574"/>
            <a:ext cx="8784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/>
              <a:t>Twitter</a:t>
            </a:r>
            <a:endParaRPr lang="cs-CZ" b="1" dirty="0"/>
          </a:p>
          <a:p>
            <a:r>
              <a:rPr lang="cs-CZ" dirty="0"/>
              <a:t>Základem </a:t>
            </a:r>
            <a:r>
              <a:rPr lang="cs-CZ" dirty="0" smtClean="0"/>
              <a:t>je </a:t>
            </a:r>
            <a:r>
              <a:rPr lang="cs-CZ" dirty="0"/>
              <a:t>takzvaný </a:t>
            </a:r>
            <a:r>
              <a:rPr lang="cs-CZ" b="1" dirty="0" err="1" smtClean="0"/>
              <a:t>tweet</a:t>
            </a:r>
            <a:r>
              <a:rPr lang="cs-CZ" dirty="0"/>
              <a:t> </a:t>
            </a:r>
            <a:r>
              <a:rPr lang="cs-CZ" dirty="0" smtClean="0"/>
              <a:t>- velmi </a:t>
            </a:r>
            <a:r>
              <a:rPr lang="cs-CZ" dirty="0"/>
              <a:t>krátká zpráva</a:t>
            </a:r>
            <a:r>
              <a:rPr lang="cs-CZ" b="1" dirty="0"/>
              <a:t>,</a:t>
            </a:r>
            <a:r>
              <a:rPr lang="cs-CZ" dirty="0"/>
              <a:t> příspěvek, který se zobrazí na vašem profilu. Doplněn může být o obrázek, nebo video. Na </a:t>
            </a:r>
            <a:r>
              <a:rPr lang="cs-CZ" dirty="0" err="1"/>
              <a:t>Twitteru</a:t>
            </a:r>
            <a:r>
              <a:rPr lang="cs-CZ" dirty="0"/>
              <a:t> můžete sledovat své přátele i veřejně známé osobnosti. Sledováním jejich profilu se vám zobrazí příspěvky uživatele a vy na ně můžete reagovat a začít tak konverzaci.</a:t>
            </a:r>
          </a:p>
          <a:p>
            <a:r>
              <a:rPr lang="cs-CZ" b="1" dirty="0" err="1"/>
              <a:t>Pinterest</a:t>
            </a:r>
            <a:endParaRPr lang="cs-CZ" b="1" dirty="0"/>
          </a:p>
          <a:p>
            <a:r>
              <a:rPr lang="cs-CZ" dirty="0" err="1"/>
              <a:t>Pinterest</a:t>
            </a:r>
            <a:r>
              <a:rPr lang="cs-CZ" dirty="0"/>
              <a:t> je sociální síť, na které můžete hledat inspiraci. Je plná kreativních fotografií a koláží, takzvaných pinů, které </a:t>
            </a:r>
            <a:r>
              <a:rPr lang="cs-CZ" b="1" dirty="0"/>
              <a:t>poskytují nepřeberné množství nápadů.</a:t>
            </a:r>
            <a:r>
              <a:rPr lang="cs-CZ" dirty="0"/>
              <a:t> Třeba pro plánování různých oslav, svateb či výzdob. Pokud se vám některý z obrázků líbí, jednoduše si jej připnete na svou nástěnku a kdykoliv se k němu můžete zpětně vrátit. Nástěnky je možné pro přehlednost pojmenovat. Zároveň můžete piny sdílet nebo stahovat.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175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BIG data a CR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236757" y="843558"/>
            <a:ext cx="8568952" cy="3627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Narůstající počet elektronických zařízení vytváří velký objem dat. Jejich charakteristickými rysy jsou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objem, rychlost a různorodost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/>
              <a:t>Historie výzkumu mobilních dat</a:t>
            </a:r>
            <a:r>
              <a:rPr lang="cs-CZ" dirty="0"/>
              <a:t> s ohledem na jejich využitelnost ve statistice sahá až do roku 2002, kdy na estonské Universitě v </a:t>
            </a:r>
            <a:r>
              <a:rPr lang="cs-CZ" dirty="0" err="1"/>
              <a:t>Tartu</a:t>
            </a:r>
            <a:r>
              <a:rPr lang="cs-CZ" dirty="0"/>
              <a:t> vznikají první studie. </a:t>
            </a:r>
            <a:endParaRPr lang="cs-CZ" dirty="0" smtClean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 smtClean="0"/>
              <a:t>V</a:t>
            </a:r>
            <a:r>
              <a:rPr lang="cs-CZ" dirty="0"/>
              <a:t> roce 2008 začala estonská Centrální banka s metodologickou a technologickou podporou společnosti </a:t>
            </a:r>
            <a:r>
              <a:rPr lang="cs-CZ" dirty="0" err="1"/>
              <a:t>Positium</a:t>
            </a:r>
            <a:r>
              <a:rPr lang="cs-CZ" dirty="0"/>
              <a:t> LBS využívat tato data pro výpočty související s tvorbou cestovní položky platební bilance. </a:t>
            </a:r>
            <a:endParaRPr lang="cs-CZ" dirty="0" smtClean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 smtClean="0"/>
              <a:t>Později </a:t>
            </a:r>
            <a:r>
              <a:rPr lang="cs-CZ" dirty="0"/>
              <a:t>se výzkum zaměřil na </a:t>
            </a:r>
            <a:r>
              <a:rPr lang="cs-CZ" b="1" dirty="0"/>
              <a:t>zjišťování údajů příjezdového a výjezdového cestovního ruchu. </a:t>
            </a:r>
            <a:r>
              <a:rPr lang="cs-CZ" dirty="0" smtClean="0"/>
              <a:t>2014 ČSÚ - workshop </a:t>
            </a:r>
            <a:r>
              <a:rPr lang="cs-CZ" dirty="0"/>
              <a:t>na téma využití dat mobilních operátorů pro statistiku turismu.</a:t>
            </a:r>
            <a:br>
              <a:rPr lang="cs-CZ" dirty="0"/>
            </a:b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03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b="1" dirty="0" smtClean="0">
                <a:effectLst/>
              </a:rPr>
              <a:t>Využití internetu v CR</a:t>
            </a:r>
            <a:endParaRPr lang="cs-CZ" b="1" dirty="0">
              <a:effectLst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39552" y="915566"/>
            <a:ext cx="5689798" cy="40934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2000" dirty="0" smtClean="0"/>
              <a:t>- stává se </a:t>
            </a:r>
            <a:r>
              <a:rPr lang="cs-CZ" sz="2000" b="1" dirty="0" smtClean="0"/>
              <a:t>významným </a:t>
            </a:r>
            <a:r>
              <a:rPr lang="cs-CZ" sz="2000" b="1" dirty="0"/>
              <a:t>nástrojem </a:t>
            </a:r>
            <a:r>
              <a:rPr lang="cs-CZ" sz="2000" dirty="0"/>
              <a:t>pro subjekty cestovního ruchu při získávání a výměně </a:t>
            </a:r>
            <a:r>
              <a:rPr lang="cs-CZ" sz="2000" b="1" dirty="0"/>
              <a:t>informací, provádění rezervací, prodej zájezdů</a:t>
            </a:r>
            <a:r>
              <a:rPr lang="cs-CZ" sz="2000" dirty="0"/>
              <a:t> apod. 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- rychlá, efektivní a levná </a:t>
            </a:r>
            <a:r>
              <a:rPr lang="cs-CZ" sz="2000" b="1" dirty="0" smtClean="0"/>
              <a:t>prezentace subjektů </a:t>
            </a:r>
            <a:r>
              <a:rPr lang="cs-CZ" sz="2000" dirty="0" smtClean="0"/>
              <a:t>a poskytovaných služeb cestovního ruchu.</a:t>
            </a:r>
          </a:p>
          <a:p>
            <a:endParaRPr lang="cs-CZ" sz="2000" dirty="0" smtClean="0"/>
          </a:p>
          <a:p>
            <a:r>
              <a:rPr lang="cs-CZ" sz="2000" dirty="0" smtClean="0"/>
              <a:t>- díky rozvoji internetu se výrazně </a:t>
            </a:r>
            <a:r>
              <a:rPr lang="cs-CZ" sz="2000" b="1" dirty="0" smtClean="0"/>
              <a:t>změnily marketingové strategie </a:t>
            </a:r>
            <a:r>
              <a:rPr lang="cs-CZ" sz="2000" dirty="0" smtClean="0"/>
              <a:t>v cestovním ruchu. </a:t>
            </a:r>
          </a:p>
          <a:p>
            <a:endParaRPr lang="cs-CZ" sz="2000" dirty="0"/>
          </a:p>
          <a:p>
            <a:r>
              <a:rPr lang="cs-CZ" sz="2000" dirty="0" smtClean="0"/>
              <a:t>- organizace si pečlivěji vybírají komunikační média, využívají </a:t>
            </a:r>
            <a:r>
              <a:rPr lang="cs-CZ" sz="2000" b="1" dirty="0" smtClean="0"/>
              <a:t>nové</a:t>
            </a:r>
            <a:r>
              <a:rPr lang="cs-CZ" sz="2000" dirty="0" smtClean="0"/>
              <a:t> </a:t>
            </a:r>
            <a:r>
              <a:rPr lang="cs-CZ" sz="2000" b="1" dirty="0" smtClean="0"/>
              <a:t>technologie</a:t>
            </a:r>
            <a:r>
              <a:rPr lang="cs-CZ" sz="2000" dirty="0" smtClean="0"/>
              <a:t> a budují nové formy vztahů se zákazníky. </a:t>
            </a:r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950" y="3219822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1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BIG data a CR</a:t>
            </a:r>
          </a:p>
        </p:txBody>
      </p:sp>
      <p:sp>
        <p:nvSpPr>
          <p:cNvPr id="3" name="Obdélník 2"/>
          <p:cNvSpPr/>
          <p:nvPr/>
        </p:nvSpPr>
        <p:spPr>
          <a:xfrm>
            <a:off x="251520" y="863590"/>
            <a:ext cx="8352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Signální data mobilních operátorů mohou být dobrým zdrojem pozorování toků osob uvnitř i vně jejich obvyklého prostředí. </a:t>
            </a:r>
            <a:endParaRPr lang="cs-CZ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krátkodobém a střednědobém horizontu mohou poskytovat dodatečné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informace statistice cestovního ruchu 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nebo vyplnit některé mezery, například tradičním šetřením obtížně zjistitelné pohyby nerezidentů, kteří pobývají mimo běžné pronajímané ubytování. </a:t>
            </a:r>
            <a:endParaRPr lang="cs-CZ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dlouhodobé perspektivy pak mohou mobilní data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snížit administrativní zátěž respondentů.</a:t>
            </a:r>
            <a:b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Příklady využití: </a:t>
            </a:r>
            <a:r>
              <a:rPr lang="cs-CZ" sz="1400" dirty="0"/>
              <a:t>V roce 2015 MMR ČR realizovalo </a:t>
            </a:r>
            <a:r>
              <a:rPr lang="cs-CZ" sz="1400" b="1" dirty="0"/>
              <a:t>pilotní šetření příjezdového cestovního ruchu prostřednictvím GSM dat</a:t>
            </a:r>
            <a:r>
              <a:rPr lang="cs-CZ" sz="1400" dirty="0"/>
              <a:t>, které testovalo potenciál zmíněných dat pro účely zajištění údajů o incomingu. Projekt zahrnoval terénní šetření počtu a struktury zahraničních a tuzemských návštěvníků v pěti odlišných lokalitách s vysokou návštěvností a současně zaměření těchto lokalit mobilním operátorem. Porovnání obou zdrojů dat ukázalo </a:t>
            </a:r>
            <a:r>
              <a:rPr lang="cs-CZ" sz="1400" b="1" dirty="0"/>
              <a:t>plnohodnotnou schopnost GSM měření získávat kvantitativní charakteristiky a dodat přesné výsledky</a:t>
            </a:r>
            <a:r>
              <a:rPr lang="cs-CZ" sz="1400" dirty="0"/>
              <a:t> (v roce 2015 se provedla analýza návštěvnosti města Plzně – evropského hlavního města kultury, první město v ČR, kde se po dvanáct měsíců v roce sledovalo celé území sídla. Ze signálních dat mobilních operátorů se podařilo velmi přesně zjistit počet jednodenních návštěvníků Plzně.</a:t>
            </a:r>
          </a:p>
          <a:p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4725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5696" y="195486"/>
            <a:ext cx="4536504" cy="507703"/>
          </a:xfrm>
        </p:spPr>
        <p:txBody>
          <a:bodyPr/>
          <a:lstStyle/>
          <a:p>
            <a:pPr algn="ctr"/>
            <a:r>
              <a:rPr lang="cs-CZ" b="1" dirty="0" smtClean="0"/>
              <a:t>Shrnutí přednášky</a:t>
            </a: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915566"/>
            <a:ext cx="8784976" cy="40934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Využití internetu v CR </a:t>
            </a:r>
            <a:r>
              <a:rPr lang="cs-CZ" sz="2000" dirty="0" smtClean="0"/>
              <a:t>– pro firmu i zákazníka: informace, rezervace, prodej služeb, prezentace subjektů, vliv na marketingové strategie, nové technologie…vyhledávání,</a:t>
            </a:r>
          </a:p>
          <a:p>
            <a:r>
              <a:rPr lang="cs-CZ" sz="2000" b="1" dirty="0" smtClean="0"/>
              <a:t>E-marketing</a:t>
            </a:r>
            <a:r>
              <a:rPr lang="cs-CZ" sz="2000" dirty="0" smtClean="0"/>
              <a:t> – internetové podnikání a obchodování, interaktivní komunikace, portály, katalogové vyhledávače, nabídky produktů a prodej,</a:t>
            </a:r>
          </a:p>
          <a:p>
            <a:r>
              <a:rPr lang="cs-CZ" sz="2000" b="1" dirty="0" smtClean="0"/>
              <a:t>Výhody internetové komunikace </a:t>
            </a:r>
            <a:r>
              <a:rPr lang="cs-CZ" sz="2000" dirty="0" smtClean="0"/>
              <a:t>– přesná segmentace, nepřetržitost reklamy, zpětná vazba, flexibilita, synergický efekt komunikace,</a:t>
            </a:r>
          </a:p>
          <a:p>
            <a:r>
              <a:rPr lang="cs-CZ" sz="2000" b="1" dirty="0" smtClean="0"/>
              <a:t>On-line reklama </a:t>
            </a:r>
            <a:r>
              <a:rPr lang="cs-CZ" sz="2000" dirty="0" smtClean="0"/>
              <a:t>– výhody a nevýhody reklamy, optimalizace výdajů do reklamy, formy reklamy, </a:t>
            </a:r>
            <a:r>
              <a:rPr lang="cs-CZ" sz="2000" dirty="0" err="1" smtClean="0"/>
              <a:t>bannerová</a:t>
            </a:r>
            <a:r>
              <a:rPr lang="cs-CZ" sz="2000" dirty="0" smtClean="0"/>
              <a:t> reklama,…</a:t>
            </a:r>
          </a:p>
          <a:p>
            <a:r>
              <a:rPr lang="cs-CZ" sz="2000" b="1" dirty="0" smtClean="0"/>
              <a:t>Webové stránky </a:t>
            </a:r>
            <a:r>
              <a:rPr lang="cs-CZ" sz="2000" dirty="0" smtClean="0"/>
              <a:t>– charakter informací, jejich uspořádání, funkce stránek, důvody zviditelnění firem,…</a:t>
            </a:r>
          </a:p>
          <a:p>
            <a:r>
              <a:rPr lang="cs-CZ" sz="2000" b="1" dirty="0" smtClean="0"/>
              <a:t>Internetové katalogy firem</a:t>
            </a:r>
            <a:r>
              <a:rPr lang="cs-CZ" sz="2000" dirty="0" smtClean="0"/>
              <a:t> – všeobecné, specializované oborové</a:t>
            </a:r>
          </a:p>
          <a:p>
            <a:r>
              <a:rPr lang="cs-CZ" sz="2000" b="1" dirty="0" smtClean="0"/>
              <a:t>Marketing na sociálních sítích </a:t>
            </a:r>
            <a:r>
              <a:rPr lang="cs-CZ" sz="2000" dirty="0" smtClean="0"/>
              <a:t>-   přínosy, podmínky, používání, reklama, sítě.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868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5736" y="2427734"/>
            <a:ext cx="4536504" cy="507703"/>
          </a:xfrm>
        </p:spPr>
        <p:txBody>
          <a:bodyPr/>
          <a:lstStyle/>
          <a:p>
            <a:pPr algn="ctr"/>
            <a:r>
              <a:rPr lang="cs-CZ" dirty="0" smtClean="0"/>
              <a:t>Děkuji za pozornost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2688370"/>
            <a:ext cx="25050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1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96744" cy="507703"/>
          </a:xfrm>
        </p:spPr>
        <p:txBody>
          <a:bodyPr/>
          <a:lstStyle/>
          <a:p>
            <a:r>
              <a:rPr lang="cs-CZ" b="1" dirty="0"/>
              <a:t>Využití internetu v CR</a:t>
            </a:r>
            <a:endParaRPr lang="cs-CZ" b="1" cap="small" dirty="0"/>
          </a:p>
        </p:txBody>
      </p:sp>
      <p:sp>
        <p:nvSpPr>
          <p:cNvPr id="8" name="Obdélník 7"/>
          <p:cNvSpPr/>
          <p:nvPr/>
        </p:nvSpPr>
        <p:spPr>
          <a:xfrm>
            <a:off x="179512" y="915566"/>
            <a:ext cx="4680520" cy="3785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p</a:t>
            </a:r>
            <a:r>
              <a:rPr lang="cs-CZ" sz="2000" b="1" dirty="0" smtClean="0"/>
              <a:t>rezentace</a:t>
            </a:r>
            <a:r>
              <a:rPr lang="cs-CZ" sz="2000" dirty="0" smtClean="0"/>
              <a:t> </a:t>
            </a:r>
            <a:r>
              <a:rPr lang="cs-CZ" sz="2000" b="1" dirty="0"/>
              <a:t>destinace</a:t>
            </a:r>
            <a:r>
              <a:rPr lang="cs-CZ" sz="2000" dirty="0"/>
              <a:t> </a:t>
            </a:r>
            <a:r>
              <a:rPr lang="cs-CZ" sz="2000" dirty="0" smtClean="0"/>
              <a:t>CR. </a:t>
            </a:r>
            <a:endParaRPr lang="cs-CZ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/>
              <a:t>o</a:t>
            </a:r>
            <a:r>
              <a:rPr lang="cs-CZ" sz="2000" dirty="0" smtClean="0"/>
              <a:t>n-line </a:t>
            </a:r>
            <a:r>
              <a:rPr lang="cs-CZ" sz="2000" b="1" dirty="0"/>
              <a:t>vyhledávání</a:t>
            </a:r>
            <a:r>
              <a:rPr lang="cs-CZ" sz="2000" dirty="0"/>
              <a:t> (dopravního spojení).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o</a:t>
            </a:r>
            <a:r>
              <a:rPr lang="cs-CZ" sz="2000" b="1" dirty="0" smtClean="0"/>
              <a:t>n-line </a:t>
            </a:r>
            <a:r>
              <a:rPr lang="cs-CZ" sz="2000" b="1" dirty="0"/>
              <a:t>rezervace služeb </a:t>
            </a:r>
            <a:r>
              <a:rPr lang="cs-CZ" sz="2000" dirty="0" smtClean="0"/>
              <a:t>CR. </a:t>
            </a:r>
            <a:endParaRPr lang="cs-CZ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p</a:t>
            </a:r>
            <a:r>
              <a:rPr lang="cs-CZ" sz="2000" b="1" dirty="0" smtClean="0"/>
              <a:t>rezentace </a:t>
            </a:r>
            <a:r>
              <a:rPr lang="cs-CZ" sz="2000" b="1" dirty="0"/>
              <a:t>nabídky služeb</a:t>
            </a:r>
            <a:r>
              <a:rPr lang="cs-CZ" sz="2000" dirty="0"/>
              <a:t> subjektů </a:t>
            </a:r>
            <a:r>
              <a:rPr lang="cs-CZ" sz="2000" dirty="0" smtClean="0"/>
              <a:t>CR (cestovní </a:t>
            </a:r>
            <a:r>
              <a:rPr lang="cs-CZ" sz="2000" dirty="0"/>
              <a:t>kanceláře, hotely a restaurace apod.).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m</a:t>
            </a:r>
            <a:r>
              <a:rPr lang="cs-CZ" sz="2000" b="1" dirty="0" smtClean="0"/>
              <a:t>etainformace </a:t>
            </a:r>
            <a:r>
              <a:rPr lang="cs-CZ" sz="2000" b="1" dirty="0"/>
              <a:t>a primární informace</a:t>
            </a:r>
            <a:r>
              <a:rPr lang="cs-CZ" sz="2000" dirty="0"/>
              <a:t> (tj. vyhledávací služby a rozcestníky).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d</a:t>
            </a:r>
            <a:r>
              <a:rPr lang="cs-CZ" sz="2000" b="1" dirty="0" smtClean="0"/>
              <a:t>alší </a:t>
            </a:r>
            <a:r>
              <a:rPr lang="cs-CZ" sz="2000" b="1" dirty="0"/>
              <a:t>informace </a:t>
            </a:r>
            <a:r>
              <a:rPr lang="cs-CZ" sz="2000" dirty="0"/>
              <a:t>z oblasti </a:t>
            </a:r>
            <a:r>
              <a:rPr lang="cs-CZ" sz="2000" dirty="0" smtClean="0"/>
              <a:t>CR </a:t>
            </a:r>
            <a:r>
              <a:rPr lang="cs-CZ" sz="2000" dirty="0"/>
              <a:t>(statistické přehledy, počasí, doporučení pro různé oblasti světa, tipy na výlet atd.).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995686"/>
            <a:ext cx="3822847" cy="206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0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96744" cy="507703"/>
          </a:xfrm>
        </p:spPr>
        <p:txBody>
          <a:bodyPr/>
          <a:lstStyle/>
          <a:p>
            <a:r>
              <a:rPr lang="cs-CZ" b="1" dirty="0"/>
              <a:t>E-marketing</a:t>
            </a:r>
            <a:endParaRPr lang="cs-CZ" b="1" dirty="0">
              <a:effectLst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67544" y="983673"/>
            <a:ext cx="7488832" cy="19389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/>
              <a:t>E-marketing představuje snahu organizace informovat o produktech a službách </a:t>
            </a:r>
            <a:r>
              <a:rPr lang="cs-CZ" sz="2000" dirty="0" smtClean="0"/>
              <a:t>prostřednictvím </a:t>
            </a:r>
            <a:r>
              <a:rPr lang="cs-CZ" sz="2000" dirty="0"/>
              <a:t>internetu. </a:t>
            </a:r>
            <a:endParaRPr lang="cs-CZ" sz="2000" dirty="0" smtClean="0"/>
          </a:p>
          <a:p>
            <a:pPr algn="just">
              <a:lnSpc>
                <a:spcPct val="150000"/>
              </a:lnSpc>
            </a:pPr>
            <a:r>
              <a:rPr lang="cs-CZ" sz="2000" dirty="0" smtClean="0"/>
              <a:t>Patří </a:t>
            </a:r>
            <a:r>
              <a:rPr lang="cs-CZ" sz="2000" dirty="0"/>
              <a:t>sem internetový marketing (webový marketing), mobilní marketing, </a:t>
            </a:r>
            <a:r>
              <a:rPr lang="cs-CZ" sz="2000" dirty="0" err="1"/>
              <a:t>position</a:t>
            </a:r>
            <a:r>
              <a:rPr lang="cs-CZ" sz="2000" dirty="0"/>
              <a:t> marketing a </a:t>
            </a:r>
            <a:r>
              <a:rPr lang="cs-CZ" sz="2000" dirty="0" smtClean="0"/>
              <a:t>online </a:t>
            </a:r>
            <a:r>
              <a:rPr lang="cs-CZ" sz="2000" dirty="0" smtClean="0"/>
              <a:t>televize. </a:t>
            </a:r>
            <a:endParaRPr lang="cs-CZ" sz="2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632" y="314781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3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96744" cy="507703"/>
          </a:xfrm>
        </p:spPr>
        <p:txBody>
          <a:bodyPr/>
          <a:lstStyle/>
          <a:p>
            <a:r>
              <a:rPr lang="cs-CZ" b="1" dirty="0"/>
              <a:t>E-marketing v cestovním ruchu</a:t>
            </a:r>
            <a:endParaRPr lang="cs-CZ" b="1" dirty="0">
              <a:effectLst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608657"/>
            <a:ext cx="6804248" cy="46628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E-marketing v </a:t>
            </a:r>
            <a:r>
              <a:rPr lang="cs-CZ" dirty="0" smtClean="0"/>
              <a:t>CR </a:t>
            </a:r>
            <a:r>
              <a:rPr lang="cs-CZ" dirty="0"/>
              <a:t>má více </a:t>
            </a:r>
            <a:r>
              <a:rPr lang="cs-CZ" dirty="0" smtClean="0"/>
              <a:t>součástí.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K</a:t>
            </a:r>
            <a:r>
              <a:rPr lang="cs-CZ" b="1" dirty="0" smtClean="0"/>
              <a:t>omunikace </a:t>
            </a:r>
            <a:r>
              <a:rPr lang="cs-CZ" b="1" dirty="0"/>
              <a:t>je interaktivní</a:t>
            </a:r>
            <a:r>
              <a:rPr lang="cs-CZ" dirty="0"/>
              <a:t>, zákazníci očekávají okamžitou odpověď, organizace musí pečovat o obsah svých webovských stránek. </a:t>
            </a:r>
            <a:endParaRPr lang="cs-CZ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S</a:t>
            </a:r>
            <a:r>
              <a:rPr lang="cs-CZ" dirty="0" smtClean="0"/>
              <a:t> </a:t>
            </a:r>
            <a:r>
              <a:rPr lang="cs-CZ" dirty="0"/>
              <a:t>elektronickým marketingem souvisí </a:t>
            </a:r>
            <a:r>
              <a:rPr lang="cs-CZ" b="1" dirty="0"/>
              <a:t>internetové podnikání a </a:t>
            </a:r>
            <a:r>
              <a:rPr lang="cs-CZ" b="1" dirty="0" smtClean="0"/>
              <a:t>obchodování</a:t>
            </a:r>
            <a:r>
              <a:rPr lang="cs-CZ" dirty="0"/>
              <a:t>. </a:t>
            </a:r>
            <a:endParaRPr lang="cs-CZ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N</a:t>
            </a:r>
            <a:r>
              <a:rPr lang="cs-CZ" dirty="0" smtClean="0"/>
              <a:t>a </a:t>
            </a:r>
            <a:r>
              <a:rPr lang="cs-CZ" dirty="0"/>
              <a:t>internetu mohou </a:t>
            </a:r>
            <a:r>
              <a:rPr lang="cs-CZ" dirty="0" smtClean="0"/>
              <a:t>organizace </a:t>
            </a:r>
            <a:r>
              <a:rPr lang="cs-CZ" dirty="0"/>
              <a:t>a cílová místa poskytovat informace o svých produktech. </a:t>
            </a:r>
            <a:endParaRPr lang="cs-CZ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N</a:t>
            </a:r>
            <a:r>
              <a:rPr lang="cs-CZ" b="1" dirty="0" smtClean="0"/>
              <a:t>a </a:t>
            </a:r>
            <a:r>
              <a:rPr lang="cs-CZ" b="1" dirty="0"/>
              <a:t>internetu vznikají </a:t>
            </a:r>
            <a:r>
              <a:rPr lang="cs-CZ" b="1" dirty="0" smtClean="0"/>
              <a:t>portály </a:t>
            </a:r>
            <a:r>
              <a:rPr lang="cs-CZ" dirty="0" smtClean="0"/>
              <a:t>- katalogové </a:t>
            </a:r>
            <a:r>
              <a:rPr lang="cs-CZ" dirty="0"/>
              <a:t>a nebo fulltextové vyhledavače konkrétní nabídky </a:t>
            </a:r>
            <a:r>
              <a:rPr lang="cs-CZ" dirty="0" smtClean="0"/>
              <a:t>CR - vyhledávání vyhovujícího produktu, možnost </a:t>
            </a:r>
            <a:r>
              <a:rPr lang="cs-CZ" dirty="0"/>
              <a:t>rezervace, nebo přímého nákupu.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025" y="1339864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0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96744" cy="507703"/>
          </a:xfrm>
        </p:spPr>
        <p:txBody>
          <a:bodyPr/>
          <a:lstStyle/>
          <a:p>
            <a:r>
              <a:rPr lang="cs-CZ" b="1" dirty="0"/>
              <a:t>E-marketing v cestovním ruchu</a:t>
            </a:r>
            <a:endParaRPr lang="cs-CZ" b="1" dirty="0">
              <a:effectLst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23528" y="1203598"/>
            <a:ext cx="8496944" cy="34470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2000" b="1" dirty="0" smtClean="0"/>
              <a:t>Potenciální zákazník v CR </a:t>
            </a:r>
            <a:r>
              <a:rPr lang="cs-CZ" sz="2000" b="1" dirty="0" smtClean="0"/>
              <a:t>- informace </a:t>
            </a:r>
            <a:r>
              <a:rPr lang="cs-CZ" sz="2000" dirty="0" smtClean="0"/>
              <a:t>o produktech, službách a destinacích, potřebné pro svou orientaci v nabídce a následně pro rozhodnutí o jejich nákupu elektronicky, bez přímého kontaktu s prodejním personálem</a:t>
            </a:r>
            <a:r>
              <a:rPr lang="cs-CZ" sz="2000" dirty="0" smtClean="0"/>
              <a:t>.</a:t>
            </a:r>
          </a:p>
          <a:p>
            <a:endParaRPr lang="cs-CZ" sz="2000" dirty="0" smtClean="0"/>
          </a:p>
          <a:p>
            <a:r>
              <a:rPr lang="cs-CZ" sz="2000" b="1" dirty="0" smtClean="0"/>
              <a:t>Internet - kreativní </a:t>
            </a:r>
            <a:r>
              <a:rPr lang="cs-CZ" sz="2000" b="1" dirty="0"/>
              <a:t>médium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Multimediální, interaktivní a přitom mimořádně intuitivní charakter webových služeb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většina </a:t>
            </a:r>
            <a:r>
              <a:rPr lang="cs-CZ" sz="2000" dirty="0" smtClean="0"/>
              <a:t>výhod klasických komerčních komunikačních technologií </a:t>
            </a:r>
            <a:r>
              <a:rPr lang="cs-CZ" sz="2000" dirty="0" smtClean="0"/>
              <a:t>( </a:t>
            </a:r>
            <a:r>
              <a:rPr lang="cs-CZ" sz="2000" dirty="0" smtClean="0"/>
              <a:t>multimediálnost televize, interaktivitu telefonu, jednoznačnost tištěných médií, adresnost tradičních forem přímého </a:t>
            </a:r>
            <a:r>
              <a:rPr lang="cs-CZ" sz="2000" dirty="0" smtClean="0"/>
              <a:t>marketingu).</a:t>
            </a:r>
            <a:endParaRPr lang="cs-CZ" sz="20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0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96744" cy="507703"/>
          </a:xfrm>
        </p:spPr>
        <p:txBody>
          <a:bodyPr/>
          <a:lstStyle/>
          <a:p>
            <a:r>
              <a:rPr lang="cs-CZ" b="1" dirty="0" smtClean="0"/>
              <a:t>Výhody </a:t>
            </a:r>
            <a:r>
              <a:rPr lang="cs-CZ" b="1" dirty="0"/>
              <a:t>internetové komunikace</a:t>
            </a:r>
            <a:endParaRPr lang="cs-CZ" b="1" dirty="0">
              <a:effectLst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67544" y="1203598"/>
            <a:ext cx="7560840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M</a:t>
            </a:r>
            <a:r>
              <a:rPr lang="cs-CZ" sz="2000" dirty="0" smtClean="0"/>
              <a:t>ožnost </a:t>
            </a:r>
            <a:r>
              <a:rPr lang="cs-CZ" sz="2000" b="1" dirty="0"/>
              <a:t>přesného zacílení </a:t>
            </a:r>
            <a:r>
              <a:rPr lang="cs-CZ" sz="2000" dirty="0"/>
              <a:t>(segmentace), 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možnost </a:t>
            </a:r>
            <a:r>
              <a:rPr lang="cs-CZ" sz="2000" b="1" dirty="0"/>
              <a:t>snadného měření </a:t>
            </a:r>
            <a:r>
              <a:rPr lang="cs-CZ" sz="2000" dirty="0"/>
              <a:t>reakce uživatelů, 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/>
              <a:t>nepřetržitá</a:t>
            </a:r>
            <a:r>
              <a:rPr lang="cs-CZ" sz="2000" dirty="0" smtClean="0"/>
              <a:t> </a:t>
            </a:r>
            <a:r>
              <a:rPr lang="cs-CZ" sz="2000" dirty="0"/>
              <a:t>možnost zobrazení </a:t>
            </a:r>
            <a:r>
              <a:rPr lang="cs-CZ" sz="2000" b="1" dirty="0"/>
              <a:t>reklamního sdělení</a:t>
            </a:r>
            <a:r>
              <a:rPr lang="cs-CZ" sz="2000" dirty="0"/>
              <a:t>, 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vysoká </a:t>
            </a:r>
            <a:r>
              <a:rPr lang="cs-CZ" sz="2000" b="1" dirty="0"/>
              <a:t>flexibilita</a:t>
            </a:r>
            <a:r>
              <a:rPr lang="cs-CZ" sz="2000" dirty="0"/>
              <a:t> a zejména její interaktivní působení. 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lze nejen nabízet a prodávat, ale dokonce i distribuovat </a:t>
            </a:r>
            <a:r>
              <a:rPr lang="cs-CZ" sz="2000" dirty="0" smtClean="0"/>
              <a:t>služby </a:t>
            </a:r>
            <a:r>
              <a:rPr lang="cs-CZ" sz="2000" dirty="0" smtClean="0"/>
              <a:t>- software</a:t>
            </a:r>
            <a:r>
              <a:rPr lang="cs-CZ" sz="2000" dirty="0"/>
              <a:t>, analýzy, studie, projekty, vzorky zvukových a obrazových </a:t>
            </a:r>
            <a:r>
              <a:rPr lang="cs-CZ" sz="2000" dirty="0" smtClean="0"/>
              <a:t>záznamů.</a:t>
            </a:r>
            <a:endParaRPr lang="cs-CZ" sz="2000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609975"/>
            <a:ext cx="297180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5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3329</TotalTime>
  <Words>4109</Words>
  <Application>Microsoft Office PowerPoint</Application>
  <PresentationFormat>Předvádění na obrazovce (16:9)</PresentationFormat>
  <Paragraphs>335</Paragraphs>
  <Slides>42</Slides>
  <Notes>27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7" baseType="lpstr">
      <vt:lpstr>Arial</vt:lpstr>
      <vt:lpstr>Calibri</vt:lpstr>
      <vt:lpstr>Times New Roman</vt:lpstr>
      <vt:lpstr>Wingdings</vt:lpstr>
      <vt:lpstr>SLU</vt:lpstr>
      <vt:lpstr>Název prezentace</vt:lpstr>
      <vt:lpstr>Online marketing  </vt:lpstr>
      <vt:lpstr>Prezentace aplikace PowerPoint</vt:lpstr>
      <vt:lpstr>Využití internetu v CR</vt:lpstr>
      <vt:lpstr>Využití internetu v CR</vt:lpstr>
      <vt:lpstr>E-marketing</vt:lpstr>
      <vt:lpstr>E-marketing v cestovním ruchu</vt:lpstr>
      <vt:lpstr>E-marketing v cestovním ruchu</vt:lpstr>
      <vt:lpstr>Výhody internetové komunikace</vt:lpstr>
      <vt:lpstr>Synergický efekt</vt:lpstr>
      <vt:lpstr>Nevýhody internetu</vt:lpstr>
      <vt:lpstr>Druhy internetových forem marketingu a reklamy</vt:lpstr>
      <vt:lpstr>On-line reklama</vt:lpstr>
      <vt:lpstr>důvody pro prezentaci firmy na internetu: </vt:lpstr>
      <vt:lpstr>Optimalizace výdajů do online reklamy e výdajů do reklamy</vt:lpstr>
      <vt:lpstr>Optimalizace výdajů do online reklamy e výdajů </vt:lpstr>
      <vt:lpstr>Způsoby internetové reklamy</vt:lpstr>
      <vt:lpstr>Formy online reklamy</vt:lpstr>
      <vt:lpstr>Formy online reklamy</vt:lpstr>
      <vt:lpstr>Bannerová reklama</vt:lpstr>
      <vt:lpstr>Webové stránky </vt:lpstr>
      <vt:lpstr>Webové stránky </vt:lpstr>
      <vt:lpstr>Webová stránka v CR má obsahovat tyto informace:</vt:lpstr>
      <vt:lpstr>Prezentace aplikace PowerPoint</vt:lpstr>
      <vt:lpstr>Internetové katalogy firem</vt:lpstr>
      <vt:lpstr>PPC reklamní systémy</vt:lpstr>
      <vt:lpstr>Příklad: Pět nejdůležitějších rysů hotelových webových stránek:</vt:lpstr>
      <vt:lpstr>marketing na sociálních sítích</vt:lpstr>
      <vt:lpstr>Reklama na sociálních sítích</vt:lpstr>
      <vt:lpstr>Používání sociálních sítí</vt:lpstr>
      <vt:lpstr> </vt:lpstr>
      <vt:lpstr>BEZPLATNÉ FORMY ONLINE PROPAGACE</vt:lpstr>
      <vt:lpstr>Sociální sítě</vt:lpstr>
      <vt:lpstr>Prezentace aplikace PowerPoint</vt:lpstr>
      <vt:lpstr>Facebook </vt:lpstr>
      <vt:lpstr>Sociální sítě</vt:lpstr>
      <vt:lpstr>Prezentace aplikace PowerPoint</vt:lpstr>
      <vt:lpstr>Sociální sítě</vt:lpstr>
      <vt:lpstr>BIG data a CR</vt:lpstr>
      <vt:lpstr>BIG data a CR</vt:lpstr>
      <vt:lpstr>Shrnutí přednášky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Mirka</cp:lastModifiedBy>
  <cp:revision>117</cp:revision>
  <dcterms:created xsi:type="dcterms:W3CDTF">2016-07-06T15:42:34Z</dcterms:created>
  <dcterms:modified xsi:type="dcterms:W3CDTF">2021-04-14T10:46:24Z</dcterms:modified>
</cp:coreProperties>
</file>