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59" r:id="rId5"/>
    <p:sldId id="264" r:id="rId6"/>
    <p:sldId id="265" r:id="rId7"/>
    <p:sldId id="276" r:id="rId8"/>
    <p:sldId id="279" r:id="rId9"/>
    <p:sldId id="277" r:id="rId10"/>
    <p:sldId id="266" r:id="rId11"/>
    <p:sldId id="267" r:id="rId12"/>
    <p:sldId id="268" r:id="rId13"/>
    <p:sldId id="269" r:id="rId14"/>
    <p:sldId id="270" r:id="rId15"/>
    <p:sldId id="273" r:id="rId16"/>
    <p:sldId id="272" r:id="rId17"/>
    <p:sldId id="275" r:id="rId18"/>
    <p:sldId id="271" r:id="rId19"/>
    <p:sldId id="274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92" r:id="rId28"/>
    <p:sldId id="287" r:id="rId29"/>
    <p:sldId id="308" r:id="rId30"/>
    <p:sldId id="288" r:id="rId31"/>
    <p:sldId id="289" r:id="rId32"/>
    <p:sldId id="290" r:id="rId33"/>
    <p:sldId id="297" r:id="rId34"/>
    <p:sldId id="296" r:id="rId35"/>
    <p:sldId id="295" r:id="rId36"/>
    <p:sldId id="294" r:id="rId37"/>
    <p:sldId id="293" r:id="rId38"/>
    <p:sldId id="300" r:id="rId39"/>
    <p:sldId id="299" r:id="rId40"/>
    <p:sldId id="298" r:id="rId41"/>
    <p:sldId id="301" r:id="rId42"/>
    <p:sldId id="302" r:id="rId43"/>
    <p:sldId id="303" r:id="rId44"/>
    <p:sldId id="307" r:id="rId45"/>
    <p:sldId id="306" r:id="rId46"/>
    <p:sldId id="305" r:id="rId4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4662" autoAdjust="0"/>
  </p:normalViewPr>
  <p:slideViewPr>
    <p:cSldViewPr>
      <p:cViewPr varScale="1">
        <p:scale>
          <a:sx n="69" d="100"/>
          <a:sy n="69" d="100"/>
        </p:scale>
        <p:origin x="150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7.4.2021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Ing. Tomáš Hrazdil</a:t>
            </a:r>
          </a:p>
          <a:p>
            <a:pPr algn="ctr"/>
            <a:r>
              <a:rPr lang="cs-CZ" dirty="0" smtClean="0"/>
              <a:t>31.3.2021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175351" cy="3024335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8000" dirty="0" err="1" smtClean="0"/>
              <a:t>Price</a:t>
            </a:r>
            <a:r>
              <a:rPr lang="cs-CZ" sz="8000" dirty="0" smtClean="0"/>
              <a:t>, Place</a:t>
            </a:r>
            <a:br>
              <a:rPr lang="cs-CZ" sz="80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3600" dirty="0" smtClean="0"/>
              <a:t>Marketing cestovního ruchu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464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0485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Tvorba cen - taktika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844824"/>
            <a:ext cx="7848872" cy="46805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Jedna z nejdůležitějších činností ve firmě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Správná cenová tvorba určuje, zdali má firma v tržním prostředí šanci na úspěch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Jde o cíleně plánovanou a systematickou činnost, při které se musí brát v potaz řada vnitřních a vnějších faktorů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Odvětví cestovního ruchu jsou průkopníky v používání nových přístupů tvorby ceny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 err="1" smtClean="0"/>
              <a:t>Revenue</a:t>
            </a:r>
            <a:r>
              <a:rPr lang="cs-CZ" b="1" dirty="0" smtClean="0"/>
              <a:t> – </a:t>
            </a:r>
            <a:r>
              <a:rPr lang="cs-CZ" b="1" dirty="0" err="1" smtClean="0"/>
              <a:t>Yield</a:t>
            </a:r>
            <a:r>
              <a:rPr lang="cs-CZ" b="1" dirty="0" smtClean="0"/>
              <a:t> Management</a:t>
            </a:r>
            <a:r>
              <a:rPr lang="cs-CZ" dirty="0" smtClean="0"/>
              <a:t> (RYM) používaný nejdříve v letectví se následně dostal do dalších odvětví nejen cestovního ruchu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444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568952" cy="187220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>
                <a:effectLst/>
              </a:rPr>
              <a:t>Metody stanovení cen služeb  - na základě objektivity 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sz="1800" b="0" dirty="0" smtClean="0">
                <a:effectLst/>
              </a:rPr>
              <a:t>podle M. </a:t>
            </a:r>
            <a:r>
              <a:rPr lang="cs-CZ" sz="1800" b="0" dirty="0" err="1" smtClean="0">
                <a:effectLst/>
              </a:rPr>
              <a:t>Vaštíkové</a:t>
            </a:r>
            <a:r>
              <a:rPr lang="cs-CZ" sz="1800" b="0" dirty="0" smtClean="0">
                <a:effectLst/>
              </a:rPr>
              <a:t> (2014)</a:t>
            </a:r>
            <a:endParaRPr lang="cs-CZ" sz="1800" b="0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9552" y="2564904"/>
            <a:ext cx="7704856" cy="46805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A) </a:t>
            </a:r>
            <a:r>
              <a:rPr lang="cs-CZ" b="1" dirty="0" smtClean="0"/>
              <a:t>Objektivně stanovené ceny </a:t>
            </a:r>
            <a:r>
              <a:rPr lang="cs-CZ" dirty="0" smtClean="0"/>
              <a:t>– většinou fixní poplatek nebo hodinová sazba vynásobená počtem spotřebovaným nebo využitých hodin.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B) </a:t>
            </a:r>
            <a:r>
              <a:rPr lang="cs-CZ" b="1" dirty="0" smtClean="0"/>
              <a:t>Subjektivně stanovené ceny </a:t>
            </a:r>
            <a:r>
              <a:rPr lang="cs-CZ" dirty="0" smtClean="0"/>
              <a:t>– objektivně stanovené ceny je nutno upravit na základě vnímání hodnoty zákazníkem tak, aby byl pro něj přijatelné.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6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04856" cy="1368152"/>
          </a:xfrm>
        </p:spPr>
        <p:txBody>
          <a:bodyPr/>
          <a:lstStyle/>
          <a:p>
            <a:pPr marL="0" indent="0" algn="ctr">
              <a:buNone/>
            </a:pPr>
            <a:r>
              <a:rPr lang="cs-CZ" sz="6000" dirty="0" smtClean="0"/>
              <a:t>Metody tvorby cen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b="0" dirty="0" smtClean="0"/>
              <a:t>dle Jakubíkové a S. </a:t>
            </a:r>
            <a:r>
              <a:rPr lang="cs-CZ" sz="2400" b="0" dirty="0" err="1" smtClean="0"/>
              <a:t>Horner</a:t>
            </a:r>
            <a:r>
              <a:rPr lang="cs-CZ" sz="2400" b="0" dirty="0" smtClean="0"/>
              <a:t> a J. </a:t>
            </a:r>
            <a:r>
              <a:rPr lang="cs-CZ" sz="2400" b="0" dirty="0" err="1" smtClean="0"/>
              <a:t>Swarbrooke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2276872"/>
            <a:ext cx="7704856" cy="44644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4400" dirty="0"/>
              <a:t>  Podle nákladů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4400" dirty="0"/>
              <a:t>  Podle poptávky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4400" dirty="0" smtClean="0"/>
              <a:t>  Podle </a:t>
            </a:r>
            <a:r>
              <a:rPr lang="cs-CZ" sz="4400" dirty="0"/>
              <a:t>ceny konkurence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4400" dirty="0" smtClean="0"/>
              <a:t>  Podle </a:t>
            </a:r>
            <a:r>
              <a:rPr lang="cs-CZ" sz="4400" dirty="0"/>
              <a:t>analýzy bodu zvratu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14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Tvorba ceny – podle nákladů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707904" y="1545520"/>
            <a:ext cx="4968552" cy="5118160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U této metody se k nákladům připočítá přirážka nebo marže</a:t>
            </a:r>
          </a:p>
          <a:p>
            <a:pPr>
              <a:buFontTx/>
              <a:buChar char="-"/>
            </a:pPr>
            <a:r>
              <a:rPr lang="cs-CZ" dirty="0" smtClean="0"/>
              <a:t>Výhodou je to, že je to nejjednodušší metoda</a:t>
            </a:r>
          </a:p>
          <a:p>
            <a:pPr>
              <a:buFontTx/>
              <a:buChar char="-"/>
            </a:pPr>
            <a:r>
              <a:rPr lang="cs-CZ" dirty="0" smtClean="0"/>
              <a:t>Používaná zejména v odvětvích, kde jsou značené variabilní náklady – v gastronomii, v maloobchodu…</a:t>
            </a:r>
          </a:p>
          <a:p>
            <a:pPr>
              <a:buFontTx/>
              <a:buChar char="-"/>
            </a:pPr>
            <a:r>
              <a:rPr lang="cs-CZ" dirty="0" smtClean="0"/>
              <a:t>Nevýhodou je to, že nebere v úvahu ekonomické aspekty nabídky a poptávky – nutno vypočítanou cenu upravit subjektivně vzhledem ke konkurenci a poptávce</a:t>
            </a:r>
          </a:p>
          <a:p>
            <a:pPr>
              <a:buFontTx/>
              <a:buChar char="-"/>
            </a:pPr>
            <a:r>
              <a:rPr lang="cs-CZ" dirty="0" smtClean="0"/>
              <a:t>Počítat s vlivem DPH!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56792"/>
            <a:ext cx="3384376" cy="510688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015716" y="6519666"/>
            <a:ext cx="19802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i="1" dirty="0" smtClean="0"/>
              <a:t>Zdroj: vlastní zpracování</a:t>
            </a:r>
            <a:endParaRPr lang="cs-CZ" sz="1100" i="1" dirty="0"/>
          </a:p>
        </p:txBody>
      </p:sp>
    </p:spTree>
    <p:extLst>
      <p:ext uri="{BB962C8B-B14F-4D97-AF65-F5344CB8AC3E}">
        <p14:creationId xmlns:p14="http://schemas.microsoft.com/office/powerpoint/2010/main" val="420804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Tvorba ceny – podle nákladů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844824"/>
            <a:ext cx="7704856" cy="4680520"/>
          </a:xfrm>
        </p:spPr>
        <p:txBody>
          <a:bodyPr>
            <a:normAutofit fontScale="92500"/>
          </a:bodyPr>
          <a:lstStyle/>
          <a:p>
            <a:pPr marL="45720" indent="0" algn="ctr">
              <a:buNone/>
            </a:pPr>
            <a:r>
              <a:rPr lang="cs-CZ" sz="4000" b="1" dirty="0" smtClean="0"/>
              <a:t>Pojmy - přirážka, marže a rabat</a:t>
            </a:r>
          </a:p>
          <a:p>
            <a:pPr marL="45720" indent="0" algn="ctr">
              <a:buNone/>
            </a:pPr>
            <a:endParaRPr lang="cs-CZ" dirty="0" smtClean="0"/>
          </a:p>
          <a:p>
            <a:pPr marL="45720" indent="0" algn="ctr">
              <a:buNone/>
            </a:pPr>
            <a:r>
              <a:rPr lang="cs-CZ" b="1" dirty="0" smtClean="0"/>
              <a:t>Obchodní přirážka</a:t>
            </a:r>
            <a:r>
              <a:rPr lang="cs-CZ" dirty="0" smtClean="0"/>
              <a:t> </a:t>
            </a:r>
            <a:r>
              <a:rPr lang="cs-CZ" dirty="0"/>
              <a:t>= (</a:t>
            </a:r>
            <a:r>
              <a:rPr lang="cs-CZ" dirty="0" smtClean="0"/>
              <a:t>PC </a:t>
            </a:r>
            <a:r>
              <a:rPr lang="cs-CZ" dirty="0"/>
              <a:t>– </a:t>
            </a:r>
            <a:r>
              <a:rPr lang="cs-CZ" dirty="0" smtClean="0"/>
              <a:t>NC</a:t>
            </a:r>
            <a:r>
              <a:rPr lang="cs-CZ" dirty="0"/>
              <a:t>) / </a:t>
            </a:r>
            <a:r>
              <a:rPr lang="cs-CZ" dirty="0" smtClean="0"/>
              <a:t>NC </a:t>
            </a:r>
            <a:r>
              <a:rPr lang="cs-CZ" dirty="0"/>
              <a:t>* 100 </a:t>
            </a:r>
          </a:p>
          <a:p>
            <a:pPr marL="45720" indent="0" algn="ctr">
              <a:buNone/>
            </a:pPr>
            <a:r>
              <a:rPr lang="cs-CZ" b="1" dirty="0"/>
              <a:t>Marže</a:t>
            </a:r>
            <a:r>
              <a:rPr lang="cs-CZ" dirty="0"/>
              <a:t> = (</a:t>
            </a:r>
            <a:r>
              <a:rPr lang="cs-CZ" dirty="0" smtClean="0"/>
              <a:t>PC </a:t>
            </a:r>
            <a:r>
              <a:rPr lang="cs-CZ" dirty="0"/>
              <a:t>– </a:t>
            </a:r>
            <a:r>
              <a:rPr lang="cs-CZ" dirty="0" smtClean="0"/>
              <a:t>NC</a:t>
            </a:r>
            <a:r>
              <a:rPr lang="cs-CZ" dirty="0"/>
              <a:t>) / </a:t>
            </a:r>
            <a:r>
              <a:rPr lang="cs-CZ" dirty="0" smtClean="0"/>
              <a:t>PC </a:t>
            </a:r>
            <a:r>
              <a:rPr lang="cs-CZ" dirty="0"/>
              <a:t>* 100</a:t>
            </a:r>
          </a:p>
          <a:p>
            <a:pPr marL="45720" indent="0" algn="ctr">
              <a:buNone/>
            </a:pPr>
            <a:r>
              <a:rPr lang="cs-CZ" b="1" dirty="0"/>
              <a:t>Rabat</a:t>
            </a:r>
            <a:r>
              <a:rPr lang="cs-CZ" dirty="0"/>
              <a:t> ≠přirážka nebo marže; </a:t>
            </a:r>
            <a:r>
              <a:rPr lang="cs-CZ" b="1" dirty="0"/>
              <a:t>rabat</a:t>
            </a:r>
            <a:r>
              <a:rPr lang="cs-CZ" dirty="0"/>
              <a:t> = sleva</a:t>
            </a:r>
          </a:p>
          <a:p>
            <a:pPr marL="45720" indent="0" algn="ctr">
              <a:buNone/>
            </a:pPr>
            <a:r>
              <a:rPr lang="cs-CZ" dirty="0" smtClean="0"/>
              <a:t>* * *</a:t>
            </a:r>
          </a:p>
          <a:p>
            <a:pPr marL="45720" indent="0" algn="ctr">
              <a:buNone/>
            </a:pPr>
            <a:r>
              <a:rPr lang="cs-CZ" i="1" dirty="0" smtClean="0"/>
              <a:t>Příklad – Kolik se rovná přirážka a kolik marže?</a:t>
            </a:r>
          </a:p>
          <a:p>
            <a:pPr marL="45720" indent="0" algn="ctr">
              <a:buNone/>
            </a:pPr>
            <a:r>
              <a:rPr lang="cs-CZ" b="1" i="1" dirty="0" err="1" smtClean="0"/>
              <a:t>NC</a:t>
            </a:r>
            <a:r>
              <a:rPr lang="cs-CZ" sz="1200" i="1" dirty="0" err="1" smtClean="0"/>
              <a:t>bez</a:t>
            </a:r>
            <a:r>
              <a:rPr lang="cs-CZ" sz="1200" i="1" dirty="0" smtClean="0"/>
              <a:t> DPH </a:t>
            </a:r>
            <a:r>
              <a:rPr lang="cs-CZ" i="1" dirty="0" smtClean="0"/>
              <a:t>= 50</a:t>
            </a:r>
          </a:p>
          <a:p>
            <a:pPr marL="45720" indent="0" algn="ctr">
              <a:buNone/>
            </a:pPr>
            <a:r>
              <a:rPr lang="cs-CZ" b="1" i="1" dirty="0" err="1" smtClean="0"/>
              <a:t>PC</a:t>
            </a:r>
            <a:r>
              <a:rPr lang="cs-CZ" sz="1200" i="1" dirty="0" err="1" smtClean="0"/>
              <a:t>bez</a:t>
            </a:r>
            <a:r>
              <a:rPr lang="cs-CZ" sz="1200" i="1" dirty="0" smtClean="0"/>
              <a:t> DPH </a:t>
            </a:r>
            <a:r>
              <a:rPr lang="cs-CZ" i="1" dirty="0" smtClean="0"/>
              <a:t>= 150</a:t>
            </a:r>
          </a:p>
          <a:p>
            <a:pPr marL="45720" indent="0">
              <a:buNone/>
            </a:pPr>
            <a:r>
              <a:rPr lang="cs-CZ" i="1" dirty="0" smtClean="0"/>
              <a:t>Přirážka = 200%					Marže = 66,67%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7143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93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Tvorba ceny – podle poptávky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844824"/>
            <a:ext cx="7704856" cy="468052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U </a:t>
            </a:r>
            <a:r>
              <a:rPr lang="cs-CZ" dirty="0"/>
              <a:t>této metody se cena určuje bez ohledu na náklady </a:t>
            </a:r>
            <a:r>
              <a:rPr lang="cs-CZ" dirty="0" smtClean="0"/>
              <a:t>produktu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Umožňuje </a:t>
            </a:r>
            <a:r>
              <a:rPr lang="cs-CZ" dirty="0"/>
              <a:t>firmě zvyšovat ceny a dosahovat vyšších </a:t>
            </a:r>
            <a:r>
              <a:rPr lang="cs-CZ" dirty="0" smtClean="0"/>
              <a:t>zisků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Tvorba </a:t>
            </a:r>
            <a:r>
              <a:rPr lang="cs-CZ" dirty="0"/>
              <a:t>cen podle poptávky umožnuje </a:t>
            </a:r>
            <a:r>
              <a:rPr lang="cs-CZ" dirty="0" smtClean="0"/>
              <a:t>firmě </a:t>
            </a:r>
            <a:r>
              <a:rPr lang="cs-CZ" dirty="0"/>
              <a:t>účtovat vyšší </a:t>
            </a:r>
            <a:r>
              <a:rPr lang="cs-CZ" dirty="0" smtClean="0"/>
              <a:t>ceny za období sezóny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Důležitý vliv sezónnosti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Jako příklad mohou sloužit ubytovací služby v přímořských </a:t>
            </a:r>
            <a:r>
              <a:rPr lang="cs-CZ" dirty="0" smtClean="0"/>
              <a:t>letních destinací, </a:t>
            </a:r>
            <a:r>
              <a:rPr lang="cs-CZ" dirty="0"/>
              <a:t>které jsou v létě mnohem dražší než </a:t>
            </a:r>
            <a:r>
              <a:rPr lang="cs-CZ" dirty="0" smtClean="0"/>
              <a:t>v mimosezónu. 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Důležitou roli u této metody hraje cenová </a:t>
            </a:r>
            <a:r>
              <a:rPr lang="cs-CZ" b="1" dirty="0"/>
              <a:t>elasticita poptávky </a:t>
            </a:r>
            <a:endParaRPr lang="cs-CZ" b="1" dirty="0" smtClean="0"/>
          </a:p>
          <a:p>
            <a:pPr marL="45720" indent="0" algn="ctr">
              <a:buNone/>
            </a:pPr>
            <a:r>
              <a:rPr lang="cs-CZ" i="1" dirty="0" smtClean="0"/>
              <a:t>„Elasticita vyjadřuje </a:t>
            </a:r>
            <a:r>
              <a:rPr lang="cs-CZ" i="1" dirty="0"/>
              <a:t>citlivost poptávaného množství určitého produktu na jeho </a:t>
            </a:r>
            <a:r>
              <a:rPr lang="cs-CZ" i="1" dirty="0" smtClean="0"/>
              <a:t>cenu“.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Dochází </a:t>
            </a:r>
            <a:r>
              <a:rPr lang="cs-CZ" dirty="0"/>
              <a:t>k manipulování prostřednictvím ceny, například slevy</a:t>
            </a:r>
            <a:r>
              <a:rPr lang="cs-CZ" dirty="0" smtClean="0"/>
              <a:t>, </a:t>
            </a:r>
            <a:r>
              <a:rPr lang="cs-CZ" dirty="0"/>
              <a:t>mimosezónní ceny,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 smtClean="0"/>
              <a:t>minute</a:t>
            </a:r>
            <a:r>
              <a:rPr lang="cs-CZ" dirty="0" smtClean="0"/>
              <a:t>, </a:t>
            </a:r>
            <a:r>
              <a:rPr lang="cs-CZ" dirty="0"/>
              <a:t>last </a:t>
            </a:r>
            <a:r>
              <a:rPr lang="cs-CZ" dirty="0" err="1" smtClean="0"/>
              <a:t>minute</a:t>
            </a:r>
            <a:r>
              <a:rPr lang="cs-CZ" dirty="0" smtClean="0"/>
              <a:t>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60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332656"/>
            <a:ext cx="925252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Tvorba ceny – podle konkurence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844824"/>
            <a:ext cx="7704856" cy="46805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Podnik cestovního ruchu </a:t>
            </a:r>
            <a:r>
              <a:rPr lang="cs-CZ" dirty="0"/>
              <a:t>stanovuje ceny </a:t>
            </a:r>
            <a:r>
              <a:rPr lang="cs-CZ" dirty="0" smtClean="0"/>
              <a:t>služeb </a:t>
            </a:r>
            <a:r>
              <a:rPr lang="cs-CZ" dirty="0"/>
              <a:t>ve vztahu k cenám konkurentům, což jí zase přináší možnost zvýšit tržby nebo podíl na trhu.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Nižšími </a:t>
            </a:r>
            <a:r>
              <a:rPr lang="cs-CZ" dirty="0"/>
              <a:t>cenami lákají zákazníky, když chtějí docílit především zvýšení svého tržního podílu.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Nevýhodou </a:t>
            </a:r>
            <a:r>
              <a:rPr lang="cs-CZ" dirty="0"/>
              <a:t>je to, že tato metoda nebere v potaz své náklady </a:t>
            </a:r>
            <a:r>
              <a:rPr lang="cs-CZ" dirty="0" smtClean="0"/>
              <a:t>– hrozí ztráta.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Nejhorší </a:t>
            </a:r>
            <a:r>
              <a:rPr lang="cs-CZ" dirty="0"/>
              <a:t>je prodávání pod cenou a cenové války, které neprospějí nikomu.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Tuto metodu nelze používat bezmyšlenkovitě, protože každý podnik má jiný cíl.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7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1430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Tvorba ceny – podle konkurence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1556792"/>
            <a:ext cx="7704856" cy="4680520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cs-CZ" dirty="0"/>
              <a:t>V hotelnictví se </a:t>
            </a:r>
            <a:r>
              <a:rPr lang="cs-CZ" dirty="0" smtClean="0"/>
              <a:t>při cenové tvorbě podle konkurence používají </a:t>
            </a:r>
            <a:r>
              <a:rPr lang="cs-CZ" dirty="0"/>
              <a:t>tyto klíčové </a:t>
            </a:r>
            <a:r>
              <a:rPr lang="cs-CZ" dirty="0" smtClean="0"/>
              <a:t>ukazatele: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r>
              <a:rPr lang="cs-CZ" dirty="0" smtClean="0"/>
              <a:t>Zdroj</a:t>
            </a:r>
          </a:p>
          <a:p>
            <a:pPr marL="45720" indent="0">
              <a:buNone/>
            </a:pP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36912"/>
            <a:ext cx="7740724" cy="360040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724128" y="6261617"/>
            <a:ext cx="22949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i="1" dirty="0"/>
              <a:t>Zdroj: </a:t>
            </a:r>
            <a:r>
              <a:rPr lang="cs-CZ" sz="1200" i="1" dirty="0" smtClean="0"/>
              <a:t>časopis Fórum – AHR ČR</a:t>
            </a: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165683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Tvorba ceny – podle bodu zvratu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3568" y="1412776"/>
            <a:ext cx="7704856" cy="46805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Tato metoda zkoumá rovnováhu mezi náklady a výnosy.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Analýzou </a:t>
            </a:r>
            <a:r>
              <a:rPr lang="cs-CZ" dirty="0"/>
              <a:t>bodu </a:t>
            </a:r>
            <a:r>
              <a:rPr lang="cs-CZ" dirty="0" smtClean="0"/>
              <a:t>zvratu </a:t>
            </a:r>
            <a:r>
              <a:rPr lang="cs-CZ" dirty="0"/>
              <a:t>zjišťujeme, při jaké minimální </a:t>
            </a:r>
            <a:r>
              <a:rPr lang="cs-CZ" dirty="0" smtClean="0"/>
              <a:t>produkci </a:t>
            </a:r>
            <a:r>
              <a:rPr lang="cs-CZ" dirty="0"/>
              <a:t>dochází k </a:t>
            </a:r>
            <a:r>
              <a:rPr lang="cs-CZ" dirty="0" smtClean="0"/>
              <a:t>vyrovnávání nákladů </a:t>
            </a:r>
            <a:r>
              <a:rPr lang="cs-CZ" dirty="0"/>
              <a:t>na produkci a s </a:t>
            </a:r>
            <a:r>
              <a:rPr lang="cs-CZ" dirty="0" smtClean="0"/>
              <a:t>příjmy </a:t>
            </a:r>
            <a:r>
              <a:rPr lang="cs-CZ" dirty="0"/>
              <a:t>za prodej služeb. 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140968"/>
            <a:ext cx="4608512" cy="3384376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037295" y="6093296"/>
            <a:ext cx="19802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i="1" dirty="0" smtClean="0"/>
              <a:t>Zdroj: vlastní zpracování</a:t>
            </a:r>
            <a:endParaRPr lang="cs-CZ" sz="1100" i="1" dirty="0"/>
          </a:p>
        </p:txBody>
      </p:sp>
    </p:spTree>
    <p:extLst>
      <p:ext uri="{BB962C8B-B14F-4D97-AF65-F5344CB8AC3E}">
        <p14:creationId xmlns:p14="http://schemas.microsoft.com/office/powerpoint/2010/main" val="106319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4096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Nové trendy v cenové tvorbě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844824"/>
            <a:ext cx="7704856" cy="4680520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cs-CZ" dirty="0" smtClean="0"/>
              <a:t>Rozšiřování cen i za další služby, např. cena i </a:t>
            </a:r>
            <a:r>
              <a:rPr lang="cs-CZ" dirty="0"/>
              <a:t>za </a:t>
            </a:r>
            <a:r>
              <a:rPr lang="cs-CZ" dirty="0" smtClean="0"/>
              <a:t>ne-přenocování, např. </a:t>
            </a:r>
            <a:r>
              <a:rPr lang="cs-CZ" dirty="0"/>
              <a:t>za půl </a:t>
            </a:r>
            <a:r>
              <a:rPr lang="cs-CZ" dirty="0" smtClean="0"/>
              <a:t>den, jednodenní využití služeb bez ubytování, speciální akce na pobyty z neděle na pondělí</a:t>
            </a:r>
            <a:endParaRPr lang="cs-CZ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cs-CZ" dirty="0" smtClean="0"/>
              <a:t>Zavádění nových doplňkových služeb na zvýšení příjmů podniku, např. </a:t>
            </a:r>
            <a:r>
              <a:rPr lang="cs-CZ" dirty="0" err="1" smtClean="0"/>
              <a:t>late</a:t>
            </a:r>
            <a:r>
              <a:rPr lang="cs-CZ" dirty="0" smtClean="0"/>
              <a:t> </a:t>
            </a:r>
            <a:r>
              <a:rPr lang="cs-CZ" dirty="0" err="1"/>
              <a:t>c</a:t>
            </a:r>
            <a:r>
              <a:rPr lang="cs-CZ" dirty="0" err="1" smtClean="0"/>
              <a:t>heck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, early </a:t>
            </a:r>
            <a:r>
              <a:rPr lang="cs-CZ" dirty="0" err="1" smtClean="0"/>
              <a:t>check</a:t>
            </a:r>
            <a:r>
              <a:rPr lang="cs-CZ" dirty="0" smtClean="0"/>
              <a:t> in …</a:t>
            </a:r>
            <a:endParaRPr lang="cs-CZ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cs-CZ" dirty="0"/>
              <a:t>Cenové akce na vykrytí </a:t>
            </a:r>
            <a:r>
              <a:rPr lang="cs-CZ" dirty="0" smtClean="0"/>
              <a:t>mimosezónního období a motivaci ke koupi, </a:t>
            </a:r>
            <a:r>
              <a:rPr lang="cs-CZ" dirty="0"/>
              <a:t>např. Happy </a:t>
            </a:r>
            <a:r>
              <a:rPr lang="cs-CZ" dirty="0" err="1" smtClean="0"/>
              <a:t>Hours</a:t>
            </a:r>
            <a:r>
              <a:rPr lang="cs-CZ" dirty="0" smtClean="0"/>
              <a:t>, 3+1 zdarma, ...</a:t>
            </a:r>
            <a:endParaRPr lang="cs-CZ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cs-CZ" dirty="0" smtClean="0"/>
              <a:t>Zvýšení prodejů i v čase - last </a:t>
            </a:r>
            <a:r>
              <a:rPr lang="cs-CZ" dirty="0" err="1"/>
              <a:t>minute</a:t>
            </a:r>
            <a:r>
              <a:rPr lang="cs-CZ" dirty="0"/>
              <a:t>,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minute</a:t>
            </a:r>
            <a:endParaRPr lang="cs-CZ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cs-CZ" dirty="0"/>
              <a:t>Očekávané zvýšení </a:t>
            </a:r>
            <a:r>
              <a:rPr lang="cs-CZ" dirty="0" smtClean="0"/>
              <a:t>cen - v</a:t>
            </a:r>
            <a:r>
              <a:rPr lang="cs-CZ" dirty="0"/>
              <a:t> důsledku </a:t>
            </a:r>
            <a:r>
              <a:rPr lang="cs-CZ" dirty="0" smtClean="0"/>
              <a:t>pandemie</a:t>
            </a:r>
            <a:endParaRPr lang="cs-CZ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cs-CZ" dirty="0" smtClean="0"/>
              <a:t>Změna storno podmínek v závislosti na časté rušení služeb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dirty="0" smtClean="0"/>
              <a:t>Podpora cenových slev na podporu restartu cestovního ruchu (MMR ČR – Lázeňské Vouchery, Karlovy Vary – </a:t>
            </a:r>
            <a:r>
              <a:rPr lang="cs-CZ" dirty="0" err="1" smtClean="0"/>
              <a:t>Vary°voucher</a:t>
            </a:r>
            <a:r>
              <a:rPr lang="cs-CZ" dirty="0" smtClean="0"/>
              <a:t>, Olomoucký kraj – Olomouc Region </a:t>
            </a:r>
            <a:r>
              <a:rPr lang="cs-CZ" dirty="0" err="1" smtClean="0"/>
              <a:t>Card</a:t>
            </a:r>
            <a:r>
              <a:rPr lang="cs-CZ" dirty="0" smtClean="0"/>
              <a:t>…)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94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548680"/>
            <a:ext cx="85689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>
                <a:effectLst/>
              </a:rPr>
              <a:t>Rozšířený </a:t>
            </a:r>
            <a:r>
              <a:rPr lang="cs-CZ" dirty="0" smtClean="0">
                <a:effectLst/>
              </a:rPr>
              <a:t>marketingový mix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060848"/>
            <a:ext cx="6120680" cy="4536504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5364088" y="6368117"/>
            <a:ext cx="2232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i="1" dirty="0" smtClean="0"/>
              <a:t>Zdroj: vlastní zpracování MM</a:t>
            </a:r>
            <a:endParaRPr lang="cs-CZ" sz="1100" i="1" dirty="0"/>
          </a:p>
        </p:txBody>
      </p:sp>
    </p:spTree>
    <p:extLst>
      <p:ext uri="{BB962C8B-B14F-4D97-AF65-F5344CB8AC3E}">
        <p14:creationId xmlns:p14="http://schemas.microsoft.com/office/powerpoint/2010/main" val="273832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924944"/>
            <a:ext cx="770485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Place - distribuce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0485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Místo - distribuce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3568" y="1556792"/>
            <a:ext cx="7704856" cy="468052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Místo - distribuce, </a:t>
            </a:r>
            <a:r>
              <a:rPr lang="cs-CZ" dirty="0"/>
              <a:t>jako další prvek klasického marketingového mixu analyzuje proces jak se produkt, v našem případě služba, dostane od výrobce ke konečnému </a:t>
            </a:r>
            <a:r>
              <a:rPr lang="cs-CZ" dirty="0" smtClean="0"/>
              <a:t>spotřebiteli.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Místo je </a:t>
            </a:r>
            <a:r>
              <a:rPr lang="cs-CZ" dirty="0" smtClean="0"/>
              <a:t>důležitým prvkem marketingového mixu, protože špatně </a:t>
            </a:r>
            <a:r>
              <a:rPr lang="cs-CZ" dirty="0"/>
              <a:t>nastavená distribuční politika může být pro firmu </a:t>
            </a:r>
            <a:r>
              <a:rPr lang="cs-CZ" dirty="0" smtClean="0"/>
              <a:t>osudná.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U </a:t>
            </a:r>
            <a:r>
              <a:rPr lang="cs-CZ" dirty="0"/>
              <a:t>statků je proces distribuce </a:t>
            </a:r>
            <a:r>
              <a:rPr lang="cs-CZ" dirty="0" smtClean="0"/>
              <a:t>viditelný, u služeb cestovního ruchu tomu tak není a o to více je složitý.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Je nejméně pružný prvek marketingového </a:t>
            </a:r>
            <a:r>
              <a:rPr lang="cs-CZ" dirty="0" smtClean="0"/>
              <a:t>mixu – je to záležitost dlouhodobého charakteru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Distribuce </a:t>
            </a:r>
            <a:r>
              <a:rPr lang="cs-CZ" dirty="0"/>
              <a:t>musí řešit celou řadu rozporů mezi producentem služeb a zákazníkem. </a:t>
            </a:r>
          </a:p>
        </p:txBody>
      </p:sp>
    </p:spTree>
    <p:extLst>
      <p:ext uri="{BB962C8B-B14F-4D97-AF65-F5344CB8AC3E}">
        <p14:creationId xmlns:p14="http://schemas.microsoft.com/office/powerpoint/2010/main" val="228517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04856" cy="2736304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Rozdíl mezi distribuční cestou a dodavatelským řetězcem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3068960"/>
            <a:ext cx="7704856" cy="34563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Distribuční cesta </a:t>
            </a:r>
            <a:r>
              <a:rPr lang="cs-CZ" dirty="0"/>
              <a:t>je souhrn všech podniků a jednotlivých osob, které se stanou vlastníky nebo jsou nápomocny při převodu vlastnictví produktů a </a:t>
            </a:r>
            <a:r>
              <a:rPr lang="cs-CZ" dirty="0" smtClean="0"/>
              <a:t>služeb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/>
              <a:t>Dodavatelský </a:t>
            </a:r>
            <a:r>
              <a:rPr lang="cs-CZ" b="1" dirty="0"/>
              <a:t>řetězec </a:t>
            </a:r>
            <a:r>
              <a:rPr lang="cs-CZ" dirty="0"/>
              <a:t>je </a:t>
            </a:r>
            <a:r>
              <a:rPr lang="cs-CZ" u="sng" dirty="0"/>
              <a:t>širší termín</a:t>
            </a:r>
            <a:r>
              <a:rPr lang="cs-CZ" dirty="0"/>
              <a:t>, je tvořen firmami, které dodávají hrubý materiál, </a:t>
            </a:r>
            <a:r>
              <a:rPr lang="cs-CZ" dirty="0" smtClean="0"/>
              <a:t>potraviny </a:t>
            </a:r>
            <a:r>
              <a:rPr lang="cs-CZ" dirty="0"/>
              <a:t>a </a:t>
            </a:r>
            <a:r>
              <a:rPr lang="cs-CZ" dirty="0" smtClean="0"/>
              <a:t>ostatní suroviny potřebné </a:t>
            </a:r>
            <a:r>
              <a:rPr lang="cs-CZ" dirty="0"/>
              <a:t>pro vytvoření zboží nebo služby a zároveň firmami, jež zajišťují pohyb vzniklých produktů k jejich koncovým uživatelům. </a:t>
            </a:r>
          </a:p>
        </p:txBody>
      </p:sp>
    </p:spTree>
    <p:extLst>
      <p:ext uri="{BB962C8B-B14F-4D97-AF65-F5344CB8AC3E}">
        <p14:creationId xmlns:p14="http://schemas.microsoft.com/office/powerpoint/2010/main" val="192879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0485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Specifika distribuce služeb cestovního ruchu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2060848"/>
            <a:ext cx="7704856" cy="468052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Služby oproti statkům mají </a:t>
            </a:r>
            <a:r>
              <a:rPr lang="cs-CZ" dirty="0"/>
              <a:t>specifické rysy, nehmotnost, pomíjivost, neoddělitelnost od osoby poskytovatele a proměnlivost.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Spotřebitelé </a:t>
            </a:r>
            <a:r>
              <a:rPr lang="cs-CZ" dirty="0"/>
              <a:t>hledají přístup ke službě ve svém okolí a často i v čase, který producentovi služby vůbec nevyhovuje.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Distribuce </a:t>
            </a:r>
            <a:r>
              <a:rPr lang="cs-CZ" dirty="0"/>
              <a:t>cestovního ruchu je oproti distribuce statků neviditelná.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Použité distribuční cesty musí být voleny tak, aby co nejvíce vyhovovaly zákazníkům a možnostem firmy, v návaznosti na další prvky marketingového mixu.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Distribuce </a:t>
            </a:r>
            <a:r>
              <a:rPr lang="cs-CZ" dirty="0"/>
              <a:t>zákazníkům je jedním z významných nákladům a tím pádem i součást prodejní ceny.</a:t>
            </a:r>
            <a:r>
              <a:rPr lang="cs-CZ" b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72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1224136"/>
          </a:xfrm>
        </p:spPr>
        <p:txBody>
          <a:bodyPr/>
          <a:lstStyle/>
          <a:p>
            <a:pPr marL="0" indent="0" algn="ctr">
              <a:buNone/>
            </a:pPr>
            <a:r>
              <a:rPr lang="cs-CZ" sz="3200" dirty="0">
                <a:effectLst/>
              </a:rPr>
              <a:t>Základní marketingové funkce </a:t>
            </a:r>
            <a:r>
              <a:rPr lang="cs-CZ" sz="3200" dirty="0" smtClean="0">
                <a:effectLst/>
              </a:rPr>
              <a:t>distribuce</a:t>
            </a:r>
            <a:r>
              <a:rPr lang="cs-CZ" sz="2400" dirty="0" smtClean="0">
                <a:effectLst/>
              </a:rPr>
              <a:t>: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r>
              <a:rPr lang="cs-CZ" sz="2000" b="0" dirty="0">
                <a:effectLst/>
              </a:rPr>
              <a:t>(podle D. Jakubíkové 2009)</a:t>
            </a:r>
            <a:br>
              <a:rPr lang="cs-CZ" sz="2000" b="0" dirty="0">
                <a:effectLst/>
              </a:rPr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340768"/>
            <a:ext cx="7704856" cy="5184576"/>
          </a:xfrm>
        </p:spPr>
        <p:txBody>
          <a:bodyPr>
            <a:normAutofit fontScale="92500" lnSpcReduction="2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cs-CZ" sz="2400" b="1" dirty="0" smtClean="0"/>
              <a:t>Transakční funkce</a:t>
            </a:r>
            <a:endParaRPr lang="cs-CZ" sz="24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Prodej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Nákup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Skladování neprodaného </a:t>
            </a:r>
            <a:r>
              <a:rPr lang="cs-CZ" dirty="0" smtClean="0"/>
              <a:t>zboží</a:t>
            </a:r>
          </a:p>
          <a:p>
            <a:pPr marL="640080" lvl="2" indent="0">
              <a:buNone/>
            </a:pPr>
            <a:endParaRPr lang="cs-CZ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b="1" dirty="0" smtClean="0"/>
              <a:t>Logistická funkce </a:t>
            </a:r>
            <a:r>
              <a:rPr lang="cs-CZ" sz="2400" b="1" dirty="0"/>
              <a:t>(fyzický pohyb zboží)</a:t>
            </a:r>
            <a:endParaRPr lang="cs-CZ" sz="24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Vytváření potřebného sortimentu pro maloobchod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Ochrana před ztrátami, skladování za speciálních podmínek (chlazení, oteplování, vlhčení…)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Doprava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Změny dělením do obalových </a:t>
            </a:r>
            <a:r>
              <a:rPr lang="cs-CZ" dirty="0" smtClean="0"/>
              <a:t>jednotek</a:t>
            </a:r>
          </a:p>
          <a:p>
            <a:pPr marL="640080" lvl="2" indent="0">
              <a:buNone/>
            </a:pPr>
            <a:endParaRPr lang="cs-CZ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b="1" dirty="0" smtClean="0"/>
              <a:t>Servisní funkce</a:t>
            </a:r>
            <a:endParaRPr lang="cs-CZ" sz="24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Financování (úvěrování)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Kvalitativní určení a označení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Informace o trhu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856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0485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Flexibilita služeb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340768"/>
            <a:ext cx="7704856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Vzhledem k neoddělitelnosti služeb od zákazníků nelze rozhodovat o umístnění provozovny poskytující jakékoliv služby bez zvažování potřeb zákazníků.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Organizace </a:t>
            </a:r>
            <a:r>
              <a:rPr lang="cs-CZ" dirty="0"/>
              <a:t>služeb mohou například povazovat za účelnou centralizaci produkce a dosažení úspor z rozsahu.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Rozhodová </a:t>
            </a:r>
            <a:r>
              <a:rPr lang="cs-CZ" dirty="0"/>
              <a:t>ní o umístění služby bývá často kompromisem mezi potřebami producenta a požadavky zákazníka.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 marL="45720" indent="0">
              <a:buNone/>
            </a:pPr>
            <a:r>
              <a:rPr lang="cs-CZ" b="1" u="sng" dirty="0"/>
              <a:t>Flexibilita produkce </a:t>
            </a:r>
            <a:r>
              <a:rPr lang="cs-CZ" b="1" u="sng" dirty="0" smtClean="0"/>
              <a:t>služeb:</a:t>
            </a:r>
            <a:endParaRPr lang="cs-CZ" u="sng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 smtClean="0"/>
              <a:t>Nulová </a:t>
            </a:r>
            <a:r>
              <a:rPr lang="cs-CZ" b="1" dirty="0"/>
              <a:t>flexibilita </a:t>
            </a:r>
            <a:endParaRPr lang="cs-CZ" b="1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 smtClean="0"/>
              <a:t>Místně </a:t>
            </a:r>
            <a:r>
              <a:rPr lang="cs-CZ" b="1" dirty="0"/>
              <a:t>neflexibilní </a:t>
            </a:r>
            <a:endParaRPr lang="cs-CZ" b="1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 smtClean="0"/>
              <a:t>Časově </a:t>
            </a:r>
            <a:r>
              <a:rPr lang="cs-CZ" b="1" dirty="0"/>
              <a:t>neflexibilní </a:t>
            </a:r>
            <a:endParaRPr lang="cs-CZ" b="1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 smtClean="0"/>
              <a:t>Místně </a:t>
            </a:r>
            <a:r>
              <a:rPr lang="cs-CZ" b="1" dirty="0"/>
              <a:t>a časově </a:t>
            </a:r>
            <a:r>
              <a:rPr lang="cs-CZ" b="1" dirty="0" smtClean="0"/>
              <a:t>flexibilní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68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80920" cy="136815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Důležité faktory distribuce</a:t>
            </a:r>
            <a:br>
              <a:rPr lang="cs-CZ" dirty="0" smtClean="0"/>
            </a:br>
            <a:r>
              <a:rPr lang="cs-CZ" sz="2800" dirty="0" smtClean="0"/>
              <a:t>ovlivňující flexibilitu zákazníků</a:t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844824"/>
            <a:ext cx="7704856" cy="4680520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cs-CZ" b="1" dirty="0" smtClean="0"/>
              <a:t>Demografické </a:t>
            </a:r>
            <a:r>
              <a:rPr lang="cs-CZ" b="1" dirty="0"/>
              <a:t>faktory </a:t>
            </a:r>
            <a:r>
              <a:rPr lang="cs-CZ" dirty="0"/>
              <a:t>(věk, zdraví obyvatelstva</a:t>
            </a:r>
            <a:r>
              <a:rPr lang="cs-CZ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/>
              <a:t>Ekonomické faktory </a:t>
            </a:r>
            <a:r>
              <a:rPr lang="cs-CZ" dirty="0"/>
              <a:t>(průměrná výše </a:t>
            </a:r>
            <a:r>
              <a:rPr lang="cs-CZ" dirty="0" smtClean="0"/>
              <a:t>příjmů - </a:t>
            </a:r>
            <a:r>
              <a:rPr lang="cs-CZ" dirty="0"/>
              <a:t>lidé s vyššími příjmy jsou ochotni zaplatit více za doručení služby domů </a:t>
            </a:r>
            <a:r>
              <a:rPr lang="cs-CZ" dirty="0" smtClean="0"/>
              <a:t>nebo za </a:t>
            </a:r>
            <a:r>
              <a:rPr lang="cs-CZ" dirty="0"/>
              <a:t>její provedení na místě</a:t>
            </a:r>
            <a:r>
              <a:rPr lang="cs-CZ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/>
              <a:t>Psychologické faktory </a:t>
            </a:r>
            <a:r>
              <a:rPr lang="cs-CZ" dirty="0"/>
              <a:t>(životní styl, trendy, např. v poslední době jsou oblíbené známé či stylové </a:t>
            </a:r>
            <a:r>
              <a:rPr lang="cs-CZ" dirty="0" smtClean="0"/>
              <a:t>podniky)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/>
              <a:t>Kulturní </a:t>
            </a:r>
            <a:r>
              <a:rPr lang="cs-CZ" b="1" dirty="0" smtClean="0"/>
              <a:t>faktory </a:t>
            </a:r>
            <a:r>
              <a:rPr lang="cs-CZ" dirty="0" smtClean="0"/>
              <a:t>- </a:t>
            </a:r>
            <a:r>
              <a:rPr lang="cs-CZ" dirty="0"/>
              <a:t>(faktory, které hrají u spotřebitele hlavní roli-pohodlí, jedinečnost, frekvence užívání)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940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8092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Rozdělení distribuce – dle složitosti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988840"/>
            <a:ext cx="7704856" cy="46805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 smtClean="0"/>
              <a:t>Přímou distribuci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čili </a:t>
            </a:r>
            <a:r>
              <a:rPr lang="cs-CZ" dirty="0"/>
              <a:t>od producenta </a:t>
            </a:r>
            <a:r>
              <a:rPr lang="cs-CZ" dirty="0" smtClean="0"/>
              <a:t>rovnou k</a:t>
            </a:r>
            <a:r>
              <a:rPr lang="cs-CZ" dirty="0"/>
              <a:t> </a:t>
            </a:r>
            <a:r>
              <a:rPr lang="cs-CZ" dirty="0" smtClean="0"/>
              <a:t>zákazníkovi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 smtClean="0"/>
              <a:t>nepřímou distribuci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od </a:t>
            </a:r>
            <a:r>
              <a:rPr lang="cs-CZ" dirty="0"/>
              <a:t>producenta k zákazníkovi přes jednoho nebo více </a:t>
            </a:r>
            <a:r>
              <a:rPr lang="cs-CZ" dirty="0" smtClean="0"/>
              <a:t>zprostředkovatelů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654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0485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Mezičlánky distribuce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3568" y="1340768"/>
            <a:ext cx="7704856" cy="5400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u="sng" dirty="0" smtClean="0"/>
              <a:t>Prostředníci </a:t>
            </a:r>
            <a:r>
              <a:rPr lang="cs-CZ" b="1" dirty="0" smtClean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nakupují </a:t>
            </a:r>
            <a:r>
              <a:rPr lang="cs-CZ" dirty="0"/>
              <a:t>a vlastní </a:t>
            </a:r>
            <a:r>
              <a:rPr lang="cs-CZ" dirty="0" smtClean="0"/>
              <a:t>produkty.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Přebírají na sebe rizika.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Tvoří významnou přidanou hodnotu.</a:t>
            </a:r>
          </a:p>
          <a:p>
            <a:pPr marL="640080" lvl="2" indent="0">
              <a:buNone/>
            </a:pPr>
            <a:r>
              <a:rPr lang="cs-CZ" b="1" dirty="0" smtClean="0"/>
              <a:t>	</a:t>
            </a:r>
            <a:r>
              <a:rPr lang="cs-CZ" b="1" u="sng" dirty="0" smtClean="0"/>
              <a:t>Prostředníci </a:t>
            </a:r>
            <a:r>
              <a:rPr lang="cs-CZ" b="1" u="sng" dirty="0"/>
              <a:t>ve službách:</a:t>
            </a:r>
            <a:endParaRPr lang="cs-CZ" u="sng" dirty="0"/>
          </a:p>
          <a:p>
            <a:pPr lvl="4">
              <a:buFont typeface="Wingdings" panose="05000000000000000000" pitchFamily="2" charset="2"/>
              <a:buChar char="§"/>
            </a:pPr>
            <a:r>
              <a:rPr lang="cs-CZ" dirty="0" smtClean="0"/>
              <a:t>Touroperátoři, </a:t>
            </a:r>
            <a:r>
              <a:rPr lang="cs-CZ" dirty="0"/>
              <a:t>C</a:t>
            </a:r>
            <a:r>
              <a:rPr lang="cs-CZ" dirty="0" smtClean="0"/>
              <a:t>K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b="1" u="sng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b="1" u="sng" dirty="0" smtClean="0"/>
              <a:t>Zprostředkovatelé </a:t>
            </a:r>
            <a:endParaRPr lang="cs-CZ" b="1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zprostředkovávají </a:t>
            </a:r>
            <a:r>
              <a:rPr lang="cs-CZ" dirty="0"/>
              <a:t>obchody, </a:t>
            </a:r>
            <a:r>
              <a:rPr lang="cs-CZ" dirty="0" smtClean="0"/>
              <a:t>produkty nevlastní.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b="1" dirty="0" smtClean="0"/>
              <a:t>pracují </a:t>
            </a:r>
            <a:r>
              <a:rPr lang="cs-CZ" sz="2100" b="1" dirty="0"/>
              <a:t>za </a:t>
            </a:r>
            <a:r>
              <a:rPr lang="cs-CZ" sz="2100" b="1" dirty="0" smtClean="0"/>
              <a:t>provizi.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</a:t>
            </a:r>
            <a:r>
              <a:rPr lang="cs-CZ" dirty="0" smtClean="0"/>
              <a:t>ízká přidaná hodnota.</a:t>
            </a:r>
          </a:p>
          <a:p>
            <a:pPr marL="914400" lvl="3" indent="0">
              <a:buNone/>
            </a:pPr>
            <a:r>
              <a:rPr lang="cs-CZ" b="1" u="sng" dirty="0" smtClean="0"/>
              <a:t>Zprostředkovatelé v </a:t>
            </a:r>
            <a:r>
              <a:rPr lang="cs-CZ" b="1" u="sng" dirty="0"/>
              <a:t>CR: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cs-CZ" dirty="0" smtClean="0"/>
              <a:t>CA, </a:t>
            </a:r>
            <a:r>
              <a:rPr lang="cs-CZ" dirty="0" err="1" smtClean="0"/>
              <a:t>OTAs</a:t>
            </a:r>
            <a:r>
              <a:rPr lang="cs-CZ" dirty="0" smtClean="0"/>
              <a:t>, slevové portály</a:t>
            </a:r>
            <a:endParaRPr lang="cs-CZ" dirty="0"/>
          </a:p>
          <a:p>
            <a:pPr marL="4572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39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324036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Distribuce v cestovním ruchu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628800"/>
            <a:ext cx="7661653" cy="4032448"/>
          </a:xfrm>
        </p:spPr>
      </p:pic>
      <p:sp>
        <p:nvSpPr>
          <p:cNvPr id="6" name="TextovéPole 5"/>
          <p:cNvSpPr txBox="1"/>
          <p:nvPr/>
        </p:nvSpPr>
        <p:spPr>
          <a:xfrm>
            <a:off x="5364088" y="5373216"/>
            <a:ext cx="26067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i="1" dirty="0" smtClean="0"/>
              <a:t>Zdroj: </a:t>
            </a:r>
            <a:r>
              <a:rPr lang="cs-CZ" sz="1100" dirty="0"/>
              <a:t>HORNER, S. a J. SWARBROOKE</a:t>
            </a:r>
            <a:endParaRPr lang="cs-CZ" sz="1100" i="1" dirty="0"/>
          </a:p>
        </p:txBody>
      </p:sp>
    </p:spTree>
    <p:extLst>
      <p:ext uri="{BB962C8B-B14F-4D97-AF65-F5344CB8AC3E}">
        <p14:creationId xmlns:p14="http://schemas.microsoft.com/office/powerpoint/2010/main" val="34063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3568" y="404664"/>
            <a:ext cx="763284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CENA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632848" cy="4608512"/>
          </a:xfrm>
        </p:spPr>
        <p:txBody>
          <a:bodyPr>
            <a:normAutofit fontScale="92500" lnSpcReduction="10000"/>
          </a:bodyPr>
          <a:lstStyle/>
          <a:p>
            <a:pPr marL="45720" indent="0">
              <a:buClrTx/>
              <a:buNone/>
            </a:pPr>
            <a:r>
              <a:rPr lang="cs-CZ" b="1" dirty="0"/>
              <a:t>Definice podle </a:t>
            </a:r>
            <a:r>
              <a:rPr lang="cs-CZ" b="1" dirty="0" err="1"/>
              <a:t>Kotlera</a:t>
            </a:r>
            <a:r>
              <a:rPr lang="cs-CZ" b="1" dirty="0"/>
              <a:t>: </a:t>
            </a:r>
            <a:endParaRPr lang="cs-CZ" b="1" dirty="0" smtClean="0"/>
          </a:p>
          <a:p>
            <a:pPr marL="45720" indent="0">
              <a:buClrTx/>
              <a:buNone/>
            </a:pPr>
            <a:r>
              <a:rPr lang="cs-CZ" b="1" dirty="0" smtClean="0"/>
              <a:t>„Cena </a:t>
            </a:r>
            <a:r>
              <a:rPr lang="cs-CZ" b="1" dirty="0"/>
              <a:t>je peněžní částka za výrobek nebo službu, případě souhrn všech hodnot, které zákazníci vymění za užitek z vlastnictví nebo užívání výrobku nebo </a:t>
            </a:r>
            <a:r>
              <a:rPr lang="cs-CZ" b="1" dirty="0" smtClean="0"/>
              <a:t>služby“</a:t>
            </a:r>
            <a:endParaRPr lang="cs-CZ" dirty="0"/>
          </a:p>
          <a:p>
            <a:pPr>
              <a:buClrTx/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cs-CZ" dirty="0" smtClean="0"/>
              <a:t>Je </a:t>
            </a:r>
            <a:r>
              <a:rPr lang="cs-CZ" dirty="0"/>
              <a:t>rozhodujícím prvkem marketingového mixu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cs-CZ" dirty="0" smtClean="0"/>
              <a:t>Jediný </a:t>
            </a:r>
            <a:r>
              <a:rPr lang="cs-CZ" dirty="0"/>
              <a:t>prvek, který přináší podniku přímo </a:t>
            </a:r>
            <a:r>
              <a:rPr lang="cs-CZ" dirty="0" smtClean="0"/>
              <a:t>výnosy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cs-CZ" dirty="0" smtClean="0"/>
              <a:t>Cenu </a:t>
            </a:r>
            <a:r>
              <a:rPr lang="cs-CZ" dirty="0"/>
              <a:t>lze oproti ostatním prvkům marketingového mixu rychle měnit </a:t>
            </a:r>
            <a:endParaRPr lang="cs-CZ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 smtClean="0"/>
              <a:t> Je </a:t>
            </a:r>
            <a:r>
              <a:rPr lang="cs-CZ" dirty="0"/>
              <a:t>nejčastěji úzce propojená s dalšími nástroji </a:t>
            </a:r>
            <a:r>
              <a:rPr lang="cs-CZ" dirty="0" smtClean="0"/>
              <a:t>a prvky marketingu</a:t>
            </a:r>
            <a:endParaRPr lang="cs-CZ" dirty="0"/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cs-CZ" dirty="0" smtClean="0"/>
              <a:t>Je významným nástrojem </a:t>
            </a:r>
            <a:r>
              <a:rPr lang="cs-CZ" dirty="0"/>
              <a:t>dorozumívání se mezi kupujícím a </a:t>
            </a:r>
            <a:r>
              <a:rPr lang="cs-CZ" dirty="0" smtClean="0"/>
              <a:t>prodávajícím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985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0891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Distribuce v cestovním ruchu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844824"/>
            <a:ext cx="7704856" cy="46805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2400" b="1" dirty="0"/>
              <a:t>Touroperátoři a CK - </a:t>
            </a:r>
            <a:r>
              <a:rPr lang="cs-CZ" sz="2400" b="1" dirty="0" smtClean="0"/>
              <a:t>prostředníci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Tito </a:t>
            </a:r>
            <a:r>
              <a:rPr lang="cs-CZ" dirty="0"/>
              <a:t>prostředníci nakupují jednotlivé produkty od různých podnikatelských </a:t>
            </a:r>
            <a:r>
              <a:rPr lang="cs-CZ" dirty="0" smtClean="0"/>
              <a:t>subjektů, kompletují </a:t>
            </a:r>
            <a:r>
              <a:rPr lang="cs-CZ" dirty="0"/>
              <a:t>je a </a:t>
            </a:r>
            <a:r>
              <a:rPr lang="cs-CZ" dirty="0" smtClean="0"/>
              <a:t>vytvářejí </a:t>
            </a:r>
            <a:r>
              <a:rPr lang="cs-CZ" dirty="0"/>
              <a:t>balíček produktů - Zájezd.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Tyto zájezdy </a:t>
            </a:r>
            <a:r>
              <a:rPr lang="cs-CZ" dirty="0"/>
              <a:t>poté </a:t>
            </a:r>
            <a:r>
              <a:rPr lang="cs-CZ" dirty="0" smtClean="0"/>
              <a:t>distribuují nebo prodávají sami.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Musí </a:t>
            </a:r>
            <a:r>
              <a:rPr lang="cs-CZ" dirty="0"/>
              <a:t>mít </a:t>
            </a:r>
            <a:r>
              <a:rPr lang="cs-CZ" dirty="0" smtClean="0"/>
              <a:t>koncesní listinu </a:t>
            </a:r>
            <a:r>
              <a:rPr lang="cs-CZ" dirty="0"/>
              <a:t>a také pojištění proti </a:t>
            </a:r>
            <a:r>
              <a:rPr lang="cs-CZ" dirty="0" smtClean="0"/>
              <a:t>úpadku.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marL="45720" indent="0">
              <a:buNone/>
            </a:pPr>
            <a:r>
              <a:rPr lang="cs-CZ" sz="2400" b="1" dirty="0"/>
              <a:t>Cestovní agentura - je pouze </a:t>
            </a:r>
            <a:r>
              <a:rPr lang="cs-CZ" sz="2400" b="1" dirty="0" smtClean="0"/>
              <a:t>zprostředkovatelem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Prodává </a:t>
            </a:r>
            <a:r>
              <a:rPr lang="cs-CZ" dirty="0" smtClean="0"/>
              <a:t>již existující </a:t>
            </a:r>
            <a:r>
              <a:rPr lang="cs-CZ" dirty="0"/>
              <a:t>balíčky </a:t>
            </a:r>
            <a:r>
              <a:rPr lang="cs-CZ" dirty="0" smtClean="0"/>
              <a:t>veřejnosti </a:t>
            </a:r>
            <a:r>
              <a:rPr lang="cs-CZ" dirty="0"/>
              <a:t>za provizi.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CA nesmí vytvářet a organizovat zájezdy.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95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85698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Distribuce v cestovním ruchu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844824"/>
            <a:ext cx="7920880" cy="46805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/>
              <a:t>B2B – firmy zabývající se tzv. MICE </a:t>
            </a:r>
          </a:p>
          <a:p>
            <a:pPr marL="45720" indent="0">
              <a:buNone/>
            </a:pPr>
            <a:r>
              <a:rPr lang="cs-CZ" sz="1600" b="1" dirty="0" smtClean="0"/>
              <a:t>MICE</a:t>
            </a:r>
            <a:r>
              <a:rPr lang="cs-CZ" sz="1600" dirty="0" smtClean="0"/>
              <a:t> </a:t>
            </a:r>
            <a:r>
              <a:rPr lang="cs-CZ" sz="1600" dirty="0"/>
              <a:t>je tvořena čtyřmi počátečními písmeny následujících anglických slov: </a:t>
            </a:r>
            <a:endParaRPr lang="cs-CZ" sz="1600" dirty="0" smtClean="0"/>
          </a:p>
          <a:p>
            <a:pPr marL="640080" lvl="2" indent="0">
              <a:buNone/>
            </a:pPr>
            <a:r>
              <a:rPr lang="cs-CZ" sz="2000" b="1" dirty="0" smtClean="0"/>
              <a:t>M</a:t>
            </a:r>
            <a:r>
              <a:rPr lang="cs-CZ" dirty="0" smtClean="0"/>
              <a:t> - </a:t>
            </a:r>
            <a:r>
              <a:rPr lang="cs-CZ" dirty="0" err="1"/>
              <a:t>Meetings</a:t>
            </a:r>
            <a:r>
              <a:rPr lang="cs-CZ" dirty="0"/>
              <a:t> </a:t>
            </a:r>
            <a:r>
              <a:rPr lang="cs-CZ" dirty="0" smtClean="0"/>
              <a:t>(setkání</a:t>
            </a:r>
            <a:r>
              <a:rPr lang="cs-CZ" dirty="0"/>
              <a:t>, schůze), </a:t>
            </a:r>
            <a:endParaRPr lang="cs-CZ" dirty="0" smtClean="0"/>
          </a:p>
          <a:p>
            <a:pPr marL="640080" lvl="2" indent="0">
              <a:buNone/>
            </a:pPr>
            <a:r>
              <a:rPr lang="cs-CZ" sz="2000" b="1" dirty="0" smtClean="0"/>
              <a:t>I</a:t>
            </a:r>
            <a:r>
              <a:rPr lang="cs-CZ" dirty="0" smtClean="0"/>
              <a:t> - </a:t>
            </a:r>
            <a:r>
              <a:rPr lang="cs-CZ" dirty="0" err="1"/>
              <a:t>Incentives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b="1" dirty="0" err="1" smtClean="0"/>
              <a:t>incentiva</a:t>
            </a:r>
            <a:r>
              <a:rPr lang="cs-CZ" dirty="0" smtClean="0"/>
              <a:t>),</a:t>
            </a:r>
          </a:p>
          <a:p>
            <a:pPr marL="640080" lvl="2" indent="0">
              <a:buNone/>
            </a:pPr>
            <a:r>
              <a:rPr lang="cs-CZ" sz="2000" b="1" dirty="0" smtClean="0"/>
              <a:t>C</a:t>
            </a:r>
            <a:r>
              <a:rPr lang="cs-CZ" dirty="0" smtClean="0"/>
              <a:t> - </a:t>
            </a:r>
            <a:r>
              <a:rPr lang="cs-CZ" dirty="0" err="1" smtClean="0"/>
              <a:t>Conventions</a:t>
            </a:r>
            <a:r>
              <a:rPr lang="cs-CZ" dirty="0" smtClean="0"/>
              <a:t>/</a:t>
            </a:r>
            <a:r>
              <a:rPr lang="cs-CZ" dirty="0" err="1" smtClean="0"/>
              <a:t>Conferences</a:t>
            </a:r>
            <a:r>
              <a:rPr lang="cs-CZ" dirty="0" smtClean="0"/>
              <a:t> </a:t>
            </a:r>
            <a:r>
              <a:rPr lang="cs-CZ" dirty="0"/>
              <a:t>( </a:t>
            </a:r>
            <a:r>
              <a:rPr lang="cs-CZ" dirty="0" smtClean="0"/>
              <a:t>kongresy/konference),</a:t>
            </a:r>
          </a:p>
          <a:p>
            <a:pPr marL="640080" lvl="2" indent="0">
              <a:buNone/>
            </a:pPr>
            <a:r>
              <a:rPr lang="cs-CZ" sz="2000" b="1" dirty="0"/>
              <a:t>E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 err="1"/>
              <a:t>Exhibitions</a:t>
            </a:r>
            <a:r>
              <a:rPr lang="cs-CZ" dirty="0"/>
              <a:t>/</a:t>
            </a:r>
            <a:r>
              <a:rPr lang="cs-CZ" dirty="0" err="1"/>
              <a:t>Events</a:t>
            </a:r>
            <a:r>
              <a:rPr lang="cs-CZ" dirty="0"/>
              <a:t> ( </a:t>
            </a:r>
            <a:r>
              <a:rPr lang="cs-CZ" dirty="0" smtClean="0"/>
              <a:t>výstavy/akce</a:t>
            </a:r>
            <a:r>
              <a:rPr lang="cs-CZ" dirty="0"/>
              <a:t>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/>
              <a:t>Organizované skupiny </a:t>
            </a:r>
            <a:r>
              <a:rPr lang="cs-CZ" dirty="0" smtClean="0"/>
              <a:t>– dokáží v předstihu zaplnit velkou část kapacity, finančně zajímavé, nutný individuální přístup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/>
              <a:t>Pobyty za odměnu </a:t>
            </a:r>
            <a:r>
              <a:rPr lang="cs-CZ" dirty="0" smtClean="0"/>
              <a:t>– jednotlivé firmy, které pro své zaměstnance připravují např. rekondiční pobyty, předváděcí akce pro své obchodní partnery, 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460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0485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Distribuční mix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844824"/>
            <a:ext cx="7704856" cy="468052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cs-CZ" b="1" dirty="0"/>
              <a:t>V</a:t>
            </a:r>
            <a:r>
              <a:rPr lang="cs-CZ" b="1" dirty="0" smtClean="0"/>
              <a:t>ýhody</a:t>
            </a:r>
            <a:r>
              <a:rPr lang="cs-CZ" b="1" dirty="0"/>
              <a:t>:</a:t>
            </a:r>
            <a:endParaRPr lang="cs-CZ" dirty="0"/>
          </a:p>
          <a:p>
            <a:pPr>
              <a:buFont typeface="Georgia" panose="02040502050405020303" pitchFamily="18" charset="0"/>
              <a:buChar char="+"/>
            </a:pPr>
            <a:r>
              <a:rPr lang="cs-CZ" b="1" dirty="0"/>
              <a:t> </a:t>
            </a:r>
            <a:r>
              <a:rPr lang="cs-CZ" dirty="0" smtClean="0"/>
              <a:t>Využíváním </a:t>
            </a:r>
            <a:r>
              <a:rPr lang="cs-CZ" dirty="0"/>
              <a:t>možnosti existence několika distribučních cest a služeb zprostředkovatelů rozšiřuje </a:t>
            </a:r>
            <a:r>
              <a:rPr lang="cs-CZ" dirty="0" smtClean="0"/>
              <a:t>efektivnost </a:t>
            </a:r>
          </a:p>
          <a:p>
            <a:pPr>
              <a:buFont typeface="Georgia" panose="02040502050405020303" pitchFamily="18" charset="0"/>
              <a:buChar char="+"/>
            </a:pPr>
            <a:r>
              <a:rPr lang="cs-CZ" dirty="0" smtClean="0"/>
              <a:t>rozšiřují </a:t>
            </a:r>
            <a:r>
              <a:rPr lang="cs-CZ" dirty="0"/>
              <a:t>distribuční síť, malý hotel nedokáže oslovit tak </a:t>
            </a:r>
            <a:r>
              <a:rPr lang="cs-CZ" dirty="0" smtClean="0"/>
              <a:t>širokou</a:t>
            </a:r>
          </a:p>
          <a:p>
            <a:pPr>
              <a:buFont typeface="Georgia" panose="02040502050405020303" pitchFamily="18" charset="0"/>
              <a:buChar char="+"/>
            </a:pPr>
            <a:r>
              <a:rPr lang="cs-CZ" dirty="0" smtClean="0"/>
              <a:t>servis </a:t>
            </a:r>
            <a:r>
              <a:rPr lang="cs-CZ" dirty="0"/>
              <a:t>pro </a:t>
            </a:r>
            <a:r>
              <a:rPr lang="cs-CZ" dirty="0" smtClean="0"/>
              <a:t>cestující, poskytují </a:t>
            </a:r>
            <a:r>
              <a:rPr lang="cs-CZ" dirty="0"/>
              <a:t>odborné rady</a:t>
            </a:r>
            <a:r>
              <a:rPr lang="cs-CZ" dirty="0" smtClean="0"/>
              <a:t>.</a:t>
            </a:r>
          </a:p>
          <a:p>
            <a:pPr>
              <a:buFont typeface="Georgia" panose="02040502050405020303" pitchFamily="18" charset="0"/>
              <a:buChar char="+"/>
            </a:pPr>
            <a:endParaRPr lang="cs-CZ" dirty="0"/>
          </a:p>
          <a:p>
            <a:pPr marL="45720" indent="0">
              <a:buNone/>
            </a:pPr>
            <a:r>
              <a:rPr lang="cs-CZ" b="1" dirty="0"/>
              <a:t>Nevýhody</a:t>
            </a:r>
            <a:endParaRPr lang="cs-CZ" dirty="0"/>
          </a:p>
          <a:p>
            <a:pPr>
              <a:buFont typeface="Georgia" panose="02040502050405020303" pitchFamily="18" charset="0"/>
              <a:buChar char="-"/>
            </a:pPr>
            <a:r>
              <a:rPr lang="cs-CZ" dirty="0" smtClean="0"/>
              <a:t>Jedním </a:t>
            </a:r>
            <a:r>
              <a:rPr lang="cs-CZ" dirty="0"/>
              <a:t>z hlavních faktorů rozhodování jsou cenové náklady na </a:t>
            </a:r>
            <a:r>
              <a:rPr lang="cs-CZ" dirty="0" smtClean="0"/>
              <a:t>zprostředkování.</a:t>
            </a:r>
          </a:p>
          <a:p>
            <a:pPr>
              <a:buFont typeface="Georgia" panose="02040502050405020303" pitchFamily="18" charset="0"/>
              <a:buChar char="-"/>
            </a:pPr>
            <a:r>
              <a:rPr lang="cs-CZ" dirty="0" smtClean="0"/>
              <a:t>Zprostředkovatelé </a:t>
            </a:r>
            <a:r>
              <a:rPr lang="cs-CZ" dirty="0"/>
              <a:t>často nabízejí větší nabídku služeb, včetně služeb konkurenčních organizací. </a:t>
            </a:r>
          </a:p>
        </p:txBody>
      </p:sp>
    </p:spTree>
    <p:extLst>
      <p:ext uri="{BB962C8B-B14F-4D97-AF65-F5344CB8AC3E}">
        <p14:creationId xmlns:p14="http://schemas.microsoft.com/office/powerpoint/2010/main" val="54227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04856" cy="151216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Faktory pro výběr zprostředkovatelů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2204864"/>
            <a:ext cx="7704856" cy="4320480"/>
          </a:xfrm>
        </p:spPr>
        <p:txBody>
          <a:bodyPr/>
          <a:lstStyle/>
          <a:p>
            <a:pPr marL="45720" indent="0">
              <a:buNone/>
            </a:pPr>
            <a:r>
              <a:rPr lang="cs-CZ" b="1" dirty="0"/>
              <a:t>Je nutné udělat analýzu </a:t>
            </a:r>
            <a:r>
              <a:rPr lang="cs-CZ" b="1" dirty="0" smtClean="0"/>
              <a:t>potřeby zprostředkovatele, dále je při rozhodování o distribuci je </a:t>
            </a:r>
            <a:r>
              <a:rPr lang="cs-CZ" b="1" dirty="0"/>
              <a:t>nutno dále brát v potaz: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Výše nákladů na poskytování služby zprostředkovatele.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Pohodlí pro spotřebitele.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Důvěryhodnou a spolehlivost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Pokrytí trhu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Kvalita, včetně posuzování kvalifikace personálu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Schopnost předávat informace o trhu.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887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0485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Výběr distribuční cesty dále ovlivňují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844824"/>
            <a:ext cx="7704856" cy="4680520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cs-CZ" dirty="0"/>
              <a:t>Druh a povaha prodávaného </a:t>
            </a:r>
            <a:r>
              <a:rPr lang="cs-CZ" dirty="0" smtClean="0"/>
              <a:t>produktu.</a:t>
            </a:r>
            <a:endParaRPr lang="cs-CZ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cs-CZ" dirty="0"/>
              <a:t>Povaha trhu nebo jeho části (segmentu</a:t>
            </a:r>
            <a:r>
              <a:rPr lang="cs-CZ" dirty="0" smtClean="0"/>
              <a:t>).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dirty="0" smtClean="0"/>
              <a:t>Objem </a:t>
            </a:r>
            <a:r>
              <a:rPr lang="cs-CZ" dirty="0"/>
              <a:t>dodávek, velikost potřeby a </a:t>
            </a:r>
            <a:r>
              <a:rPr lang="cs-CZ" dirty="0" smtClean="0"/>
              <a:t>poptávky.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dirty="0" smtClean="0"/>
              <a:t>Charakteristika </a:t>
            </a:r>
            <a:r>
              <a:rPr lang="cs-CZ" dirty="0"/>
              <a:t>distributorů jejich praktiky ve vztahu ke službám, cenám, marketingové komunikaci, </a:t>
            </a:r>
            <a:r>
              <a:rPr lang="cs-CZ" dirty="0" smtClean="0"/>
              <a:t>solidnosti a </a:t>
            </a:r>
            <a:r>
              <a:rPr lang="cs-CZ" dirty="0"/>
              <a:t>dodržování etnických </a:t>
            </a:r>
            <a:r>
              <a:rPr lang="cs-CZ" dirty="0" smtClean="0"/>
              <a:t>principů.</a:t>
            </a:r>
            <a:endParaRPr lang="cs-CZ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cs-CZ" dirty="0" smtClean="0"/>
              <a:t>Konkurence.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dirty="0" smtClean="0"/>
              <a:t>Volba </a:t>
            </a:r>
            <a:r>
              <a:rPr lang="cs-CZ" dirty="0"/>
              <a:t>distribuční strategie.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771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0485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err="1" smtClean="0"/>
              <a:t>Franchising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484784"/>
            <a:ext cx="7704856" cy="50405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Představuje alternativu </a:t>
            </a:r>
            <a:r>
              <a:rPr lang="cs-CZ" dirty="0"/>
              <a:t>k budování vlastní prodejní </a:t>
            </a:r>
            <a:r>
              <a:rPr lang="cs-CZ" dirty="0" smtClean="0"/>
              <a:t>sítě.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„Franšíza </a:t>
            </a:r>
            <a:r>
              <a:rPr lang="cs-CZ" dirty="0"/>
              <a:t>je smluvní asociace mezi výrobce, velkoobchodníkem anebo organizací služeb (</a:t>
            </a:r>
            <a:r>
              <a:rPr lang="cs-CZ" dirty="0" err="1" smtClean="0"/>
              <a:t>franchisorem</a:t>
            </a:r>
            <a:r>
              <a:rPr lang="cs-CZ" dirty="0"/>
              <a:t>) a </a:t>
            </a:r>
            <a:r>
              <a:rPr lang="cs-CZ" dirty="0" smtClean="0"/>
              <a:t>nezávislými </a:t>
            </a:r>
            <a:r>
              <a:rPr lang="cs-CZ" dirty="0"/>
              <a:t>podnikateli (</a:t>
            </a:r>
            <a:r>
              <a:rPr lang="cs-CZ" dirty="0" err="1" smtClean="0"/>
              <a:t>franchisantem</a:t>
            </a:r>
            <a:r>
              <a:rPr lang="cs-CZ" dirty="0" smtClean="0"/>
              <a:t>), </a:t>
            </a:r>
            <a:r>
              <a:rPr lang="cs-CZ" dirty="0"/>
              <a:t>kteří si koupili právo na vlastnictví provoz jedné nebo více </a:t>
            </a:r>
            <a:r>
              <a:rPr lang="cs-CZ" dirty="0" smtClean="0"/>
              <a:t>jednotek“.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Mezi hlavní výhody pro majitele licence je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rychlá </a:t>
            </a:r>
            <a:r>
              <a:rPr lang="cs-CZ" dirty="0"/>
              <a:t>distribuce </a:t>
            </a:r>
            <a:r>
              <a:rPr lang="cs-CZ" dirty="0" smtClean="0"/>
              <a:t>služeb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nenese </a:t>
            </a:r>
            <a:r>
              <a:rPr lang="cs-CZ" dirty="0"/>
              <a:t>plné náklady na zahájení a provoz celé operace</a:t>
            </a:r>
            <a:r>
              <a:rPr lang="cs-CZ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Velké zastoupení </a:t>
            </a:r>
            <a:r>
              <a:rPr lang="cs-CZ" dirty="0" err="1" smtClean="0"/>
              <a:t>franschisingu</a:t>
            </a:r>
            <a:r>
              <a:rPr lang="cs-CZ" dirty="0" smtClean="0"/>
              <a:t> </a:t>
            </a:r>
            <a:r>
              <a:rPr lang="cs-CZ" dirty="0"/>
              <a:t>v </a:t>
            </a:r>
            <a:r>
              <a:rPr lang="cs-CZ" dirty="0" smtClean="0"/>
              <a:t>cestovním ruchu (koncepty restaurací, </a:t>
            </a:r>
            <a:r>
              <a:rPr lang="cs-CZ" dirty="0"/>
              <a:t>koncepty hotelů, kaváren, pekárenských </a:t>
            </a:r>
            <a:r>
              <a:rPr lang="cs-CZ" dirty="0" smtClean="0"/>
              <a:t>prodejen, fast </a:t>
            </a:r>
            <a:r>
              <a:rPr lang="cs-CZ" dirty="0"/>
              <a:t>foodů </a:t>
            </a:r>
            <a:r>
              <a:rPr lang="cs-CZ" dirty="0" smtClean="0"/>
              <a:t>ale i CK a CA).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32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0485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Výhody a nevýhody </a:t>
            </a:r>
            <a:br>
              <a:rPr lang="cs-CZ" dirty="0" smtClean="0"/>
            </a:br>
            <a:r>
              <a:rPr lang="cs-CZ" sz="2800" b="0" dirty="0" smtClean="0"/>
              <a:t>z pozice </a:t>
            </a:r>
            <a:r>
              <a:rPr lang="cs-CZ" sz="2800" b="0" dirty="0" err="1" smtClean="0"/>
              <a:t>franchisanta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844824"/>
            <a:ext cx="8136904" cy="468052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cs-CZ" b="1" dirty="0" smtClean="0"/>
              <a:t>Výhody:</a:t>
            </a:r>
            <a:endParaRPr lang="cs-CZ" dirty="0"/>
          </a:p>
          <a:p>
            <a:pPr lvl="1">
              <a:buFont typeface="Georgia" panose="02040502050405020303" pitchFamily="18" charset="0"/>
              <a:buChar char="+"/>
            </a:pPr>
            <a:r>
              <a:rPr lang="cs-CZ" dirty="0"/>
              <a:t>Stávající se součástí již fungujícího systému </a:t>
            </a:r>
            <a:r>
              <a:rPr lang="cs-CZ" dirty="0" smtClean="0"/>
              <a:t>se </a:t>
            </a:r>
            <a:r>
              <a:rPr lang="cs-CZ" dirty="0"/>
              <a:t>zavedenou značkou </a:t>
            </a:r>
          </a:p>
          <a:p>
            <a:pPr lvl="1">
              <a:buFont typeface="Georgia" panose="02040502050405020303" pitchFamily="18" charset="0"/>
              <a:buChar char="+"/>
            </a:pPr>
            <a:r>
              <a:rPr lang="cs-CZ" dirty="0"/>
              <a:t>Mohou začínat podnikat i s omezeným kapitálem</a:t>
            </a:r>
          </a:p>
          <a:p>
            <a:pPr lvl="1">
              <a:buFont typeface="Georgia" panose="02040502050405020303" pitchFamily="18" charset="0"/>
              <a:buChar char="+"/>
            </a:pPr>
            <a:r>
              <a:rPr lang="cs-CZ" dirty="0"/>
              <a:t>Získají výhody z centralizovaného nákupu</a:t>
            </a:r>
          </a:p>
          <a:p>
            <a:pPr lvl="1">
              <a:buFont typeface="Georgia" panose="02040502050405020303" pitchFamily="18" charset="0"/>
              <a:buChar char="+"/>
            </a:pPr>
            <a:r>
              <a:rPr lang="cs-CZ" dirty="0"/>
              <a:t>Získávají ihned poradenství ohledně provozních záležitostí</a:t>
            </a:r>
          </a:p>
          <a:p>
            <a:pPr lvl="1">
              <a:buFont typeface="Georgia" panose="02040502050405020303" pitchFamily="18" charset="0"/>
              <a:buChar char="+"/>
            </a:pPr>
            <a:r>
              <a:rPr lang="cs-CZ" dirty="0"/>
              <a:t>Mohou se spoléhat na pomoc </a:t>
            </a:r>
            <a:r>
              <a:rPr lang="cs-CZ" dirty="0" err="1" smtClean="0"/>
              <a:t>franchisora</a:t>
            </a:r>
            <a:r>
              <a:rPr lang="cs-CZ" dirty="0" smtClean="0"/>
              <a:t>.</a:t>
            </a:r>
          </a:p>
          <a:p>
            <a:pPr lvl="1">
              <a:buFont typeface="Georgia" panose="02040502050405020303" pitchFamily="18" charset="0"/>
              <a:buChar char="+"/>
            </a:pPr>
            <a:endParaRPr lang="cs-CZ" dirty="0"/>
          </a:p>
          <a:p>
            <a:pPr marL="45720" indent="0">
              <a:buNone/>
            </a:pPr>
            <a:r>
              <a:rPr lang="cs-CZ" b="1" dirty="0" smtClean="0"/>
              <a:t>Nevýhody:</a:t>
            </a:r>
          </a:p>
          <a:p>
            <a:pPr lvl="1">
              <a:buFont typeface="Georgia" panose="02040502050405020303" pitchFamily="18" charset="0"/>
              <a:buChar char="-"/>
            </a:pPr>
            <a:r>
              <a:rPr lang="cs-CZ" sz="2400" dirty="0"/>
              <a:t>Vysoké poplatky</a:t>
            </a:r>
          </a:p>
          <a:p>
            <a:pPr lvl="1">
              <a:buFont typeface="Georgia" panose="02040502050405020303" pitchFamily="18" charset="0"/>
              <a:buChar char="-"/>
            </a:pPr>
            <a:r>
              <a:rPr lang="cs-CZ" sz="2400" dirty="0"/>
              <a:t>Není prostor pro vlastní inovaci</a:t>
            </a:r>
          </a:p>
          <a:p>
            <a:pPr lvl="1">
              <a:buFont typeface="Georgia" panose="02040502050405020303" pitchFamily="18" charset="0"/>
              <a:buChar char="-"/>
            </a:pPr>
            <a:r>
              <a:rPr lang="cs-CZ" sz="2100" dirty="0" smtClean="0"/>
              <a:t>Časté </a:t>
            </a:r>
            <a:r>
              <a:rPr lang="cs-CZ" sz="2100" dirty="0"/>
              <a:t>kontroly </a:t>
            </a:r>
          </a:p>
          <a:p>
            <a:pPr lvl="1">
              <a:buFont typeface="Georgia" panose="02040502050405020303" pitchFamily="18" charset="0"/>
              <a:buChar char="-"/>
            </a:pPr>
            <a:r>
              <a:rPr lang="cs-CZ" dirty="0" smtClean="0"/>
              <a:t>Smlouvy </a:t>
            </a:r>
            <a:r>
              <a:rPr lang="cs-CZ" dirty="0"/>
              <a:t>zavazující i k </a:t>
            </a:r>
            <a:r>
              <a:rPr lang="cs-CZ" dirty="0" smtClean="0"/>
              <a:t>odběru surovin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33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0485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CRS a GDS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844824"/>
            <a:ext cx="7704856" cy="46805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Nabízejí </a:t>
            </a:r>
            <a:r>
              <a:rPr lang="cs-CZ" dirty="0"/>
              <a:t>cestovním agenturám přímý přístup k centrálním systémům rezervace letenek.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Nejprve </a:t>
            </a:r>
            <a:r>
              <a:rPr lang="cs-CZ" dirty="0"/>
              <a:t>pro rezervaci letenek, mezi aerolinie a CA, později i další služby CR.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Počítačové </a:t>
            </a:r>
            <a:r>
              <a:rPr lang="cs-CZ" dirty="0"/>
              <a:t>rezervační systémy (CRS) a globální distribuční systémy (</a:t>
            </a:r>
            <a:r>
              <a:rPr lang="cs-CZ" b="1" dirty="0"/>
              <a:t>GDS</a:t>
            </a:r>
            <a:r>
              <a:rPr lang="cs-CZ" dirty="0"/>
              <a:t>) byly vyvinuty v 70. letech americkými leteckými společnostmi.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</a:t>
            </a:r>
            <a:r>
              <a:rPr lang="cs-CZ" dirty="0"/>
              <a:t> současné době jsou považovány za rozhodující distribuční systémy v oblasti cestovního ruchu.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Mezi </a:t>
            </a:r>
            <a:r>
              <a:rPr lang="cs-CZ" dirty="0"/>
              <a:t>nejznámější</a:t>
            </a:r>
            <a:r>
              <a:rPr lang="cs-CZ" b="1" dirty="0"/>
              <a:t> </a:t>
            </a:r>
            <a:r>
              <a:rPr lang="cs-CZ" b="1" dirty="0" err="1"/>
              <a:t>Sabre</a:t>
            </a:r>
            <a:r>
              <a:rPr lang="cs-CZ" b="1" dirty="0"/>
              <a:t>, Galileo, </a:t>
            </a:r>
            <a:r>
              <a:rPr lang="cs-CZ" b="1" dirty="0" err="1" smtClean="0"/>
              <a:t>Worldspan</a:t>
            </a:r>
            <a:r>
              <a:rPr lang="cs-CZ" b="1" dirty="0" smtClean="0"/>
              <a:t> </a:t>
            </a:r>
            <a:r>
              <a:rPr lang="cs-CZ" dirty="0" smtClean="0"/>
              <a:t>a</a:t>
            </a:r>
            <a:r>
              <a:rPr lang="cs-CZ" b="1" dirty="0" smtClean="0"/>
              <a:t> Amadeus.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35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04856" cy="144016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err="1" smtClean="0"/>
              <a:t>OTAs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0" dirty="0" smtClean="0"/>
              <a:t>Online </a:t>
            </a:r>
            <a:r>
              <a:rPr lang="cs-CZ" b="0" dirty="0" err="1" smtClean="0"/>
              <a:t>Travel</a:t>
            </a:r>
            <a:r>
              <a:rPr lang="cs-CZ" b="0" dirty="0" smtClean="0"/>
              <a:t> </a:t>
            </a:r>
            <a:r>
              <a:rPr lang="cs-CZ" b="0" dirty="0" err="1" smtClean="0"/>
              <a:t>Agency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2174454"/>
            <a:ext cx="7704856" cy="46805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 dnešní zrychlené a moderní IT vyvinuté době dochází k změnám, mnoho tradičních cest upadá a objevují se nové inovativní cesty </a:t>
            </a:r>
            <a:r>
              <a:rPr lang="cs-CZ" dirty="0" smtClean="0"/>
              <a:t>prostřednictvím rozvoje internetu.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</a:t>
            </a:r>
            <a:r>
              <a:rPr lang="cs-CZ" dirty="0"/>
              <a:t> rozvojem internetu a rozšiřováním přístupu k </a:t>
            </a:r>
            <a:r>
              <a:rPr lang="cs-CZ" dirty="0" smtClean="0"/>
              <a:t>němu  dochází k zesilování významu OTA.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</a:t>
            </a:r>
            <a:r>
              <a:rPr lang="cs-CZ" dirty="0"/>
              <a:t> dnešní době </a:t>
            </a:r>
            <a:r>
              <a:rPr lang="cs-CZ" dirty="0" smtClean="0"/>
              <a:t>mají </a:t>
            </a:r>
            <a:r>
              <a:rPr lang="cs-CZ" dirty="0" err="1" smtClean="0"/>
              <a:t>OTAs</a:t>
            </a:r>
            <a:r>
              <a:rPr lang="cs-CZ" dirty="0" smtClean="0"/>
              <a:t> </a:t>
            </a:r>
            <a:r>
              <a:rPr lang="cs-CZ" dirty="0"/>
              <a:t>velký podíl na zajišťování a zprostředkování služeb cestovního ruchu, zejména ubytování a cestovní balíčky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82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Parita cen a „</a:t>
            </a:r>
            <a:r>
              <a:rPr lang="cs-CZ" dirty="0" err="1" smtClean="0"/>
              <a:t>Book</a:t>
            </a:r>
            <a:r>
              <a:rPr lang="cs-CZ" dirty="0" smtClean="0"/>
              <a:t> Direct“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844824"/>
            <a:ext cx="8496944" cy="46805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Parita cen - neplést s paritou kupní síly (</a:t>
            </a:r>
            <a:r>
              <a:rPr lang="cs-CZ" dirty="0" smtClean="0"/>
              <a:t>srovnávající sílu měn </a:t>
            </a:r>
            <a:r>
              <a:rPr lang="cs-CZ" dirty="0"/>
              <a:t>pomocí spotřebního koše).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OTA </a:t>
            </a:r>
            <a:r>
              <a:rPr lang="cs-CZ" dirty="0"/>
              <a:t>často ve smlouvách požadují tzv</a:t>
            </a:r>
            <a:r>
              <a:rPr lang="cs-CZ" b="1" dirty="0"/>
              <a:t>. paritu </a:t>
            </a:r>
            <a:r>
              <a:rPr lang="cs-CZ" b="1" dirty="0" smtClean="0"/>
              <a:t>ceny - </a:t>
            </a:r>
            <a:r>
              <a:rPr lang="cs-CZ" b="1" dirty="0"/>
              <a:t>podmínku, že </a:t>
            </a:r>
            <a:r>
              <a:rPr lang="cs-CZ" b="1" dirty="0" smtClean="0"/>
              <a:t>poskytovatel služby, </a:t>
            </a:r>
            <a:r>
              <a:rPr lang="cs-CZ" b="1" dirty="0"/>
              <a:t>nebude prodávat levněji </a:t>
            </a:r>
            <a:r>
              <a:rPr lang="cs-CZ" b="1" dirty="0" smtClean="0"/>
              <a:t>ten samý </a:t>
            </a:r>
            <a:r>
              <a:rPr lang="cs-CZ" b="1" dirty="0"/>
              <a:t>produkt ve stejném </a:t>
            </a:r>
            <a:r>
              <a:rPr lang="cs-CZ" b="1" dirty="0" smtClean="0"/>
              <a:t>provozu</a:t>
            </a:r>
            <a:r>
              <a:rPr lang="cs-CZ" b="1" dirty="0"/>
              <a:t> </a:t>
            </a:r>
            <a:r>
              <a:rPr lang="cs-CZ" b="1" dirty="0" smtClean="0"/>
              <a:t>a </a:t>
            </a:r>
            <a:r>
              <a:rPr lang="cs-CZ" b="1" dirty="0"/>
              <a:t>čase než OTA. </a:t>
            </a:r>
            <a:endParaRPr lang="cs-CZ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Je </a:t>
            </a:r>
            <a:r>
              <a:rPr lang="cs-CZ" dirty="0"/>
              <a:t>předmětem sporu mezi poskytovateli a zprostředkovateli. </a:t>
            </a:r>
            <a:endParaRPr lang="cs-CZ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cs-CZ" dirty="0" smtClean="0"/>
              <a:t>Výzva AHR ČR </a:t>
            </a:r>
            <a:r>
              <a:rPr lang="cs-CZ" b="1" dirty="0" smtClean="0"/>
              <a:t>„</a:t>
            </a:r>
            <a:r>
              <a:rPr lang="cs-CZ" b="1" dirty="0" err="1" smtClean="0"/>
              <a:t>Book</a:t>
            </a:r>
            <a:r>
              <a:rPr lang="cs-CZ" b="1" dirty="0" smtClean="0"/>
              <a:t> </a:t>
            </a:r>
            <a:r>
              <a:rPr lang="cs-CZ" b="1" dirty="0"/>
              <a:t>Direct„, tedy „Rezervujte přímo</a:t>
            </a:r>
            <a:r>
              <a:rPr lang="cs-CZ" dirty="0"/>
              <a:t>“ má zavést do povědomí možnost přímé rezervace a ušetřit tak </a:t>
            </a:r>
            <a:r>
              <a:rPr lang="cs-CZ" dirty="0" smtClean="0"/>
              <a:t>producentům služby </a:t>
            </a:r>
            <a:r>
              <a:rPr lang="cs-CZ" dirty="0"/>
              <a:t>náklady na provizi, kterou musí zprostředkovatelům vyplácet</a:t>
            </a:r>
            <a:r>
              <a:rPr lang="cs-CZ" dirty="0" smtClean="0"/>
              <a:t>.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cs-CZ" dirty="0" smtClean="0"/>
              <a:t>Otázka: tipněte kolik % vyplácejí poskytovatelé ubytování OTA?</a:t>
            </a:r>
          </a:p>
          <a:p>
            <a:pPr marL="45720" lv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9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3568" y="404664"/>
            <a:ext cx="763284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>
                <a:effectLst/>
              </a:rPr>
              <a:t>Funkce ceny 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sz="2000" b="0" dirty="0" smtClean="0">
                <a:effectLst/>
              </a:rPr>
              <a:t>podle </a:t>
            </a:r>
            <a:r>
              <a:rPr lang="cs-CZ" sz="2000" b="0" dirty="0">
                <a:effectLst/>
              </a:rPr>
              <a:t>Jakubíkové </a:t>
            </a:r>
            <a:r>
              <a:rPr lang="cs-CZ" sz="2000" b="0" dirty="0" smtClean="0">
                <a:effectLst/>
              </a:rPr>
              <a:t>(2012</a:t>
            </a:r>
            <a:r>
              <a:rPr lang="cs-CZ" sz="2000" b="0" dirty="0">
                <a:effectLst/>
              </a:rPr>
              <a:t>)</a:t>
            </a:r>
            <a:r>
              <a:rPr lang="cs-CZ" dirty="0">
                <a:effectLst/>
              </a:rPr>
              <a:t/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>
          <a:xfrm>
            <a:off x="755576" y="2204864"/>
            <a:ext cx="7632848" cy="41764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 smtClean="0"/>
              <a:t>  Alokační</a:t>
            </a:r>
            <a:r>
              <a:rPr lang="cs-CZ" sz="2400" dirty="0" smtClean="0"/>
              <a:t> </a:t>
            </a:r>
            <a:r>
              <a:rPr lang="cs-CZ" sz="2400" dirty="0"/>
              <a:t>- napomáhá kupujícímu při rozhodování o tom, jak má vynaložit své peníze a jakým způsobem je rozdělit (alokovat svou kupní </a:t>
            </a:r>
            <a:r>
              <a:rPr lang="cs-CZ" sz="2400" dirty="0" smtClean="0"/>
              <a:t>sílu)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 smtClean="0"/>
              <a:t>  Informační </a:t>
            </a:r>
            <a:r>
              <a:rPr lang="cs-CZ" sz="2400" dirty="0"/>
              <a:t>- informuje zákazníka o pozici výrobku na trhu a jeho vztahu k výrobkům srovnatelným, konkurenčním a </a:t>
            </a:r>
            <a:r>
              <a:rPr lang="cs-CZ" sz="2400" dirty="0" smtClean="0"/>
              <a:t>substitučním.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5102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0485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Distribuční strategie </a:t>
            </a:r>
            <a:br>
              <a:rPr lang="cs-CZ" dirty="0" smtClean="0"/>
            </a:br>
            <a:r>
              <a:rPr lang="cs-CZ" sz="1800" b="0" dirty="0" smtClean="0"/>
              <a:t>dle D. Jakubíkové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844824"/>
            <a:ext cx="7704856" cy="468052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Plánování distribuční strategie je procesem, který navazuje na stanovení cílů distribuce a vyhodnocení vlivu prostředí (vnějšího i vnitřního).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/>
              <a:t>Výběr </a:t>
            </a:r>
            <a:r>
              <a:rPr lang="cs-CZ" b="1" dirty="0"/>
              <a:t>distribuční strategie obnáší přinejmenším rozhodnutí o počtu úrovní distribuční cesty, volbu mezi konvekčním, vertikální nebo horizontálním systémem a volbou mezi intenzivní, exkluzivní nebo selektivní </a:t>
            </a:r>
            <a:r>
              <a:rPr lang="cs-CZ" b="1" dirty="0" smtClean="0"/>
              <a:t>distribucí.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Na </a:t>
            </a:r>
            <a:r>
              <a:rPr lang="cs-CZ" dirty="0"/>
              <a:t>strategii navazuje vytvoření distribuční taktiky (</a:t>
            </a:r>
            <a:r>
              <a:rPr lang="cs-CZ" dirty="0" smtClean="0"/>
              <a:t>volba účastníků distribuční </a:t>
            </a:r>
            <a:r>
              <a:rPr lang="cs-CZ" dirty="0"/>
              <a:t>cesty, </a:t>
            </a:r>
            <a:r>
              <a:rPr lang="cs-CZ" dirty="0" smtClean="0"/>
              <a:t>řízení </a:t>
            </a:r>
            <a:r>
              <a:rPr lang="cs-CZ" dirty="0"/>
              <a:t>distribuční cesty, vytvoření logistických strategií, </a:t>
            </a:r>
            <a:r>
              <a:rPr lang="cs-CZ" dirty="0" smtClean="0"/>
              <a:t>…).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2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689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4400" dirty="0" smtClean="0"/>
              <a:t>Strategie – dle typu exkluzivity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844824"/>
            <a:ext cx="7704856" cy="4680520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cs-CZ" sz="2800" b="1" dirty="0"/>
              <a:t>Intenzivní distribuce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co nejvyšší počet distribučních míst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800" b="1" dirty="0" smtClean="0"/>
              <a:t>Exkluzivní distribuce </a:t>
            </a:r>
            <a:endParaRPr lang="cs-CZ" b="1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úmyslně omezený </a:t>
            </a:r>
            <a:r>
              <a:rPr lang="cs-CZ" dirty="0"/>
              <a:t>počet distribučních </a:t>
            </a:r>
            <a:r>
              <a:rPr lang="cs-CZ" dirty="0" smtClean="0"/>
              <a:t>míst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800" b="1" dirty="0" smtClean="0"/>
              <a:t>Selektivní </a:t>
            </a:r>
            <a:r>
              <a:rPr lang="cs-CZ" sz="2800" b="1" dirty="0"/>
              <a:t>distribuce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představuje </a:t>
            </a:r>
            <a:r>
              <a:rPr lang="cs-CZ" dirty="0"/>
              <a:t>určitý kompromis mezi intenzivní a exkluzivní distribucí. </a:t>
            </a:r>
          </a:p>
        </p:txBody>
      </p:sp>
    </p:spTree>
    <p:extLst>
      <p:ext uri="{BB962C8B-B14F-4D97-AF65-F5344CB8AC3E}">
        <p14:creationId xmlns:p14="http://schemas.microsoft.com/office/powerpoint/2010/main" val="94331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96448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Strategie – dle směru distribuce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556792"/>
            <a:ext cx="7704856" cy="48965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KONVENČNÍ</a:t>
            </a:r>
            <a:r>
              <a:rPr lang="cs-CZ" dirty="0"/>
              <a:t> marketingový systém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je víceúrovňová </a:t>
            </a:r>
            <a:r>
              <a:rPr lang="cs-CZ" dirty="0"/>
              <a:t>distribuční cesta, jejíž členové pracují nezávisle na sobě, jejich vztahy se omezují na vzájemný nákup a prodej.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/>
              <a:t>VERTIKÁLNÍ </a:t>
            </a:r>
            <a:r>
              <a:rPr lang="cs-CZ" dirty="0"/>
              <a:t>marketingový systém </a:t>
            </a:r>
            <a:endParaRPr lang="cs-CZ" b="1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je </a:t>
            </a:r>
            <a:r>
              <a:rPr lang="cs-CZ" dirty="0"/>
              <a:t>distribuční cesta, v níž existuje formální spolupráce mezi jejími členy na dvou a více různých úrovních.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/>
              <a:t>HORIZONTÁLNÍ </a:t>
            </a:r>
            <a:r>
              <a:rPr lang="cs-CZ" dirty="0"/>
              <a:t>marketingový systém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je </a:t>
            </a:r>
            <a:r>
              <a:rPr lang="cs-CZ" dirty="0"/>
              <a:t>založen na smlouvě o spolupráci na distribucí produktu mezi dvěma a více firmami, jež jsou na distribuční cestě na stejné úrovni.  </a:t>
            </a:r>
          </a:p>
        </p:txBody>
      </p:sp>
    </p:spTree>
    <p:extLst>
      <p:ext uri="{BB962C8B-B14F-4D97-AF65-F5344CB8AC3E}">
        <p14:creationId xmlns:p14="http://schemas.microsoft.com/office/powerpoint/2010/main" val="253748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0485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Strategie dle síly marketingové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2492896"/>
            <a:ext cx="7704856" cy="46805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Strategie </a:t>
            </a:r>
            <a:r>
              <a:rPr lang="cs-CZ" b="1" dirty="0" err="1"/>
              <a:t>push</a:t>
            </a:r>
            <a:r>
              <a:rPr lang="cs-CZ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neboli </a:t>
            </a:r>
            <a:r>
              <a:rPr lang="cs-CZ" dirty="0"/>
              <a:t>strategie tlaku, tzv. tlačí produkt pomocí marketingových stimulů od výrobce k zákazníkovi</a:t>
            </a:r>
            <a:r>
              <a:rPr lang="cs-CZ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Strategie </a:t>
            </a:r>
            <a:r>
              <a:rPr lang="cs-CZ" b="1" dirty="0" err="1"/>
              <a:t>pull</a:t>
            </a:r>
            <a:r>
              <a:rPr lang="cs-CZ" dirty="0"/>
              <a:t>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neboli </a:t>
            </a:r>
            <a:r>
              <a:rPr lang="cs-CZ" dirty="0"/>
              <a:t>strategie tahu je marketingové úsilí zaměřené přímo na </a:t>
            </a:r>
            <a:r>
              <a:rPr lang="cs-CZ" dirty="0" smtClean="0"/>
              <a:t>spotřebitele. </a:t>
            </a:r>
            <a:r>
              <a:rPr lang="cs-CZ" dirty="0"/>
              <a:t>Cílem je vzbudit zájem </a:t>
            </a:r>
            <a:r>
              <a:rPr lang="cs-CZ" dirty="0" smtClean="0"/>
              <a:t>zákazníků, </a:t>
            </a:r>
            <a:r>
              <a:rPr lang="cs-CZ" dirty="0"/>
              <a:t>podnítit jejich ochotu produkt </a:t>
            </a:r>
            <a:r>
              <a:rPr lang="cs-CZ" dirty="0" smtClean="0"/>
              <a:t>vlastnit a službu si zakoupit.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01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0485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Prodejní místo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844824"/>
            <a:ext cx="7704856" cy="46805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Materiální </a:t>
            </a:r>
            <a:r>
              <a:rPr lang="cs-CZ" dirty="0"/>
              <a:t>a nemateriální prostřední má </a:t>
            </a:r>
            <a:r>
              <a:rPr lang="cs-CZ" dirty="0" smtClean="0"/>
              <a:t>značný vliv </a:t>
            </a:r>
            <a:r>
              <a:rPr lang="cs-CZ" dirty="0"/>
              <a:t>na plánované </a:t>
            </a:r>
            <a:r>
              <a:rPr lang="cs-CZ" dirty="0" smtClean="0"/>
              <a:t>prodeje.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Zákazník </a:t>
            </a:r>
            <a:r>
              <a:rPr lang="cs-CZ" dirty="0"/>
              <a:t>vnímá image prodejního místa, jeho pozici ve srovnání s </a:t>
            </a:r>
            <a:r>
              <a:rPr lang="cs-CZ" dirty="0" smtClean="0"/>
              <a:t>konkurencí.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Nepříznivý vliv může naopak zákazníka </a:t>
            </a:r>
            <a:r>
              <a:rPr lang="cs-CZ" dirty="0"/>
              <a:t>od koupě </a:t>
            </a:r>
            <a:r>
              <a:rPr lang="cs-CZ" dirty="0" smtClean="0"/>
              <a:t>odrazovat.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Dnes </a:t>
            </a:r>
            <a:r>
              <a:rPr lang="cs-CZ" dirty="0"/>
              <a:t>jsou již firmy specializované na </a:t>
            </a:r>
            <a:r>
              <a:rPr lang="cs-CZ" dirty="0" smtClean="0"/>
              <a:t>„zútulnění“ </a:t>
            </a:r>
            <a:r>
              <a:rPr lang="cs-CZ" dirty="0"/>
              <a:t>prodejních míst, např. firmy na koberce, firmy na vůně, firmy na dekoraci vstupních prostor, firmy na informační naváděcí systém.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56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700808"/>
            <a:ext cx="770485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195736" y="2852936"/>
            <a:ext cx="4680520" cy="576064"/>
          </a:xfrm>
        </p:spPr>
        <p:txBody>
          <a:bodyPr/>
          <a:lstStyle/>
          <a:p>
            <a:pPr marL="45720" indent="0">
              <a:buNone/>
            </a:pPr>
            <a:r>
              <a:rPr lang="cs-CZ" b="1" dirty="0" smtClean="0"/>
              <a:t>Prostor pro případné vaše otázky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4316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0485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124744"/>
            <a:ext cx="8136904" cy="5472608"/>
          </a:xfrm>
        </p:spPr>
        <p:txBody>
          <a:bodyPr>
            <a:noAutofit/>
          </a:bodyPr>
          <a:lstStyle/>
          <a:p>
            <a:r>
              <a:rPr lang="cs-CZ" sz="1300" dirty="0"/>
              <a:t>JAKUBÍKOVÁ, D., 2012. </a:t>
            </a:r>
            <a:r>
              <a:rPr lang="cs-CZ" sz="1300" i="1" dirty="0"/>
              <a:t>Marketing v cestovním ruchu: jak uspět v domácí i světové konkurenci. </a:t>
            </a:r>
            <a:r>
              <a:rPr lang="cs-CZ" sz="1300" dirty="0"/>
              <a:t>Praha: </a:t>
            </a:r>
            <a:r>
              <a:rPr lang="cs-CZ" sz="1300" dirty="0" err="1"/>
              <a:t>Grada</a:t>
            </a:r>
            <a:r>
              <a:rPr lang="cs-CZ" sz="1300" dirty="0"/>
              <a:t> </a:t>
            </a:r>
            <a:r>
              <a:rPr lang="cs-CZ" sz="1300" dirty="0" err="1"/>
              <a:t>Publishing</a:t>
            </a:r>
            <a:r>
              <a:rPr lang="cs-CZ" sz="1300" dirty="0"/>
              <a:t>. ISBN 978-80-247-4209-0. </a:t>
            </a:r>
          </a:p>
          <a:p>
            <a:r>
              <a:rPr lang="cs-CZ" sz="1300" dirty="0"/>
              <a:t>VAŠTÍKOVÁ, M., 2011. </a:t>
            </a:r>
            <a:r>
              <a:rPr lang="cs-CZ" sz="1300" i="1" dirty="0"/>
              <a:t>Marketing služeb efektivně a moderně</a:t>
            </a:r>
            <a:r>
              <a:rPr lang="cs-CZ" sz="1300" dirty="0"/>
              <a:t>. Praha: </a:t>
            </a:r>
            <a:r>
              <a:rPr lang="cs-CZ" sz="1300" dirty="0" err="1"/>
              <a:t>Grada</a:t>
            </a:r>
            <a:r>
              <a:rPr lang="cs-CZ" sz="1300" dirty="0"/>
              <a:t> </a:t>
            </a:r>
            <a:r>
              <a:rPr lang="cs-CZ" sz="1300" dirty="0" err="1"/>
              <a:t>Publishing</a:t>
            </a:r>
            <a:r>
              <a:rPr lang="cs-CZ" sz="1300" dirty="0"/>
              <a:t>. ISBN 978-80-247-2721-9.</a:t>
            </a:r>
          </a:p>
          <a:p>
            <a:r>
              <a:rPr lang="cs-CZ" sz="1300" dirty="0"/>
              <a:t>HORNER, S. a J. SWARBROOKE, 2003. </a:t>
            </a:r>
            <a:r>
              <a:rPr lang="cs-CZ" sz="1300" i="1" dirty="0"/>
              <a:t>Cestovní ruch, ubytování a stravování, využití volného času</a:t>
            </a:r>
            <a:r>
              <a:rPr lang="cs-CZ" sz="1300" dirty="0"/>
              <a:t>. Praha: </a:t>
            </a:r>
            <a:r>
              <a:rPr lang="cs-CZ" sz="1300" dirty="0" err="1"/>
              <a:t>Grada</a:t>
            </a:r>
            <a:r>
              <a:rPr lang="cs-CZ" sz="1300" dirty="0"/>
              <a:t> </a:t>
            </a:r>
            <a:r>
              <a:rPr lang="cs-CZ" sz="1300" dirty="0" err="1"/>
              <a:t>Publishing</a:t>
            </a:r>
            <a:r>
              <a:rPr lang="cs-CZ" sz="1300" dirty="0"/>
              <a:t>. ISBN 80-247-0202-9. </a:t>
            </a:r>
          </a:p>
          <a:p>
            <a:r>
              <a:rPr lang="cs-CZ" sz="1300" dirty="0" smtClean="0"/>
              <a:t>GÚČIK</a:t>
            </a:r>
            <a:r>
              <a:rPr lang="cs-CZ" sz="1300" dirty="0"/>
              <a:t>, M., 2011. </a:t>
            </a:r>
            <a:r>
              <a:rPr lang="cs-CZ" sz="1300" i="1" dirty="0"/>
              <a:t>Marketing cestovného ruchu</a:t>
            </a:r>
            <a:r>
              <a:rPr lang="cs-CZ" sz="1300" dirty="0"/>
              <a:t>. Banská Bystrica: Dali-BB, s.r.o. ISBN 978-80-89090-85-3. </a:t>
            </a:r>
          </a:p>
          <a:p>
            <a:r>
              <a:rPr lang="cs-CZ" sz="1300" dirty="0"/>
              <a:t> KOTLER, P., J. T. BOWEN and J. C. MAKENS, 2013. </a:t>
            </a:r>
            <a:r>
              <a:rPr lang="cs-CZ" sz="1300" i="1" dirty="0"/>
              <a:t>Marketing </a:t>
            </a:r>
            <a:r>
              <a:rPr lang="cs-CZ" sz="1300" i="1" dirty="0" err="1"/>
              <a:t>for</a:t>
            </a:r>
            <a:r>
              <a:rPr lang="cs-CZ" sz="1300" i="1" dirty="0"/>
              <a:t> </a:t>
            </a:r>
            <a:r>
              <a:rPr lang="cs-CZ" sz="1300" i="1" dirty="0" err="1"/>
              <a:t>Hospitality</a:t>
            </a:r>
            <a:r>
              <a:rPr lang="cs-CZ" sz="1300" i="1" dirty="0"/>
              <a:t> and </a:t>
            </a:r>
            <a:r>
              <a:rPr lang="cs-CZ" sz="1300" i="1" dirty="0" err="1"/>
              <a:t>Tourism</a:t>
            </a:r>
            <a:r>
              <a:rPr lang="cs-CZ" sz="1300" dirty="0"/>
              <a:t>. </a:t>
            </a:r>
            <a:r>
              <a:rPr lang="cs-CZ" sz="1300" dirty="0" err="1"/>
              <a:t>Prentice</a:t>
            </a:r>
            <a:r>
              <a:rPr lang="cs-CZ" sz="1300" dirty="0"/>
              <a:t> </a:t>
            </a:r>
            <a:r>
              <a:rPr lang="cs-CZ" sz="1300" dirty="0" err="1"/>
              <a:t>Hall</a:t>
            </a:r>
            <a:r>
              <a:rPr lang="cs-CZ" sz="1300" dirty="0"/>
              <a:t>: </a:t>
            </a:r>
            <a:r>
              <a:rPr lang="cs-CZ" sz="1300" dirty="0" err="1"/>
              <a:t>Upper</a:t>
            </a:r>
            <a:r>
              <a:rPr lang="cs-CZ" sz="1300" dirty="0"/>
              <a:t> </a:t>
            </a:r>
            <a:r>
              <a:rPr lang="cs-CZ" sz="1300" dirty="0" err="1"/>
              <a:t>Saddle</a:t>
            </a:r>
            <a:r>
              <a:rPr lang="cs-CZ" sz="1300" dirty="0"/>
              <a:t> River. ISBN 978-0132784023</a:t>
            </a:r>
            <a:r>
              <a:rPr lang="cs-CZ" sz="1300" dirty="0" smtClean="0"/>
              <a:t>.</a:t>
            </a:r>
          </a:p>
          <a:p>
            <a:r>
              <a:rPr lang="cs-CZ" sz="1300" dirty="0"/>
              <a:t>KOSTKOVÁ, </a:t>
            </a:r>
            <a:r>
              <a:rPr lang="cs-CZ" sz="1300" dirty="0" smtClean="0"/>
              <a:t>M. </a:t>
            </a:r>
            <a:r>
              <a:rPr lang="cs-CZ" sz="1300" dirty="0"/>
              <a:t>a </a:t>
            </a:r>
            <a:r>
              <a:rPr lang="cs-CZ" sz="1300" dirty="0" smtClean="0"/>
              <a:t>STARZYCZNÁ H, 2008. </a:t>
            </a:r>
            <a:r>
              <a:rPr lang="cs-CZ" sz="1300" i="1" dirty="0"/>
              <a:t>Marketing cestovního ruchu: distanční studijní text</a:t>
            </a:r>
            <a:r>
              <a:rPr lang="cs-CZ" sz="1300" dirty="0"/>
              <a:t>. Karviná: Slezská univerzita, Obchodně podnikatelská fakulta v Karviné, 2018. ISBN 978-80-7510-307-9.</a:t>
            </a:r>
          </a:p>
          <a:p>
            <a:r>
              <a:rPr lang="cs-CZ" sz="1300" dirty="0" smtClean="0"/>
              <a:t>KIRÁĽOVÁ</a:t>
            </a:r>
            <a:r>
              <a:rPr lang="cs-CZ" sz="1300" dirty="0"/>
              <a:t>, A., 2002. </a:t>
            </a:r>
            <a:r>
              <a:rPr lang="cs-CZ" sz="1300" i="1" dirty="0"/>
              <a:t>Marketing hotelových služeb</a:t>
            </a:r>
            <a:r>
              <a:rPr lang="cs-CZ" sz="1300" dirty="0"/>
              <a:t>. Praha: </a:t>
            </a:r>
            <a:r>
              <a:rPr lang="cs-CZ" sz="1300" dirty="0" err="1"/>
              <a:t>Ekopress</a:t>
            </a:r>
            <a:r>
              <a:rPr lang="cs-CZ" sz="1300" dirty="0"/>
              <a:t>. ISBN 80-86119-44-0. </a:t>
            </a:r>
          </a:p>
          <a:p>
            <a:r>
              <a:rPr lang="cs-CZ" sz="1300" dirty="0"/>
              <a:t>JANEČKOVÁ, </a:t>
            </a:r>
            <a:r>
              <a:rPr lang="cs-CZ" sz="1300" dirty="0" smtClean="0"/>
              <a:t>L., </a:t>
            </a:r>
            <a:r>
              <a:rPr lang="cs-CZ" sz="1300" dirty="0"/>
              <a:t>VAŠTÍKOVÁ, M.</a:t>
            </a:r>
            <a:r>
              <a:rPr lang="cs-CZ" sz="1300" dirty="0" smtClean="0"/>
              <a:t> 2001. </a:t>
            </a:r>
            <a:r>
              <a:rPr lang="cs-CZ" sz="1300" i="1" dirty="0"/>
              <a:t>Marketing služeb</a:t>
            </a:r>
            <a:r>
              <a:rPr lang="cs-CZ" sz="1300" dirty="0"/>
              <a:t>. Praha: </a:t>
            </a:r>
            <a:r>
              <a:rPr lang="cs-CZ" sz="1300" dirty="0" err="1"/>
              <a:t>Grada</a:t>
            </a:r>
            <a:r>
              <a:rPr lang="cs-CZ" sz="1300" dirty="0"/>
              <a:t>, </a:t>
            </a:r>
            <a:r>
              <a:rPr lang="cs-CZ" sz="1300" dirty="0" smtClean="0"/>
              <a:t>ISBN 8071699950.</a:t>
            </a:r>
          </a:p>
          <a:p>
            <a:r>
              <a:rPr lang="cs-CZ" sz="1300" dirty="0"/>
              <a:t>ZELENKA, J</a:t>
            </a:r>
            <a:r>
              <a:rPr lang="cs-CZ" sz="1300" dirty="0" smtClean="0"/>
              <a:t>., 2010 </a:t>
            </a:r>
            <a:r>
              <a:rPr lang="cs-CZ" sz="1300" i="1" dirty="0" smtClean="0"/>
              <a:t>Marketing </a:t>
            </a:r>
            <a:r>
              <a:rPr lang="cs-CZ" sz="1300" i="1" dirty="0"/>
              <a:t>cestovního ruchu</a:t>
            </a:r>
            <a:r>
              <a:rPr lang="cs-CZ" sz="1300" dirty="0"/>
              <a:t>. Praha: Univerzita Jana Amose </a:t>
            </a:r>
            <a:r>
              <a:rPr lang="cs-CZ" sz="1300" dirty="0" smtClean="0"/>
              <a:t>Komenského. </a:t>
            </a:r>
            <a:r>
              <a:rPr lang="cs-CZ" sz="1300" dirty="0"/>
              <a:t>ISBN 9788086723952</a:t>
            </a:r>
            <a:r>
              <a:rPr lang="cs-CZ" sz="1300" dirty="0" smtClean="0"/>
              <a:t>.</a:t>
            </a:r>
          </a:p>
          <a:p>
            <a:r>
              <a:rPr lang="cs-CZ" sz="1300" dirty="0" smtClean="0"/>
              <a:t>SEIFERTOVÁ</a:t>
            </a:r>
            <a:r>
              <a:rPr lang="cs-CZ" sz="1300" dirty="0"/>
              <a:t>, </a:t>
            </a:r>
            <a:r>
              <a:rPr lang="cs-CZ" sz="1300" dirty="0" smtClean="0"/>
              <a:t>V., 2003. </a:t>
            </a:r>
            <a:r>
              <a:rPr lang="cs-CZ" sz="1300" i="1" dirty="0" smtClean="0"/>
              <a:t>Marketing </a:t>
            </a:r>
            <a:r>
              <a:rPr lang="cs-CZ" sz="1300" i="1" dirty="0"/>
              <a:t>v lázeňském cestovním ruchu</a:t>
            </a:r>
            <a:r>
              <a:rPr lang="cs-CZ" sz="1300" dirty="0"/>
              <a:t>. Praha: Vysoká škola cestovního ruchu, hotelnictví a </a:t>
            </a:r>
            <a:r>
              <a:rPr lang="cs-CZ" sz="1300" dirty="0" err="1" smtClean="0"/>
              <a:t>lázeňství.ISBN</a:t>
            </a:r>
            <a:r>
              <a:rPr lang="cs-CZ" sz="1300" dirty="0" smtClean="0"/>
              <a:t> </a:t>
            </a:r>
            <a:r>
              <a:rPr lang="cs-CZ" sz="1300" dirty="0"/>
              <a:t>80-86592-00-6</a:t>
            </a:r>
            <a:r>
              <a:rPr lang="cs-CZ" sz="1300" dirty="0" smtClean="0"/>
              <a:t>.</a:t>
            </a:r>
          </a:p>
          <a:p>
            <a:r>
              <a:rPr lang="cs-CZ" sz="1300" dirty="0" smtClean="0"/>
              <a:t>MORRISON</a:t>
            </a:r>
            <a:r>
              <a:rPr lang="cs-CZ" sz="1300" dirty="0"/>
              <a:t>, </a:t>
            </a:r>
            <a:r>
              <a:rPr lang="cs-CZ" sz="1300" dirty="0" smtClean="0"/>
              <a:t>A. </a:t>
            </a:r>
            <a:r>
              <a:rPr lang="cs-CZ" sz="1300" dirty="0"/>
              <a:t>M. </a:t>
            </a:r>
            <a:r>
              <a:rPr lang="cs-CZ" sz="1300" dirty="0" smtClean="0"/>
              <a:t>1995 </a:t>
            </a:r>
            <a:r>
              <a:rPr lang="cs-CZ" sz="1300" i="1" dirty="0" smtClean="0"/>
              <a:t>Marketing </a:t>
            </a:r>
            <a:r>
              <a:rPr lang="cs-CZ" sz="1300" i="1" dirty="0"/>
              <a:t>pohostinství a cestovního </a:t>
            </a:r>
            <a:r>
              <a:rPr lang="cs-CZ" sz="1300" i="1" dirty="0" smtClean="0"/>
              <a:t>ruchu</a:t>
            </a:r>
            <a:r>
              <a:rPr lang="cs-CZ" sz="1300" dirty="0" smtClean="0"/>
              <a:t>. Praha</a:t>
            </a:r>
            <a:r>
              <a:rPr lang="cs-CZ" sz="1300" dirty="0"/>
              <a:t>: Victoria </a:t>
            </a:r>
            <a:r>
              <a:rPr lang="cs-CZ" sz="1300" dirty="0" err="1" smtClean="0"/>
              <a:t>Publishing</a:t>
            </a:r>
            <a:r>
              <a:rPr lang="cs-CZ" sz="1300" dirty="0" smtClean="0"/>
              <a:t>. </a:t>
            </a:r>
            <a:r>
              <a:rPr lang="cs-CZ" sz="1300" dirty="0"/>
              <a:t>ISBN 80-85605-90-2 </a:t>
            </a:r>
            <a:endParaRPr lang="cs-CZ" sz="1300" dirty="0" smtClean="0"/>
          </a:p>
          <a:p>
            <a:r>
              <a:rPr lang="cs-CZ" sz="1300" i="1" dirty="0"/>
              <a:t>MAČALA</a:t>
            </a:r>
            <a:r>
              <a:rPr lang="cs-CZ" sz="1300" dirty="0"/>
              <a:t>, </a:t>
            </a:r>
            <a:r>
              <a:rPr lang="cs-CZ" sz="1300" i="1" dirty="0" smtClean="0"/>
              <a:t>T</a:t>
            </a:r>
            <a:r>
              <a:rPr lang="cs-CZ" sz="1300" dirty="0" smtClean="0"/>
              <a:t>., 2008 </a:t>
            </a:r>
            <a:r>
              <a:rPr lang="cs-CZ" sz="1300" i="1" dirty="0"/>
              <a:t>Práce</a:t>
            </a:r>
            <a:r>
              <a:rPr lang="cs-CZ" sz="1300" dirty="0"/>
              <a:t> s cenou v </a:t>
            </a:r>
            <a:r>
              <a:rPr lang="cs-CZ" sz="1300" i="1" dirty="0"/>
              <a:t>ubytovacích službách</a:t>
            </a:r>
            <a:r>
              <a:rPr lang="cs-CZ" sz="1300" dirty="0"/>
              <a:t>. Praha</a:t>
            </a:r>
            <a:r>
              <a:rPr lang="cs-CZ" sz="1300" dirty="0" smtClean="0"/>
              <a:t>,. </a:t>
            </a:r>
            <a:r>
              <a:rPr lang="cs-CZ" sz="1300" dirty="0"/>
              <a:t>Ministerstvo pro místní rozvoj.</a:t>
            </a:r>
            <a:endParaRPr lang="cs-CZ" sz="1300" i="1" dirty="0" smtClean="0"/>
          </a:p>
          <a:p>
            <a:r>
              <a:rPr lang="cs-CZ" sz="1300" i="1" dirty="0" smtClean="0"/>
              <a:t>Fórum </a:t>
            </a:r>
            <a:r>
              <a:rPr lang="cs-CZ" sz="1300" i="1" dirty="0"/>
              <a:t>- AHR: Výkony ubytovacích zařízení 2019</a:t>
            </a:r>
            <a:r>
              <a:rPr lang="cs-CZ" sz="1300" dirty="0"/>
              <a:t>. 2019. Praha: </a:t>
            </a:r>
            <a:r>
              <a:rPr lang="cs-CZ" sz="1300" dirty="0" err="1"/>
              <a:t>Cortina</a:t>
            </a:r>
            <a:r>
              <a:rPr lang="cs-CZ" sz="1300" dirty="0"/>
              <a:t> Park, 2019. ISSN 24645249</a:t>
            </a:r>
            <a:r>
              <a:rPr lang="cs-CZ" sz="13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170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992888" cy="1143000"/>
          </a:xfrm>
        </p:spPr>
        <p:txBody>
          <a:bodyPr/>
          <a:lstStyle/>
          <a:p>
            <a:pPr marL="0" indent="0">
              <a:buNone/>
            </a:pPr>
            <a:r>
              <a:rPr lang="cs-CZ" sz="3200" dirty="0">
                <a:effectLst/>
              </a:rPr>
              <a:t>Faktory ovlivňující cenová rozhodnutí </a:t>
            </a:r>
            <a:r>
              <a:rPr lang="cs-CZ" dirty="0">
                <a:effectLst/>
              </a:rPr>
              <a:t/>
            </a:r>
            <a:br>
              <a:rPr lang="cs-CZ" dirty="0">
                <a:effectLst/>
              </a:rPr>
            </a:br>
            <a:endParaRPr lang="cs-CZ" dirty="0"/>
          </a:p>
        </p:txBody>
      </p:sp>
      <p:pic>
        <p:nvPicPr>
          <p:cNvPr id="1027" name="Picture 3" descr="C:\Users\hrazdil\Desktop\Přednáška\Grafika\Faktor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8424936" cy="5767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724128" y="6597855"/>
            <a:ext cx="35283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i="1" dirty="0" smtClean="0"/>
              <a:t>Zdroj: vlastní zpracování na základě </a:t>
            </a:r>
            <a:r>
              <a:rPr lang="cs-CZ" sz="1100" i="1" dirty="0" err="1" smtClean="0"/>
              <a:t>Kotlera</a:t>
            </a:r>
            <a:r>
              <a:rPr lang="cs-CZ" sz="1100" i="1" dirty="0" smtClean="0"/>
              <a:t> </a:t>
            </a:r>
            <a:endParaRPr lang="cs-CZ" sz="1100" i="1" dirty="0"/>
          </a:p>
        </p:txBody>
      </p:sp>
    </p:spTree>
    <p:extLst>
      <p:ext uri="{BB962C8B-B14F-4D97-AF65-F5344CB8AC3E}">
        <p14:creationId xmlns:p14="http://schemas.microsoft.com/office/powerpoint/2010/main" val="128482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4096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4000" dirty="0">
                <a:effectLst/>
              </a:rPr>
              <a:t>Klasifikace služeb pro cenové účely </a:t>
            </a:r>
            <a:r>
              <a:rPr lang="cs-CZ" dirty="0">
                <a:effectLst/>
              </a:rPr>
              <a:t/>
            </a:r>
            <a:br>
              <a:rPr lang="cs-CZ" dirty="0">
                <a:effectLst/>
              </a:rPr>
            </a:br>
            <a:r>
              <a:rPr lang="cs-CZ" sz="2400" b="0" i="1" dirty="0">
                <a:effectLst/>
              </a:rPr>
              <a:t>podle M. </a:t>
            </a:r>
            <a:r>
              <a:rPr lang="cs-CZ" sz="2400" b="0" i="1" dirty="0" err="1">
                <a:effectLst/>
              </a:rPr>
              <a:t>Vaštíkové</a:t>
            </a:r>
            <a:r>
              <a:rPr lang="cs-CZ" sz="2400" b="0" i="1" dirty="0">
                <a:effectLst/>
              </a:rPr>
              <a:t> (2014)</a:t>
            </a:r>
            <a:br>
              <a:rPr lang="cs-CZ" sz="2400" b="0" i="1" dirty="0">
                <a:effectLst/>
              </a:rPr>
            </a:br>
            <a:endParaRPr lang="cs-CZ" b="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844824"/>
            <a:ext cx="8352928" cy="4680520"/>
          </a:xfrm>
        </p:spPr>
        <p:txBody>
          <a:bodyPr>
            <a:normAutofit fontScale="92500"/>
          </a:bodyPr>
          <a:lstStyle/>
          <a:p>
            <a:pPr marL="502920" indent="-457200">
              <a:buAutoNum type="alphaLcParenR"/>
            </a:pPr>
            <a:r>
              <a:rPr lang="cs-CZ" dirty="0" smtClean="0"/>
              <a:t>Služby podléhající </a:t>
            </a:r>
            <a:r>
              <a:rPr lang="cs-CZ" b="1" dirty="0" smtClean="0"/>
              <a:t>veřejné regulaci</a:t>
            </a:r>
          </a:p>
          <a:p>
            <a:pPr marL="502920" indent="-457200">
              <a:buAutoNum type="alphaLcParenR"/>
            </a:pPr>
            <a:r>
              <a:rPr lang="cs-CZ" dirty="0" smtClean="0"/>
              <a:t>Služby podléhající tzv. </a:t>
            </a:r>
            <a:r>
              <a:rPr lang="cs-CZ" b="1" dirty="0" smtClean="0"/>
              <a:t>samoregulaci</a:t>
            </a:r>
          </a:p>
          <a:p>
            <a:pPr marL="502920" indent="-457200">
              <a:buAutoNum type="alphaLcParenR"/>
            </a:pPr>
            <a:r>
              <a:rPr lang="cs-CZ" dirty="0"/>
              <a:t>Služby tržní s </a:t>
            </a:r>
            <a:r>
              <a:rPr lang="cs-CZ" dirty="0" smtClean="0"/>
              <a:t>plnou</a:t>
            </a:r>
            <a:r>
              <a:rPr lang="cs-CZ" b="1" dirty="0" smtClean="0"/>
              <a:t> </a:t>
            </a:r>
            <a:r>
              <a:rPr lang="cs-CZ" b="1" dirty="0"/>
              <a:t>liberalizací cenové tvorby </a:t>
            </a:r>
            <a:endParaRPr lang="cs-CZ" b="1" dirty="0" smtClean="0"/>
          </a:p>
          <a:p>
            <a:pPr marL="502920" indent="-457200">
              <a:buAutoNum type="alphaLcParenR"/>
            </a:pPr>
            <a:endParaRPr lang="cs-CZ" b="1" dirty="0"/>
          </a:p>
          <a:p>
            <a:pPr marL="45720" indent="0">
              <a:buNone/>
            </a:pPr>
            <a:r>
              <a:rPr lang="cs-CZ" dirty="0" smtClean="0"/>
              <a:t>Zvláštní skupinou jsou tzv. </a:t>
            </a:r>
            <a:r>
              <a:rPr lang="cs-CZ" b="1" dirty="0" smtClean="0"/>
              <a:t>TURISTICKÉ POPLATKY</a:t>
            </a:r>
            <a:r>
              <a:rPr lang="cs-CZ" dirty="0" smtClean="0"/>
              <a:t>, tzn. poplatky nad rámec ceny za poskytované služby, které se odvádí většinou místním samosprávám.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 smtClean="0"/>
              <a:t>Tipněte si kolik je turistický poplatek v Karviné a v Karlových Varech?</a:t>
            </a:r>
          </a:p>
          <a:p>
            <a:pPr marL="45720" indent="0">
              <a:buNone/>
            </a:pPr>
            <a:r>
              <a:rPr lang="cs-CZ" dirty="0" smtClean="0"/>
              <a:t>Karviná 6,- Kč </a:t>
            </a:r>
          </a:p>
          <a:p>
            <a:pPr marL="45720" indent="0">
              <a:buNone/>
            </a:pPr>
            <a:r>
              <a:rPr lang="cs-CZ" dirty="0" smtClean="0"/>
              <a:t>Karlovy Vary - u pobytů do 4 dnů se platí 50,- Kč, od pěti dnů se platí 21,- Kč.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90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06489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Cenová strategie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844824"/>
            <a:ext cx="8064896" cy="3600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b="1" dirty="0"/>
              <a:t>Cenovou strategii </a:t>
            </a:r>
            <a:r>
              <a:rPr lang="cs-CZ" dirty="0"/>
              <a:t>lze chápat jako základní dlouhodobý </a:t>
            </a:r>
            <a:r>
              <a:rPr lang="cs-CZ" dirty="0" smtClean="0"/>
              <a:t>záměr </a:t>
            </a:r>
            <a:r>
              <a:rPr lang="cs-CZ" dirty="0"/>
              <a:t>rozvoje </a:t>
            </a:r>
            <a:r>
              <a:rPr lang="cs-CZ" dirty="0" smtClean="0"/>
              <a:t>podniku, který bere správnou cenovou tvorbu jako klíčovou ke splnění stanovených marketingových cílů podniku. 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 smtClean="0"/>
              <a:t>V</a:t>
            </a:r>
            <a:r>
              <a:rPr lang="cs-CZ" dirty="0"/>
              <a:t> cestovním ruchu </a:t>
            </a:r>
            <a:r>
              <a:rPr lang="cs-CZ" dirty="0" smtClean="0"/>
              <a:t>je navíc tato strategie ovlivněna silnou </a:t>
            </a:r>
            <a:r>
              <a:rPr lang="cs-CZ" dirty="0"/>
              <a:t>sezónní </a:t>
            </a:r>
            <a:r>
              <a:rPr lang="cs-CZ" dirty="0" smtClean="0"/>
              <a:t>diferenciací </a:t>
            </a:r>
            <a:r>
              <a:rPr lang="cs-CZ" dirty="0"/>
              <a:t>pod vlivem časového vývoje nabídky a poptávky.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00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06489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Typy cenových strategií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844824"/>
            <a:ext cx="8064896" cy="44644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Strategie sbírání smetany </a:t>
            </a:r>
            <a:r>
              <a:rPr lang="cs-CZ" dirty="0"/>
              <a:t>- </a:t>
            </a:r>
            <a:r>
              <a:rPr lang="cs-CZ" dirty="0" smtClean="0"/>
              <a:t>nový </a:t>
            </a:r>
            <a:r>
              <a:rPr lang="cs-CZ" dirty="0"/>
              <a:t>produkt a není na trhu konkurence, </a:t>
            </a:r>
            <a:r>
              <a:rPr lang="cs-CZ" dirty="0" smtClean="0"/>
              <a:t>tuto </a:t>
            </a:r>
            <a:r>
              <a:rPr lang="cs-CZ" dirty="0"/>
              <a:t>strategii lze nastavit s úmyslem vytvořit co největší zisk v prvních fázích životního cyklu daného produktu.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/>
              <a:t>Strategie pronikání </a:t>
            </a:r>
            <a:r>
              <a:rPr lang="cs-CZ" dirty="0" smtClean="0"/>
              <a:t>- pokud </a:t>
            </a:r>
            <a:r>
              <a:rPr lang="cs-CZ" dirty="0"/>
              <a:t>ovšem zase firma chce zvýšit distribuci svých produktů v počáteční fázi jejich uvedení na trhu služeb cestovního ruchu, stanoví nižší cenu, aby dosáhla do největšího odbytu a získala co největší podíl na trhu.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Linkované ceny </a:t>
            </a:r>
            <a:r>
              <a:rPr lang="cs-CZ" dirty="0" smtClean="0"/>
              <a:t>- ceny </a:t>
            </a:r>
            <a:r>
              <a:rPr lang="cs-CZ" dirty="0"/>
              <a:t>mají minimální odchylku od cen akceptovaných trhem </a:t>
            </a:r>
            <a:r>
              <a:rPr lang="cs-CZ" dirty="0" smtClean="0"/>
              <a:t>a </a:t>
            </a:r>
            <a:r>
              <a:rPr lang="cs-CZ" dirty="0"/>
              <a:t>jsou určené nabídkou prvního podniku cestovního ruchu, který daný produkt na trhu </a:t>
            </a:r>
            <a:r>
              <a:rPr lang="cs-CZ" dirty="0" smtClean="0"/>
              <a:t>uvedl.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84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7" y="476672"/>
            <a:ext cx="8064896" cy="792088"/>
          </a:xfrm>
        </p:spPr>
        <p:txBody>
          <a:bodyPr/>
          <a:lstStyle/>
          <a:p>
            <a:pPr algn="ctr">
              <a:buFont typeface="Wingdings" panose="05000000000000000000" pitchFamily="2" charset="2"/>
              <a:buChar char="§"/>
            </a:pPr>
            <a:r>
              <a:rPr lang="cs-CZ" sz="3600" dirty="0" smtClean="0">
                <a:effectLst/>
              </a:rPr>
              <a:t>Diskriminační cenová strategie</a:t>
            </a:r>
            <a:r>
              <a:rPr lang="cs-CZ" dirty="0">
                <a:effectLst/>
              </a:rPr>
              <a:t/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1340768"/>
            <a:ext cx="8064896" cy="44644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Tato </a:t>
            </a:r>
            <a:r>
              <a:rPr lang="cs-CZ" sz="1600" dirty="0"/>
              <a:t>metoda se nazývá diskriminační, protože organizace prodává produkt za dvě nebo i více různé ceny, i když </a:t>
            </a:r>
            <a:r>
              <a:rPr lang="cs-CZ" sz="1600" dirty="0" smtClean="0"/>
              <a:t>tyto produkty </a:t>
            </a:r>
            <a:r>
              <a:rPr lang="cs-CZ" sz="1600" dirty="0"/>
              <a:t>mají stejné náklady. </a:t>
            </a:r>
            <a:endParaRPr lang="cs-CZ" sz="1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Často </a:t>
            </a:r>
            <a:r>
              <a:rPr lang="cs-CZ" sz="1600" dirty="0"/>
              <a:t>se využívá v segmentech cestovního ruchu, </a:t>
            </a:r>
            <a:r>
              <a:rPr lang="cs-CZ" sz="1600" dirty="0" smtClean="0"/>
              <a:t>a to v hotelnictví, letectví nebo při prodeji balíčků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/>
              <a:t>V oblasti cestovního ruchu je zde navíc přímá návaznost na sezónu a mimosezónu.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V</a:t>
            </a:r>
            <a:r>
              <a:rPr lang="cs-CZ" sz="1600" dirty="0"/>
              <a:t> praxi například, pokoje za různou cenu, sedadla v divadle za různou </a:t>
            </a:r>
            <a:r>
              <a:rPr lang="cs-CZ" sz="1600" dirty="0" smtClean="0"/>
              <a:t>cenu, ceny v letadle za různé ceny. 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60776"/>
            <a:ext cx="4248471" cy="2952329"/>
          </a:xfrm>
          <a:prstGeom prst="rect">
            <a:avLst/>
          </a:prstGeom>
        </p:spPr>
      </p:pic>
      <p:pic>
        <p:nvPicPr>
          <p:cNvPr id="6" name="Obrázek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732784"/>
            <a:ext cx="4176465" cy="2808314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3203848" y="6468266"/>
            <a:ext cx="19802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i="1" dirty="0" smtClean="0"/>
              <a:t>Zdroj: vlastní zpracování</a:t>
            </a:r>
            <a:endParaRPr lang="cs-CZ" sz="1100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61610" y="4097221"/>
            <a:ext cx="1980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D</a:t>
            </a:r>
            <a:endParaRPr lang="cs-CZ" sz="11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568119" y="4097221"/>
            <a:ext cx="1980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D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4106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1207</TotalTime>
  <Words>3147</Words>
  <Application>Microsoft Office PowerPoint</Application>
  <PresentationFormat>Předvádění na obrazovce (4:3)</PresentationFormat>
  <Paragraphs>327</Paragraphs>
  <Slides>46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1" baseType="lpstr">
      <vt:lpstr>Arial</vt:lpstr>
      <vt:lpstr>Georgia</vt:lpstr>
      <vt:lpstr>Trebuchet MS</vt:lpstr>
      <vt:lpstr>Wingdings</vt:lpstr>
      <vt:lpstr>Aerodynamika</vt:lpstr>
      <vt:lpstr>Price, Place  Marketing cestovního ruchu</vt:lpstr>
      <vt:lpstr>Rozšířený marketingový mix</vt:lpstr>
      <vt:lpstr>CENA</vt:lpstr>
      <vt:lpstr>Funkce ceny  podle Jakubíkové (2012) </vt:lpstr>
      <vt:lpstr>Faktory ovlivňující cenová rozhodnutí  </vt:lpstr>
      <vt:lpstr>Klasifikace služeb pro cenové účely  podle M. Vaštíkové (2014) </vt:lpstr>
      <vt:lpstr>Cenová strategie podniku</vt:lpstr>
      <vt:lpstr>Typy cenových strategií</vt:lpstr>
      <vt:lpstr>Diskriminační cenová strategie </vt:lpstr>
      <vt:lpstr>Tvorba cen - taktika</vt:lpstr>
      <vt:lpstr>Metody stanovení cen služeb  - na základě objektivity  podle M. Vaštíkové (2014)</vt:lpstr>
      <vt:lpstr>Metody tvorby cen dle Jakubíkové a S. Horner a J. Swarbrooke</vt:lpstr>
      <vt:lpstr>Tvorba ceny – podle nákladů</vt:lpstr>
      <vt:lpstr>Tvorba ceny – podle nákladů</vt:lpstr>
      <vt:lpstr>Tvorba ceny – podle poptávky</vt:lpstr>
      <vt:lpstr>Tvorba ceny – podle konkurence</vt:lpstr>
      <vt:lpstr>Tvorba ceny – podle konkurence</vt:lpstr>
      <vt:lpstr>Tvorba ceny – podle bodu zvratu</vt:lpstr>
      <vt:lpstr>Nové trendy v cenové tvorbě </vt:lpstr>
      <vt:lpstr>Place - distribuce </vt:lpstr>
      <vt:lpstr>Místo - distribuce</vt:lpstr>
      <vt:lpstr>Rozdíl mezi distribuční cestou a dodavatelským řetězcem</vt:lpstr>
      <vt:lpstr>Specifika distribuce služeb cestovního ruchu</vt:lpstr>
      <vt:lpstr>Základní marketingové funkce distribuce: (podle D. Jakubíkové 2009)  </vt:lpstr>
      <vt:lpstr>Flexibilita služeb </vt:lpstr>
      <vt:lpstr>Důležité faktory distribuce ovlivňující flexibilitu zákazníků </vt:lpstr>
      <vt:lpstr>Rozdělení distribuce – dle složitosti </vt:lpstr>
      <vt:lpstr>Mezičlánky distribuce </vt:lpstr>
      <vt:lpstr>Distribuce v cestovním ruchu </vt:lpstr>
      <vt:lpstr>Distribuce v cestovním ruchu </vt:lpstr>
      <vt:lpstr>Distribuce v cestovním ruchu</vt:lpstr>
      <vt:lpstr>Distribuční mix </vt:lpstr>
      <vt:lpstr>Faktory pro výběr zprostředkovatelů</vt:lpstr>
      <vt:lpstr>Výběr distribuční cesty dále ovlivňují</vt:lpstr>
      <vt:lpstr>Franchising</vt:lpstr>
      <vt:lpstr>Výhody a nevýhody  z pozice franchisanta</vt:lpstr>
      <vt:lpstr>CRS a GDS</vt:lpstr>
      <vt:lpstr>OTAs Online Travel Agency</vt:lpstr>
      <vt:lpstr>Parita cen a „Book Direct“</vt:lpstr>
      <vt:lpstr>Distribuční strategie  dle D. Jakubíkové</vt:lpstr>
      <vt:lpstr>Strategie – dle typu exkluzivity</vt:lpstr>
      <vt:lpstr>Strategie – dle směru distribuce</vt:lpstr>
      <vt:lpstr>Strategie dle síly marketingové komunikace</vt:lpstr>
      <vt:lpstr>Prodejní místo</vt:lpstr>
      <vt:lpstr>Děkuji za pozornost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Price, Place  Marketing cestovního ruchu</dc:title>
  <dc:creator>Ing. Tomáš Hrazdil</dc:creator>
  <cp:lastModifiedBy>Mirka</cp:lastModifiedBy>
  <cp:revision>73</cp:revision>
  <dcterms:created xsi:type="dcterms:W3CDTF">2021-03-28T16:09:04Z</dcterms:created>
  <dcterms:modified xsi:type="dcterms:W3CDTF">2021-04-07T19:09:44Z</dcterms:modified>
</cp:coreProperties>
</file>